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omments/comment1.xml" ContentType="application/vnd.openxmlformats-officedocument.presentationml.comments+xml"/>
  <Override PartName="/ppt/notesSlides/notesSlide3.xml" ContentType="application/vnd.openxmlformats-officedocument.presentationml.notesSlide+xml"/>
  <Override PartName="/ppt/comments/comment2.xml" ContentType="application/vnd.openxmlformats-officedocument.presentationml.comments+xml"/>
  <Override PartName="/ppt/comments/comment3.xml" ContentType="application/vnd.openxmlformats-officedocument.presentationml.comment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omments/comment4.xml" ContentType="application/vnd.openxmlformats-officedocument.presentationml.comments+xml"/>
  <Override PartName="/ppt/notesSlides/notesSlide6.xml" ContentType="application/vnd.openxmlformats-officedocument.presentationml.notesSlide+xml"/>
  <Override PartName="/ppt/comments/comment5.xml" ContentType="application/vnd.openxmlformats-officedocument.presentationml.comments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omments/comment6.xml" ContentType="application/vnd.openxmlformats-officedocument.presentationml.comments+xml"/>
  <Override PartName="/ppt/notesSlides/notesSlide9.xml" ContentType="application/vnd.openxmlformats-officedocument.presentationml.notesSlide+xml"/>
  <Override PartName="/ppt/comments/comment7.xml" ContentType="application/vnd.openxmlformats-officedocument.presentationml.comments+xml"/>
  <Override PartName="/ppt/notesSlides/notesSlide10.xml" ContentType="application/vnd.openxmlformats-officedocument.presentationml.notesSlide+xml"/>
  <Override PartName="/ppt/comments/comment8.xml" ContentType="application/vnd.openxmlformats-officedocument.presentationml.comments+xml"/>
  <Override PartName="/ppt/notesSlides/notesSlide11.xml" ContentType="application/vnd.openxmlformats-officedocument.presentationml.notesSlide+xml"/>
  <Override PartName="/ppt/comments/comment9.xml" ContentType="application/vnd.openxmlformats-officedocument.presentationml.comments+xml"/>
  <Override PartName="/ppt/notesSlides/notesSlide12.xml" ContentType="application/vnd.openxmlformats-officedocument.presentationml.notesSlide+xml"/>
  <Override PartName="/ppt/comments/comment10.xml" ContentType="application/vnd.openxmlformats-officedocument.presentationml.comment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comments/comment11.xml" ContentType="application/vnd.openxmlformats-officedocument.presentationml.comments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comments/comment12.xml" ContentType="application/vnd.openxmlformats-officedocument.presentationml.comments+xml"/>
  <Override PartName="/ppt/notesSlides/notesSlide18.xml" ContentType="application/vnd.openxmlformats-officedocument.presentationml.notesSlide+xml"/>
  <Override PartName="/ppt/comments/comment13.xml" ContentType="application/vnd.openxmlformats-officedocument.presentationml.comments+xml"/>
  <Override PartName="/ppt/notesSlides/notesSlide19.xml" ContentType="application/vnd.openxmlformats-officedocument.presentationml.notesSlide+xml"/>
  <Override PartName="/ppt/comments/comment14.xml" ContentType="application/vnd.openxmlformats-officedocument.presentationml.comments+xml"/>
  <Override PartName="/ppt/notesSlides/notesSlide20.xml" ContentType="application/vnd.openxmlformats-officedocument.presentationml.notesSlide+xml"/>
  <Override PartName="/ppt/comments/comment15.xml" ContentType="application/vnd.openxmlformats-officedocument.presentationml.comments+xml"/>
  <Override PartName="/ppt/notesSlides/notesSlide21.xml" ContentType="application/vnd.openxmlformats-officedocument.presentationml.notesSlide+xml"/>
  <Override PartName="/ppt/comments/comment16.xml" ContentType="application/vnd.openxmlformats-officedocument.presentationml.comments+xml"/>
  <Override PartName="/ppt/notesSlides/notesSlide22.xml" ContentType="application/vnd.openxmlformats-officedocument.presentationml.notesSlide+xml"/>
  <Override PartName="/ppt/comments/comment17.xml" ContentType="application/vnd.openxmlformats-officedocument.presentationml.comments+xml"/>
  <Override PartName="/ppt/notesSlides/notesSlide23.xml" ContentType="application/vnd.openxmlformats-officedocument.presentationml.notesSlide+xml"/>
  <Override PartName="/ppt/comments/comment18.xml" ContentType="application/vnd.openxmlformats-officedocument.presentationml.comments+xml"/>
  <Override PartName="/ppt/notesSlides/notesSlide24.xml" ContentType="application/vnd.openxmlformats-officedocument.presentationml.notesSlide+xml"/>
  <Override PartName="/ppt/comments/comment19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5391" r:id="rId2"/>
  </p:sldMasterIdLst>
  <p:notesMasterIdLst>
    <p:notesMasterId r:id="rId28"/>
  </p:notesMasterIdLst>
  <p:handoutMasterIdLst>
    <p:handoutMasterId r:id="rId29"/>
  </p:handoutMasterIdLst>
  <p:sldIdLst>
    <p:sldId id="1867" r:id="rId3"/>
    <p:sldId id="1942" r:id="rId4"/>
    <p:sldId id="1933" r:id="rId5"/>
    <p:sldId id="1934" r:id="rId6"/>
    <p:sldId id="1939" r:id="rId7"/>
    <p:sldId id="1890" r:id="rId8"/>
    <p:sldId id="1938" r:id="rId9"/>
    <p:sldId id="1943" r:id="rId10"/>
    <p:sldId id="1911" r:id="rId11"/>
    <p:sldId id="1910" r:id="rId12"/>
    <p:sldId id="1883" r:id="rId13"/>
    <p:sldId id="1884" r:id="rId14"/>
    <p:sldId id="1908" r:id="rId15"/>
    <p:sldId id="1886" r:id="rId16"/>
    <p:sldId id="1887" r:id="rId17"/>
    <p:sldId id="1889" r:id="rId18"/>
    <p:sldId id="1844" r:id="rId19"/>
    <p:sldId id="1944" r:id="rId20"/>
    <p:sldId id="1927" r:id="rId21"/>
    <p:sldId id="1928" r:id="rId22"/>
    <p:sldId id="1929" r:id="rId23"/>
    <p:sldId id="1931" r:id="rId24"/>
    <p:sldId id="1932" r:id="rId25"/>
    <p:sldId id="1941" r:id="rId26"/>
    <p:sldId id="1906" r:id="rId27"/>
  </p:sldIdLst>
  <p:sldSz cx="9144000" cy="6858000" type="screen4x3"/>
  <p:notesSz cx="7315200" cy="9601200"/>
  <p:custDataLst>
    <p:tags r:id="rId30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chi Prasad" initials="RP" lastIdx="22" clrIdx="0">
    <p:extLst>
      <p:ext uri="{19B8F6BF-5375-455C-9EA6-DF929625EA0E}">
        <p15:presenceInfo xmlns:p15="http://schemas.microsoft.com/office/powerpoint/2012/main" userId="Ruchi Prasa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E5F1"/>
    <a:srgbClr val="FDEDDF"/>
    <a:srgbClr val="99FF99"/>
    <a:srgbClr val="66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97" autoAdjust="0"/>
    <p:restoredTop sz="95382" autoAdjust="0"/>
  </p:normalViewPr>
  <p:slideViewPr>
    <p:cSldViewPr>
      <p:cViewPr varScale="1">
        <p:scale>
          <a:sx n="91" d="100"/>
          <a:sy n="91" d="100"/>
        </p:scale>
        <p:origin x="1291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880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1" d="100"/>
        <a:sy n="81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commentAuthors" Target="commentAuthor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tags" Target="tags/tag1.xml"/><Relationship Id="rId35" Type="http://schemas.openxmlformats.org/officeDocument/2006/relationships/tableStyles" Target="tableStyle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19:27.163" idx="2">
    <p:pos x="3439" y="241"/>
    <p:text>Filled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0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02:29.394" idx="12">
    <p:pos x="1780" y="138"/>
    <p:text>Added text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11:00.875" idx="13">
    <p:pos x="5640" y="144"/>
    <p:text>Added text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21:10.561" idx="14">
    <p:pos x="5496" y="96"/>
    <p:text>added text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21:47.528" idx="15">
    <p:pos x="4599" y="370"/>
    <p:text>added text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37:17.888" idx="16">
    <p:pos x="3293" y="26"/>
    <p:text>filled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5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39:33.155" idx="17">
    <p:pos x="5356" y="989"/>
    <p:text>edited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6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45:20.275" idx="18">
    <p:pos x="5545" y="1711"/>
    <p:text>edited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7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47:10.622" idx="19">
    <p:pos x="3869" y="1247"/>
    <p:text>spelling correction</p:text>
    <p:extLst>
      <p:ext uri="{C676402C-5697-4E1C-873F-D02D1690AC5C}">
        <p15:threadingInfo xmlns:p15="http://schemas.microsoft.com/office/powerpoint/2012/main" timeZoneBias="-330"/>
      </p:ext>
    </p:extLst>
  </p:cm>
  <p:cm authorId="1" dt="2018-10-08T10:48:03.860" idx="20">
    <p:pos x="3473" y="2209"/>
    <p:text>edited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8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50:13.693" idx="21">
    <p:pos x="3138" y="1006"/>
    <p:text>wrote the content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19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10:53:07.616" idx="22">
    <p:pos x="4015" y="507"/>
    <p:text>filled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21:23.862" idx="3">
    <p:pos x="5616" y="144"/>
    <p:text>Filled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28:24.298" idx="4">
    <p:pos x="4496" y="370"/>
    <p:text>added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31:38.915" idx="5">
    <p:pos x="5616" y="144"/>
    <p:text>Fill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5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35:32.875" idx="6">
    <p:pos x="5616" y="144"/>
    <p:text>filled the gap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6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42:54.512" idx="7">
    <p:pos x="4935" y="1470"/>
    <p:text>spelling correction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7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7T21:44:21.485" idx="8">
    <p:pos x="4651" y="2476"/>
    <p:text>spelling correction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8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09:50:58.086" idx="9">
    <p:pos x="3404" y="267"/>
    <p:text>spelling correction</p:text>
    <p:extLst>
      <p:ext uri="{C676402C-5697-4E1C-873F-D02D1690AC5C}">
        <p15:threadingInfo xmlns:p15="http://schemas.microsoft.com/office/powerpoint/2012/main" timeZoneBias="-330"/>
      </p:ext>
    </p:extLst>
  </p:cm>
</p:cmLst>
</file>

<file path=ppt/comments/comment9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10-08T09:59:24.631" idx="10">
    <p:pos x="3396" y="249"/>
    <p:text>spelling correction</p:text>
    <p:extLst>
      <p:ext uri="{C676402C-5697-4E1C-873F-D02D1690AC5C}">
        <p15:threadingInfo xmlns:p15="http://schemas.microsoft.com/office/powerpoint/2012/main" timeZoneBias="-330"/>
      </p:ext>
    </p:extLst>
  </p:cm>
  <p:cm authorId="1" dt="2018-10-08T10:01:49.421" idx="11">
    <p:pos x="3611" y="748"/>
    <p:text>added</p:text>
    <p:extLst>
      <p:ext uri="{C676402C-5697-4E1C-873F-D02D1690AC5C}">
        <p15:threadingInfo xmlns:p15="http://schemas.microsoft.com/office/powerpoint/2012/main" timeZoneBias="-330"/>
      </p:ext>
    </p:extLst>
  </p:cm>
</p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27" tIns="45714" rIns="91427" bIns="45714" rtlCol="0"/>
          <a:lstStyle>
            <a:lvl1pPr algn="l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27" tIns="45714" rIns="91427" bIns="45714" rtlCol="0"/>
          <a:lstStyle>
            <a:lvl1pPr algn="r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9049817E-665B-4B03-A328-E89C5629DFD4}" type="datetimeFigureOut">
              <a:rPr lang="en-US"/>
              <a:pPr>
                <a:defRPr/>
              </a:pPr>
              <a:t>02-Nov-18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27" tIns="45714" rIns="91427" bIns="45714" rtlCol="0" anchor="b"/>
          <a:lstStyle>
            <a:lvl1pPr algn="l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27" tIns="45714" rIns="91427" bIns="45714" rtlCol="0" anchor="b"/>
          <a:lstStyle>
            <a:lvl1pPr algn="r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842050C0-AD0E-41B1-82B0-512F35F2A5E0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38793514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6647" tIns="48324" rIns="96647" bIns="4832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6647" tIns="48324" rIns="96647" bIns="4832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fld id="{00D853C1-0716-43E3-81B0-ABC6233641C6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47" tIns="48324" rIns="96647" bIns="48324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838" y="4560888"/>
            <a:ext cx="5851525" cy="4319587"/>
          </a:xfrm>
          <a:prstGeom prst="rect">
            <a:avLst/>
          </a:prstGeom>
        </p:spPr>
        <p:txBody>
          <a:bodyPr vert="horz" lIns="96647" tIns="48324" rIns="96647" bIns="48324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6647" tIns="48324" rIns="96647" bIns="4832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6647" tIns="48324" rIns="96647" bIns="4832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fld id="{094013E3-D515-4928-B73F-C0ADE907F6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37673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50950D9D-8DBD-42A7-B5C1-591752C7172D}" type="slidenum">
              <a:rPr lang="en-GB">
                <a:solidFill>
                  <a:prstClr val="black"/>
                </a:solidFill>
              </a:rPr>
              <a:pPr/>
              <a:t>1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133123" name="Text Box 1"/>
          <p:cNvSpPr txBox="1">
            <a:spLocks noChangeArrowheads="1"/>
          </p:cNvSpPr>
          <p:nvPr/>
        </p:nvSpPr>
        <p:spPr bwMode="auto">
          <a:xfrm>
            <a:off x="1177926" y="685800"/>
            <a:ext cx="4500563" cy="3429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0151" tIns="40074" rIns="80151" bIns="40074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endParaRPr lang="en-IN">
              <a:solidFill>
                <a:prstClr val="black"/>
              </a:solidFill>
              <a:latin typeface="Calibri" pitchFamily="34" charset="0"/>
            </a:endParaRPr>
          </a:p>
        </p:txBody>
      </p:sp>
      <p:sp>
        <p:nvSpPr>
          <p:cNvPr id="133124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87389" y="4344988"/>
            <a:ext cx="5481637" cy="4111625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95000"/>
              </a:lnSpc>
              <a:spcBef>
                <a:spcPts val="388"/>
              </a:spcBef>
              <a:tabLst>
                <a:tab pos="0" algn="l"/>
                <a:tab pos="390490" algn="l"/>
                <a:tab pos="784155" algn="l"/>
                <a:tab pos="1177820" algn="l"/>
                <a:tab pos="1571485" algn="l"/>
                <a:tab pos="1965150" algn="l"/>
                <a:tab pos="2358814" algn="l"/>
                <a:tab pos="2754067" algn="l"/>
                <a:tab pos="3147733" algn="l"/>
                <a:tab pos="3541398" algn="l"/>
                <a:tab pos="3931888" algn="l"/>
                <a:tab pos="4328727" algn="l"/>
                <a:tab pos="4720804" algn="l"/>
                <a:tab pos="5114469" algn="l"/>
                <a:tab pos="5511309" algn="l"/>
                <a:tab pos="5901799" algn="l"/>
                <a:tab pos="6295464" algn="l"/>
                <a:tab pos="6689129" algn="l"/>
                <a:tab pos="7084381" algn="l"/>
                <a:tab pos="7478047" algn="l"/>
                <a:tab pos="7871712" algn="l"/>
              </a:tabLst>
            </a:pPr>
            <a:endParaRPr lang="en-GB">
              <a:ea typeface="MS Gothic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9380596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11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12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13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13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14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14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15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15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16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16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475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28BA7C6E-1619-49A0-898A-C10050731AA8}" type="slidenum">
              <a:rPr lang="en-US" smtClean="0">
                <a:solidFill>
                  <a:prstClr val="black"/>
                </a:solidFill>
              </a:rPr>
              <a:pPr>
                <a:defRPr/>
              </a:pPr>
              <a:t>17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437130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18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68586" y="588131"/>
            <a:ext cx="4083844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25" tIns="37913" rIns="75825" bIns="37913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1" y="3714750"/>
            <a:ext cx="4976813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302" tIns="40002" rIns="80302" bIns="40002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98" algn="l"/>
                <a:tab pos="741798" algn="l"/>
                <a:tab pos="1114199" algn="l"/>
                <a:tab pos="1488102" algn="l"/>
                <a:tab pos="1860503" algn="l"/>
                <a:tab pos="2231402" algn="l"/>
                <a:tab pos="2605305" algn="l"/>
                <a:tab pos="2977705" algn="l"/>
                <a:tab pos="3350106" algn="l"/>
                <a:tab pos="3722507" algn="l"/>
                <a:tab pos="4094908" algn="l"/>
                <a:tab pos="4467309" algn="l"/>
                <a:tab pos="4839710" algn="l"/>
                <a:tab pos="5213612" algn="l"/>
                <a:tab pos="5586012" algn="l"/>
                <a:tab pos="5958413" algn="l"/>
                <a:tab pos="6329313" algn="l"/>
                <a:tab pos="6703215" algn="l"/>
                <a:tab pos="7075616" algn="l"/>
                <a:tab pos="7448017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524250" y="7427989"/>
            <a:ext cx="2695278" cy="39007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302" tIns="40002" rIns="80302" bIns="40002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10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18</a:t>
            </a:fld>
            <a:endParaRPr lang="en-GB" sz="10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19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19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20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20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68586" y="588131"/>
            <a:ext cx="4083844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25" tIns="37913" rIns="75825" bIns="37913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1" y="3714750"/>
            <a:ext cx="4976813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302" tIns="40002" rIns="80302" bIns="40002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98" algn="l"/>
                <a:tab pos="741798" algn="l"/>
                <a:tab pos="1114199" algn="l"/>
                <a:tab pos="1488102" algn="l"/>
                <a:tab pos="1860503" algn="l"/>
                <a:tab pos="2231402" algn="l"/>
                <a:tab pos="2605305" algn="l"/>
                <a:tab pos="2977705" algn="l"/>
                <a:tab pos="3350106" algn="l"/>
                <a:tab pos="3722507" algn="l"/>
                <a:tab pos="4094908" algn="l"/>
                <a:tab pos="4467309" algn="l"/>
                <a:tab pos="4839710" algn="l"/>
                <a:tab pos="5213612" algn="l"/>
                <a:tab pos="5586012" algn="l"/>
                <a:tab pos="5958413" algn="l"/>
                <a:tab pos="6329313" algn="l"/>
                <a:tab pos="6703215" algn="l"/>
                <a:tab pos="7075616" algn="l"/>
                <a:tab pos="7448017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524250" y="7427989"/>
            <a:ext cx="2695278" cy="39007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302" tIns="40002" rIns="80302" bIns="40002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10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2</a:t>
            </a:fld>
            <a:endParaRPr lang="en-GB" sz="10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21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21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22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22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23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23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24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24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0853051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475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28BA7C6E-1619-49A0-898A-C10050731AA8}" type="slidenum">
              <a:rPr lang="en-US" smtClean="0">
                <a:solidFill>
                  <a:prstClr val="black"/>
                </a:solidFill>
              </a:rPr>
              <a:pPr>
                <a:defRPr/>
              </a:pPr>
              <a:t>25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437130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 dirty="0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3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70728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9EAC602-BEAF-4009-ADCD-DA84BFB1DD6D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en-GB"/>
          </a:p>
        </p:txBody>
      </p:sp>
      <p:sp>
        <p:nvSpPr>
          <p:cNvPr id="151555" name="Text Box 1"/>
          <p:cNvSpPr txBox="1">
            <a:spLocks noChangeArrowheads="1"/>
          </p:cNvSpPr>
          <p:nvPr/>
        </p:nvSpPr>
        <p:spPr bwMode="auto">
          <a:xfrm>
            <a:off x="1217507" y="648415"/>
            <a:ext cx="4644813" cy="323207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5" tIns="42366" rIns="84735" bIns="42366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15155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7813" y="4095512"/>
            <a:ext cx="5664201" cy="3878818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9738" tIns="44703" rIns="89738" bIns="44703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824" algn="l"/>
                <a:tab pos="829004" algn="l"/>
                <a:tab pos="1245185" algn="l"/>
                <a:tab pos="1661365" algn="l"/>
                <a:tab pos="2077545" algn="l"/>
                <a:tab pos="2493725" algn="l"/>
                <a:tab pos="2911584" algn="l"/>
                <a:tab pos="3327765" algn="l"/>
                <a:tab pos="3743945" algn="l"/>
                <a:tab pos="4156769" algn="l"/>
                <a:tab pos="4576305" algn="l"/>
                <a:tab pos="4990807" algn="l"/>
                <a:tab pos="5406987" algn="l"/>
                <a:tab pos="5826524" algn="l"/>
                <a:tab pos="6239348" algn="l"/>
                <a:tab pos="6655528" algn="l"/>
                <a:tab pos="7071708" algn="l"/>
                <a:tab pos="7489567" algn="l"/>
                <a:tab pos="7905748" algn="l"/>
                <a:tab pos="8321928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151557" name="Text Box 3"/>
          <p:cNvSpPr txBox="1">
            <a:spLocks noChangeArrowheads="1"/>
          </p:cNvSpPr>
          <p:nvPr/>
        </p:nvSpPr>
        <p:spPr bwMode="auto">
          <a:xfrm>
            <a:off x="4009814" y="8189357"/>
            <a:ext cx="3066627" cy="4317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9738" tIns="44703" rIns="89738" bIns="44703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/>
            <a:fld id="{9EB4D1D6-B74E-4929-B2ED-69BC75B493B2}" type="slidenum">
              <a:rPr lang="en-GB" sz="13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5</a:t>
            </a:fld>
            <a:endParaRPr lang="en-GB" sz="13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1100104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6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7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369582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68586" y="588131"/>
            <a:ext cx="4083844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25" tIns="37913" rIns="75825" bIns="37913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1" y="3714750"/>
            <a:ext cx="4976813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302" tIns="40002" rIns="80302" bIns="40002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98" algn="l"/>
                <a:tab pos="741798" algn="l"/>
                <a:tab pos="1114199" algn="l"/>
                <a:tab pos="1488102" algn="l"/>
                <a:tab pos="1860503" algn="l"/>
                <a:tab pos="2231402" algn="l"/>
                <a:tab pos="2605305" algn="l"/>
                <a:tab pos="2977705" algn="l"/>
                <a:tab pos="3350106" algn="l"/>
                <a:tab pos="3722507" algn="l"/>
                <a:tab pos="4094908" algn="l"/>
                <a:tab pos="4467309" algn="l"/>
                <a:tab pos="4839710" algn="l"/>
                <a:tab pos="5213612" algn="l"/>
                <a:tab pos="5586012" algn="l"/>
                <a:tab pos="5958413" algn="l"/>
                <a:tab pos="6329313" algn="l"/>
                <a:tab pos="6703215" algn="l"/>
                <a:tab pos="7075616" algn="l"/>
                <a:tab pos="7448017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524250" y="7427989"/>
            <a:ext cx="2695278" cy="39007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302" tIns="40002" rIns="80302" bIns="40002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10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8</a:t>
            </a:fld>
            <a:endParaRPr lang="en-GB" sz="10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9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6A806E2-448E-4EF5-9B5E-B954AA1BCBB6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endParaRPr lang="en-GB"/>
          </a:p>
        </p:txBody>
      </p:sp>
      <p:sp>
        <p:nvSpPr>
          <p:cNvPr id="68611" name="Text Box 1"/>
          <p:cNvSpPr txBox="1">
            <a:spLocks noChangeArrowheads="1"/>
          </p:cNvSpPr>
          <p:nvPr/>
        </p:nvSpPr>
        <p:spPr bwMode="auto">
          <a:xfrm>
            <a:off x="1216025" y="647700"/>
            <a:ext cx="4646613" cy="323215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4739" tIns="42370" rIns="84739" bIns="42370" anchor="ctr"/>
          <a:lstStyle/>
          <a:p>
            <a:endParaRPr lang="en-IN">
              <a:latin typeface="Calibri" pitchFamily="34" charset="0"/>
            </a:endParaRPr>
          </a:p>
        </p:txBody>
      </p:sp>
      <p:sp>
        <p:nvSpPr>
          <p:cNvPr id="68612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708025" y="4095750"/>
            <a:ext cx="5662613" cy="3878263"/>
          </a:xfrm>
          <a:noFill/>
        </p:spPr>
        <p:txBody>
          <a:bodyPr wrap="square" lIns="89743" tIns="44705" rIns="89743" bIns="44705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lnSpc>
                <a:spcPct val="102000"/>
              </a:lnSpc>
              <a:spcBef>
                <a:spcPct val="0"/>
              </a:spcBef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endParaRPr lang="en-GB">
              <a:ea typeface="MS Gothic"/>
              <a:cs typeface="MS Gothic"/>
            </a:endParaRPr>
          </a:p>
        </p:txBody>
      </p:sp>
      <p:sp>
        <p:nvSpPr>
          <p:cNvPr id="68613" name="Text Box 3"/>
          <p:cNvSpPr txBox="1">
            <a:spLocks noChangeArrowheads="1"/>
          </p:cNvSpPr>
          <p:nvPr/>
        </p:nvSpPr>
        <p:spPr bwMode="auto">
          <a:xfrm>
            <a:off x="4010025" y="8189913"/>
            <a:ext cx="3067050" cy="4302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9743" tIns="44705" rIns="89743" bIns="44705" anchor="b"/>
          <a:lstStyle/>
          <a:p>
            <a:pPr algn="r">
              <a:tabLst>
                <a:tab pos="0" algn="l"/>
                <a:tab pos="412750" algn="l"/>
                <a:tab pos="828675" algn="l"/>
                <a:tab pos="1244600" algn="l"/>
                <a:tab pos="1662113" algn="l"/>
                <a:tab pos="2078038" algn="l"/>
                <a:tab pos="2492375" algn="l"/>
                <a:tab pos="2911475" algn="l"/>
                <a:tab pos="3327400" algn="l"/>
                <a:tab pos="3743325" algn="l"/>
                <a:tab pos="4159250" algn="l"/>
                <a:tab pos="4575175" algn="l"/>
                <a:tab pos="4991100" algn="l"/>
                <a:tab pos="5408613" algn="l"/>
                <a:tab pos="5826125" algn="l"/>
                <a:tab pos="6242050" algn="l"/>
                <a:tab pos="6657975" algn="l"/>
                <a:tab pos="7072313" algn="l"/>
                <a:tab pos="7489825" algn="l"/>
                <a:tab pos="7907338" algn="l"/>
                <a:tab pos="8323263" algn="l"/>
              </a:tabLst>
            </a:pPr>
            <a:fld id="{A0A00801-6908-480F-B1BC-EB537BFBF304}" type="slidenum">
              <a:rPr lang="en-GB" sz="1200">
                <a:solidFill>
                  <a:srgbClr val="000000"/>
                </a:solidFill>
                <a:latin typeface="Calibri" pitchFamily="34" charset="0"/>
              </a:rPr>
              <a:pPr algn="r">
                <a:tabLst>
                  <a:tab pos="0" algn="l"/>
                  <a:tab pos="412750" algn="l"/>
                  <a:tab pos="828675" algn="l"/>
                  <a:tab pos="1244600" algn="l"/>
                  <a:tab pos="1662113" algn="l"/>
                  <a:tab pos="2078038" algn="l"/>
                  <a:tab pos="2492375" algn="l"/>
                  <a:tab pos="2911475" algn="l"/>
                  <a:tab pos="3327400" algn="l"/>
                  <a:tab pos="3743325" algn="l"/>
                  <a:tab pos="4159250" algn="l"/>
                  <a:tab pos="4575175" algn="l"/>
                  <a:tab pos="4991100" algn="l"/>
                  <a:tab pos="5408613" algn="l"/>
                  <a:tab pos="5826125" algn="l"/>
                  <a:tab pos="6242050" algn="l"/>
                  <a:tab pos="6657975" algn="l"/>
                  <a:tab pos="7072313" algn="l"/>
                  <a:tab pos="7489825" algn="l"/>
                  <a:tab pos="7907338" algn="l"/>
                  <a:tab pos="8323263" algn="l"/>
                </a:tabLst>
              </a:pPr>
              <a:t>10</a:t>
            </a:fld>
            <a:endParaRPr lang="en-GB" sz="12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95871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1"/>
          <p:cNvSpPr>
            <a:spLocks noChangeArrowheads="1"/>
          </p:cNvSpPr>
          <p:nvPr userDrawn="1"/>
        </p:nvSpPr>
        <p:spPr bwMode="auto">
          <a:xfrm>
            <a:off x="365125" y="342900"/>
            <a:ext cx="8428038" cy="6172200"/>
          </a:xfrm>
          <a:prstGeom prst="rect">
            <a:avLst/>
          </a:prstGeom>
          <a:noFill/>
          <a:ln w="19050">
            <a:solidFill>
              <a:srgbClr val="B2B2B2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>
              <a:latin typeface="Calibri" pitchFamily="34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3940175"/>
            <a:ext cx="7772400" cy="1012825"/>
          </a:xfrm>
        </p:spPr>
        <p:txBody>
          <a:bodyPr/>
          <a:lstStyle>
            <a:lvl1pPr algn="l"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5105400"/>
            <a:ext cx="6400800" cy="990600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6F7ACD-B235-49BC-882E-5E0B99E5935D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E26AC1-9941-4538-B445-2871A5CC01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499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30EB50-A818-4D5F-A5ED-DA460EBFBA13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725943-80B3-43B6-AFCA-CD091AF41E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6536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A74CCF-1D0E-4998-864A-E26CD91062E1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CCD56F-E0B4-4438-B37C-28BB034949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31617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E2E4E8-B2EB-4A08-A13C-D9C65DB4A37F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10E0DC-D530-4A68-839E-6EE637D685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874076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itchFamily="34" charset="0"/>
                <a:cs typeface="Arial" pitchFamily="34" charset="0"/>
              </a:defRPr>
            </a:lvl1pPr>
            <a:lvl2pPr>
              <a:defRPr sz="2800">
                <a:latin typeface="Arial" pitchFamily="34" charset="0"/>
                <a:cs typeface="Arial" pitchFamily="34" charset="0"/>
              </a:defRPr>
            </a:lvl2pPr>
            <a:lvl3pPr>
              <a:defRPr sz="2400">
                <a:latin typeface="Arial" pitchFamily="34" charset="0"/>
                <a:cs typeface="Arial" pitchFamily="34" charset="0"/>
              </a:defRPr>
            </a:lvl3pPr>
            <a:lvl4pPr>
              <a:defRPr sz="2000">
                <a:latin typeface="Arial" pitchFamily="34" charset="0"/>
                <a:cs typeface="Arial" pitchFamily="34" charset="0"/>
              </a:defRPr>
            </a:lvl4pPr>
            <a:lvl5pPr>
              <a:defRPr sz="2000">
                <a:latin typeface="Arial" pitchFamily="34" charset="0"/>
                <a:cs typeface="Arial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0DC63C-FB66-4BAF-AE77-8059FA44EE70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7A9B8A-C0AD-4BAD-96D4-54D38D173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09070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5B060D-695F-4258-998F-22F10BF8FBFC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D8318-2013-4E5F-9204-9E4A18B024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3393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itchFamily="34" charset="0"/>
                <a:cs typeface="Arial" pitchFamily="34" charset="0"/>
              </a:defRPr>
            </a:lvl1pPr>
            <a:lvl2pPr>
              <a:defRPr>
                <a:latin typeface="Arial" pitchFamily="34" charset="0"/>
                <a:cs typeface="Arial" pitchFamily="34" charset="0"/>
              </a:defRPr>
            </a:lvl2pPr>
            <a:lvl3pPr>
              <a:defRPr>
                <a:latin typeface="Arial" pitchFamily="34" charset="0"/>
                <a:cs typeface="Arial" pitchFamily="34" charset="0"/>
              </a:defRPr>
            </a:lvl3pPr>
            <a:lvl4pPr>
              <a:defRPr>
                <a:latin typeface="Arial" pitchFamily="34" charset="0"/>
                <a:cs typeface="Arial" pitchFamily="34" charset="0"/>
              </a:defRPr>
            </a:lvl4pPr>
            <a:lvl5pPr>
              <a:defRPr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593CDE-8F05-45DC-BA11-2AD4697ABC8B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2BD3C9-5C08-46C6-B5CE-D09A8984FD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47090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7466CC-FBA2-4DF7-BDC6-5C094781921B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B7E608-B5DB-43DF-B7E1-160BEAACFE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512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19200"/>
            <a:ext cx="4038600" cy="4906963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038600" cy="4906963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EAC685-3A9C-4837-BB6B-614CD3B881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" name="Footer Placeholder 7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4AA53A-B83B-4DD8-9F07-8DD832A461D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4745CA-A6AE-4472-B08C-602C1F2A0F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8E0C73-12D3-46F1-A912-DA865E1166E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16F237-795F-4162-AD14-4D40F5E33E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4F15E8-E52C-4F2C-81D8-6BB2A2E782CA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55AC38-0C32-45F8-A532-3618C6155B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846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A51499-B0F3-4E42-94D6-83F56E2E622C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42F52E-C08B-4B36-A30A-0AF68DBE78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7197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8C0531-AE81-473F-A133-13BFD7CFB185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829994-F3C2-48EA-8110-C48D8C97422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7109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1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371600"/>
            <a:ext cx="8229600" cy="4754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5300" y="6356350"/>
            <a:ext cx="5486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A3DEE44-4000-40AD-A155-9A8FF78A77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385" r:id="rId1"/>
    <p:sldLayoutId id="2147485386" r:id="rId2"/>
    <p:sldLayoutId id="2147485387" r:id="rId3"/>
    <p:sldLayoutId id="2147485388" r:id="rId4"/>
    <p:sldLayoutId id="2147485389" r:id="rId5"/>
    <p:sldLayoutId id="2147485390" r:id="rId6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9pPr>
    </p:titleStyle>
    <p:bodyStyle>
      <a:lvl1pPr marL="225425" indent="-225425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16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16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174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fld id="{C6634E4A-59E5-41C9-B007-4830A5823891}" type="datetimeFigureOut">
              <a:rPr lang="en-US"/>
              <a:pPr>
                <a:defRPr/>
              </a:pPr>
              <a:t>02-Nov-18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fld id="{17601BEC-B439-41AE-B0BA-1BC5F11DC1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334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392" r:id="rId1"/>
    <p:sldLayoutId id="2147485393" r:id="rId2"/>
    <p:sldLayoutId id="2147485394" r:id="rId3"/>
    <p:sldLayoutId id="2147485395" r:id="rId4"/>
    <p:sldLayoutId id="2147485396" r:id="rId5"/>
    <p:sldLayoutId id="2147485397" r:id="rId6"/>
    <p:sldLayoutId id="2147485398" r:id="rId7"/>
    <p:sldLayoutId id="2147485399" r:id="rId8"/>
    <p:sldLayoutId id="2147485400" r:id="rId9"/>
    <p:sldLayoutId id="2147485401" r:id="rId10"/>
    <p:sldLayoutId id="214748540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7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8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9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0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1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2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3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4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5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6.xm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7.xml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8.xml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9.xml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3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4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5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6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381000" y="304800"/>
            <a:ext cx="4038600" cy="62484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</p:spPr>
        <p:txBody>
          <a:bodyPr lIns="81639" tIns="40820" rIns="81639" bIns="40820"/>
          <a:lstStyle/>
          <a:p>
            <a:pPr algn="ctr">
              <a:lnSpc>
                <a:spcPct val="130000"/>
              </a:lnSpc>
              <a:spcBef>
                <a:spcPts val="0"/>
              </a:spcBef>
              <a:spcAft>
                <a:spcPts val="0"/>
              </a:spcAft>
            </a:pPr>
            <a:r>
              <a:rPr lang="en-IN" sz="3600" dirty="0">
                <a:solidFill>
                  <a:prstClr val="black"/>
                </a:solidFill>
                <a:latin typeface="Arial"/>
                <a:cs typeface="Arial"/>
              </a:rPr>
              <a:t>Identifying and Evaluating </a:t>
            </a:r>
            <a:r>
              <a:rPr lang="en-IN" sz="3600" dirty="0">
                <a:latin typeface="Arial"/>
                <a:cs typeface="Arial"/>
              </a:rPr>
              <a:t>Feasible </a:t>
            </a:r>
            <a:r>
              <a:rPr lang="en-IN" sz="3600" dirty="0">
                <a:solidFill>
                  <a:prstClr val="black"/>
                </a:solidFill>
                <a:latin typeface="Arial"/>
                <a:cs typeface="Arial"/>
              </a:rPr>
              <a:t>Business Opportunities</a:t>
            </a:r>
            <a:endParaRPr lang="en-IN" sz="3200" b="1" u="sng" dirty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6148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30892CEB-72AA-47FF-A663-9ADBD2B09B9F}" type="slidenum">
              <a:rPr lang="en-US" sz="1600" b="1">
                <a:solidFill>
                  <a:prstClr val="black"/>
                </a:solidFill>
              </a:rPr>
              <a:pPr algn="ctr"/>
              <a:t>1</a:t>
            </a:fld>
            <a:endParaRPr lang="en-US" sz="1600" b="1">
              <a:solidFill>
                <a:prstClr val="black"/>
              </a:solidFill>
            </a:endParaRPr>
          </a:p>
        </p:txBody>
      </p:sp>
      <p:sp>
        <p:nvSpPr>
          <p:cNvPr id="11" name="Text Box 3"/>
          <p:cNvSpPr txBox="1">
            <a:spLocks noChangeArrowheads="1"/>
          </p:cNvSpPr>
          <p:nvPr/>
        </p:nvSpPr>
        <p:spPr bwMode="auto">
          <a:xfrm>
            <a:off x="4648200" y="304800"/>
            <a:ext cx="4038600" cy="62484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1639" tIns="40820" rIns="81639" bIns="40820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130000"/>
              </a:lnSpc>
            </a:pPr>
            <a:endParaRPr lang="en-GB" sz="2200" dirty="0">
              <a:solidFill>
                <a:prstClr val="black"/>
              </a:solidFill>
              <a:latin typeface="Kruti Dev 010" pitchFamily="2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4800600" y="304800"/>
            <a:ext cx="4038600" cy="62484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</p:spPr>
        <p:txBody>
          <a:bodyPr lIns="81639" tIns="40820" rIns="81639" bIns="40820"/>
          <a:lstStyle/>
          <a:p>
            <a:pPr algn="ctr">
              <a:lnSpc>
                <a:spcPct val="130000"/>
              </a:lnSpc>
              <a:spcBef>
                <a:spcPts val="0"/>
              </a:spcBef>
              <a:spcAft>
                <a:spcPts val="0"/>
              </a:spcAft>
            </a:pPr>
            <a:r>
              <a:rPr lang="hi-IN" sz="3600" dirty="0">
                <a:solidFill>
                  <a:prstClr val="black"/>
                </a:solidFill>
                <a:latin typeface="Kruti Dev 010" pitchFamily="2" charset="0"/>
                <a:cs typeface="Arial"/>
              </a:rPr>
              <a:t>व्यवहार्य व्यापार अवसरों की पहचान और मूल्यांकन करना</a:t>
            </a:r>
            <a:endParaRPr lang="en-IN" sz="3200" b="1" u="sng" dirty="0">
              <a:solidFill>
                <a:prstClr val="black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34622482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10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 related to a location or area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200000"/>
              </a:lnSpc>
            </a:pPr>
            <a:r>
              <a:rPr lang="en-GB" dirty="0"/>
              <a:t>Each location (block or district) has its own unique set of factors that differentiate it from other locations. </a:t>
            </a:r>
          </a:p>
          <a:p>
            <a:pPr marL="742950" lvl="1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/>
              <a:t>Population factors</a:t>
            </a:r>
          </a:p>
          <a:p>
            <a:pPr marL="742950" lvl="1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/>
              <a:t>Local commodities/products</a:t>
            </a:r>
          </a:p>
          <a:p>
            <a:pPr marL="742950" lvl="1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/>
              <a:t>Tourist attractions</a:t>
            </a:r>
          </a:p>
          <a:p>
            <a:pPr marL="742950" lvl="1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/>
              <a:t>Local artisanal skills</a:t>
            </a:r>
          </a:p>
          <a:p>
            <a:pPr marL="742950" lvl="1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/>
              <a:t>Projects and schemes</a:t>
            </a:r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2999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28599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 err="1">
                <a:latin typeface="Kruti Dev 010" pitchFamily="2" charset="0"/>
              </a:rPr>
              <a:t>LFkku</a:t>
            </a:r>
            <a:r>
              <a:rPr lang="en-GB" sz="2400" dirty="0">
                <a:latin typeface="Kruti Dev 010" pitchFamily="2" charset="0"/>
              </a:rPr>
              <a:t> ;k {</a:t>
            </a:r>
            <a:r>
              <a:rPr lang="en-GB" sz="2400" dirty="0" err="1">
                <a:latin typeface="Kruti Dev 010" pitchFamily="2" charset="0"/>
              </a:rPr>
              <a:t>ks</a:t>
            </a:r>
            <a:r>
              <a:rPr lang="en-GB" sz="2400" dirty="0">
                <a:latin typeface="Kruti Dev 010" pitchFamily="2" charset="0"/>
              </a:rPr>
              <a:t>= </a:t>
            </a:r>
            <a:r>
              <a:rPr lang="en-GB" sz="2400" dirty="0" err="1">
                <a:latin typeface="Kruti Dev 010" pitchFamily="2" charset="0"/>
              </a:rPr>
              <a:t>ls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lacaf</a:t>
            </a:r>
            <a:r>
              <a:rPr lang="en-GB" sz="2400" dirty="0">
                <a:latin typeface="Kruti Dev 010" pitchFamily="2" charset="0"/>
              </a:rPr>
              <a:t>/</a:t>
            </a:r>
            <a:r>
              <a:rPr lang="en-GB" sz="2400" dirty="0" err="1">
                <a:latin typeface="Kruti Dev 010" pitchFamily="2" charset="0"/>
              </a:rPr>
              <a:t>kr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fo’ks"k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dkjd</a:t>
            </a:r>
            <a:endParaRPr lang="en-GB" sz="2400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2999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200000"/>
              </a:lnSpc>
            </a:pPr>
            <a:r>
              <a:rPr lang="en-GB" dirty="0" err="1">
                <a:latin typeface="Kruti Dev 010" pitchFamily="2" charset="0"/>
              </a:rPr>
              <a:t>izR;sd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LFkku</a:t>
            </a:r>
            <a:r>
              <a:rPr lang="en-GB" dirty="0">
                <a:latin typeface="Kruti Dev 010" pitchFamily="2" charset="0"/>
              </a:rPr>
              <a:t> ¼CykWd ;k ftyk½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fofHkUu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vuks</a:t>
            </a:r>
            <a:r>
              <a:rPr lang="en-GB" dirty="0">
                <a:latin typeface="Kruti Dev 010" pitchFamily="2" charset="0"/>
              </a:rPr>
              <a:t>[</a:t>
            </a:r>
            <a:r>
              <a:rPr lang="en-GB" dirty="0" err="1">
                <a:latin typeface="Kruti Dev 010" pitchFamily="2" charset="0"/>
              </a:rPr>
              <a:t>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dkj.k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tks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mls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vU</a:t>
            </a:r>
            <a:r>
              <a:rPr lang="en-GB" dirty="0">
                <a:latin typeface="Kruti Dev 010" pitchFamily="2" charset="0"/>
              </a:rPr>
              <a:t>; </a:t>
            </a:r>
            <a:r>
              <a:rPr lang="en-GB" dirty="0" err="1">
                <a:latin typeface="Kruti Dev 010" pitchFamily="2" charset="0"/>
              </a:rPr>
              <a:t>LFkkuksa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vyx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djrs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gSaA</a:t>
            </a:r>
            <a:r>
              <a:rPr lang="en-GB" dirty="0"/>
              <a:t> </a:t>
            </a:r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tula</a:t>
            </a:r>
            <a:r>
              <a:rPr lang="en-GB" dirty="0">
                <a:latin typeface="Kruti Dev 010" pitchFamily="2" charset="0"/>
              </a:rPr>
              <a:t>[;k </a:t>
            </a:r>
            <a:r>
              <a:rPr lang="en-GB" dirty="0" err="1">
                <a:latin typeface="Kruti Dev 010" pitchFamily="2" charset="0"/>
              </a:rPr>
              <a:t>dkjd</a:t>
            </a: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LFkkuh</a:t>
            </a:r>
            <a:r>
              <a:rPr lang="en-GB" dirty="0">
                <a:latin typeface="Kruti Dev 010" pitchFamily="2" charset="0"/>
              </a:rPr>
              <a:t>; </a:t>
            </a:r>
            <a:r>
              <a:rPr lang="en-GB" dirty="0" err="1">
                <a:latin typeface="Kruti Dev 010" pitchFamily="2" charset="0"/>
              </a:rPr>
              <a:t>oLrq@mRikn</a:t>
            </a: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i;ZVu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vkd"kZ.k</a:t>
            </a:r>
            <a:r>
              <a:rPr lang="en-GB" dirty="0">
                <a:latin typeface="Kruti Dev 010" pitchFamily="2" charset="0"/>
              </a:rPr>
              <a:t> </a:t>
            </a: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LFkkuh</a:t>
            </a:r>
            <a:r>
              <a:rPr lang="en-GB" dirty="0">
                <a:latin typeface="Kruti Dev 010" pitchFamily="2" charset="0"/>
              </a:rPr>
              <a:t>; </a:t>
            </a:r>
            <a:r>
              <a:rPr lang="en-GB" dirty="0" err="1">
                <a:latin typeface="Kruti Dev 010" pitchFamily="2" charset="0"/>
              </a:rPr>
              <a:t>dkjhxjksa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hi-IN" sz="1600" dirty="0">
                <a:latin typeface="Kruti Dev 010" pitchFamily="2" charset="0"/>
              </a:rPr>
              <a:t>कौशल </a:t>
            </a:r>
            <a:endParaRPr lang="en-US" sz="1600" dirty="0">
              <a:latin typeface="Kruti Dev 010" pitchFamily="2" charset="0"/>
            </a:endParaRPr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GB" dirty="0">
                <a:latin typeface="Kruti Dev 010" pitchFamily="2" charset="0"/>
              </a:rPr>
              <a:t>;</a:t>
            </a:r>
            <a:r>
              <a:rPr lang="en-GB" dirty="0" err="1">
                <a:latin typeface="Kruti Dev 010" pitchFamily="2" charset="0"/>
              </a:rPr>
              <a:t>kstuk,a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vkSj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ifj;kstuk,a</a:t>
            </a: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endParaRPr lang="en-GB" dirty="0"/>
          </a:p>
          <a:p>
            <a:pPr marL="285750" indent="-285750" eaLnBrk="0" hangingPunct="0">
              <a:lnSpc>
                <a:spcPct val="20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128199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11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Factors: Population Factors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/>
              <a:t>Demographics take into account how the population is divided into different groups based on: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Male-female distribution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Age-wise split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Working/non-working split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Literacy level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Nature of activity or occupation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Size of household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Caste or language or religion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Income level 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803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solidFill>
                  <a:srgbClr val="000000"/>
                </a:solidFill>
                <a:latin typeface="Garamond" pitchFamily="18" charset="0"/>
              </a:rPr>
              <a:t>What kind of business opportunities come to your mind if you considered these factors?</a:t>
            </a:r>
            <a:endParaRPr lang="en-GB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4748852" y="1167697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4" name="Title 1"/>
          <p:cNvSpPr txBox="1">
            <a:spLocks/>
          </p:cNvSpPr>
          <p:nvPr/>
        </p:nvSpPr>
        <p:spPr bwMode="auto">
          <a:xfrm>
            <a:off x="4748852" y="253297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dirty="0">
                <a:latin typeface="Kruti Dev 010" pitchFamily="2" charset="0"/>
              </a:rPr>
              <a:t>विशेष 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dkjd</a:t>
            </a:r>
            <a:r>
              <a:rPr lang="en-GB" sz="2400" dirty="0">
                <a:latin typeface="Kruti Dev 010" pitchFamily="2" charset="0"/>
              </a:rPr>
              <a:t>% </a:t>
            </a:r>
            <a:r>
              <a:rPr lang="en-GB" sz="2400" dirty="0" err="1">
                <a:latin typeface="Kruti Dev 010" pitchFamily="2" charset="0"/>
              </a:rPr>
              <a:t>tula</a:t>
            </a:r>
            <a:r>
              <a:rPr lang="en-GB" sz="2400" dirty="0">
                <a:latin typeface="Kruti Dev 010" pitchFamily="2" charset="0"/>
              </a:rPr>
              <a:t>[;k </a:t>
            </a:r>
            <a:r>
              <a:rPr lang="en-GB" sz="2400" dirty="0" err="1">
                <a:latin typeface="Kruti Dev 010" pitchFamily="2" charset="0"/>
              </a:rPr>
              <a:t>dkjd</a:t>
            </a:r>
            <a:endParaRPr lang="en-GB" sz="2400" dirty="0"/>
          </a:p>
        </p:txBody>
      </p:sp>
      <p:sp>
        <p:nvSpPr>
          <p:cNvPr id="16" name="Content Placeholder 2"/>
          <p:cNvSpPr txBox="1">
            <a:spLocks/>
          </p:cNvSpPr>
          <p:nvPr/>
        </p:nvSpPr>
        <p:spPr bwMode="auto">
          <a:xfrm>
            <a:off x="4748852" y="1167697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 err="1">
                <a:latin typeface="Kruti Dev 010" pitchFamily="2" charset="0"/>
              </a:rPr>
              <a:t>Tulkaf</a:t>
            </a:r>
            <a:r>
              <a:rPr lang="en-GB" dirty="0">
                <a:latin typeface="Kruti Dev 010" pitchFamily="2" charset="0"/>
              </a:rPr>
              <a:t>[;</a:t>
            </a:r>
            <a:r>
              <a:rPr lang="en-GB" dirty="0" err="1">
                <a:latin typeface="Kruti Dev 010" pitchFamily="2" charset="0"/>
              </a:rPr>
              <a:t>fd</a:t>
            </a:r>
            <a:r>
              <a:rPr lang="en-GB" dirty="0">
                <a:latin typeface="Kruti Dev 010" pitchFamily="2" charset="0"/>
              </a:rPr>
              <a:t>; ds </a:t>
            </a:r>
            <a:r>
              <a:rPr lang="en-GB" dirty="0" err="1">
                <a:latin typeface="Kruti Dev 010" pitchFamily="2" charset="0"/>
              </a:rPr>
              <a:t>fy</a:t>
            </a:r>
            <a:r>
              <a:rPr lang="en-GB" dirty="0">
                <a:latin typeface="Kruti Dev 010" pitchFamily="2" charset="0"/>
              </a:rPr>
              <a:t>, </a:t>
            </a:r>
            <a:r>
              <a:rPr lang="en-GB" dirty="0" err="1">
                <a:latin typeface="Kruti Dev 010" pitchFamily="2" charset="0"/>
              </a:rPr>
              <a:t>tula</a:t>
            </a:r>
            <a:r>
              <a:rPr lang="en-GB" dirty="0">
                <a:latin typeface="Kruti Dev 010" pitchFamily="2" charset="0"/>
              </a:rPr>
              <a:t>[;k </a:t>
            </a:r>
            <a:r>
              <a:rPr lang="en-GB" dirty="0" err="1">
                <a:latin typeface="Kruti Dev 010" pitchFamily="2" charset="0"/>
              </a:rPr>
              <a:t>dks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fuEu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vyx&amp;vyx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lewgksa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foHkkftr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fd;k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tkrk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</a:t>
            </a:r>
            <a:r>
              <a:rPr lang="en-GB" dirty="0">
                <a:latin typeface="Kruti Dev 010" pitchFamily="2" charset="0"/>
              </a:rPr>
              <a:t>%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ukjh&amp;iq</a:t>
            </a:r>
            <a:r>
              <a:rPr lang="en-GB" dirty="0">
                <a:latin typeface="Kruti Dev 010" pitchFamily="2" charset="0"/>
              </a:rPr>
              <a:t>#"k 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mez&amp;vk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kkfjr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foHkktu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dkedkth</a:t>
            </a:r>
            <a:r>
              <a:rPr lang="en-GB" dirty="0">
                <a:latin typeface="Kruti Dev 010" pitchFamily="2" charset="0"/>
              </a:rPr>
              <a:t>@ </a:t>
            </a:r>
            <a:r>
              <a:rPr lang="en-GB" dirty="0" err="1">
                <a:latin typeface="Kruti Dev 010" pitchFamily="2" charset="0"/>
              </a:rPr>
              <a:t>csjkstxkj</a:t>
            </a:r>
            <a:r>
              <a:rPr lang="en-GB" dirty="0">
                <a:latin typeface="Kruti Dev 010" pitchFamily="2" charset="0"/>
              </a:rPr>
              <a:t>  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lk</a:t>
            </a:r>
            <a:r>
              <a:rPr lang="en-GB" dirty="0">
                <a:latin typeface="Kruti Dev 010" pitchFamily="2" charset="0"/>
              </a:rPr>
              <a:t>{</a:t>
            </a:r>
            <a:r>
              <a:rPr lang="en-GB" dirty="0" err="1">
                <a:latin typeface="Kruti Dev 010" pitchFamily="2" charset="0"/>
              </a:rPr>
              <a:t>kjrk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Lrj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dke</a:t>
            </a:r>
            <a:r>
              <a:rPr lang="en-GB" dirty="0">
                <a:latin typeface="Kruti Dev 010" pitchFamily="2" charset="0"/>
              </a:rPr>
              <a:t>&amp;/</a:t>
            </a:r>
            <a:r>
              <a:rPr lang="en-GB" dirty="0" err="1">
                <a:latin typeface="Kruti Dev 010" pitchFamily="2" charset="0"/>
              </a:rPr>
              <a:t>ka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izdkj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ifjokj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vkdkj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tkfr</a:t>
            </a:r>
            <a:r>
              <a:rPr lang="en-GB" dirty="0">
                <a:latin typeface="Kruti Dev 010" pitchFamily="2" charset="0"/>
              </a:rPr>
              <a:t> ;k </a:t>
            </a:r>
            <a:r>
              <a:rPr lang="en-GB" dirty="0" err="1">
                <a:latin typeface="Kruti Dev 010" pitchFamily="2" charset="0"/>
              </a:rPr>
              <a:t>Hkk"kk</a:t>
            </a:r>
            <a:r>
              <a:rPr lang="en-GB" dirty="0">
                <a:latin typeface="Kruti Dev 010" pitchFamily="2" charset="0"/>
              </a:rPr>
              <a:t> ;k /</a:t>
            </a:r>
            <a:r>
              <a:rPr lang="en-GB" dirty="0" err="1">
                <a:latin typeface="Kruti Dev 010" pitchFamily="2" charset="0"/>
              </a:rPr>
              <a:t>keZ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vk</a:t>
            </a:r>
            <a:r>
              <a:rPr lang="en-GB" dirty="0">
                <a:latin typeface="Kruti Dev 010" pitchFamily="2" charset="0"/>
              </a:rPr>
              <a:t>;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Lrj</a:t>
            </a:r>
            <a:r>
              <a:rPr lang="en-GB" dirty="0"/>
              <a:t> </a:t>
            </a:r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17" name="Rectangle 4"/>
          <p:cNvSpPr>
            <a:spLocks noChangeArrowheads="1"/>
          </p:cNvSpPr>
          <p:nvPr/>
        </p:nvSpPr>
        <p:spPr bwMode="auto">
          <a:xfrm>
            <a:off x="4762500" y="5731737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latin typeface="Kruti Dev 010" pitchFamily="2" charset="0"/>
              </a:rPr>
              <a:t>;fn </a:t>
            </a:r>
            <a:r>
              <a:rPr lang="en-GB" b="1" dirty="0" err="1">
                <a:latin typeface="Kruti Dev 010" pitchFamily="2" charset="0"/>
              </a:rPr>
              <a:t>vki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bu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dkjdksa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ckjs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esa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fopkj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djrs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rks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vkids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fnekx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esa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fdl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izdkj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O;kikfjd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volj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vkrs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gSa</a:t>
            </a:r>
            <a:r>
              <a:rPr lang="en-GB" b="1" dirty="0">
                <a:latin typeface="Kruti Dev 010" pitchFamily="2" charset="0"/>
              </a:rPr>
              <a:t>\</a:t>
            </a:r>
            <a:endParaRPr lang="en-GB" b="1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492748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12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Factors: Local commodities/products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/>
              <a:t>The location may have commodities or products available abundantly that could generate large number or businesses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Tree/forest products (honey, fruits, vegetables, etc.)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Grains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Spices</a:t>
            </a:r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803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solidFill>
                  <a:srgbClr val="000000"/>
                </a:solidFill>
                <a:latin typeface="Garamond" pitchFamily="18" charset="0"/>
              </a:rPr>
              <a:t>Think of what type of businesses could be started based </a:t>
            </a:r>
            <a:r>
              <a:rPr lang="en-GB" b="1">
                <a:solidFill>
                  <a:srgbClr val="000000"/>
                </a:solidFill>
                <a:latin typeface="Garamond" pitchFamily="18" charset="0"/>
              </a:rPr>
              <a:t>on these factors</a:t>
            </a:r>
            <a:endParaRPr lang="en-GB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4" name="Title 1"/>
          <p:cNvSpPr txBox="1">
            <a:spLocks/>
          </p:cNvSpPr>
          <p:nvPr/>
        </p:nvSpPr>
        <p:spPr bwMode="auto">
          <a:xfrm>
            <a:off x="48006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dirty="0">
                <a:latin typeface="Kruti Dev 010" pitchFamily="2" charset="0"/>
              </a:rPr>
              <a:t>विशेष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dkjd</a:t>
            </a:r>
            <a:r>
              <a:rPr lang="en-GB" sz="2400" dirty="0">
                <a:latin typeface="Kruti Dev 010" pitchFamily="2" charset="0"/>
              </a:rPr>
              <a:t>% </a:t>
            </a:r>
            <a:r>
              <a:rPr lang="en-GB" sz="2400" dirty="0" err="1">
                <a:latin typeface="Kruti Dev 010" pitchFamily="2" charset="0"/>
              </a:rPr>
              <a:t>LFkkuh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oLrq,a@mRikn</a:t>
            </a:r>
            <a:endParaRPr lang="en-GB" sz="2400" dirty="0"/>
          </a:p>
        </p:txBody>
      </p:sp>
      <p:sp>
        <p:nvSpPr>
          <p:cNvPr id="16" name="Content Placeholder 2"/>
          <p:cNvSpPr txBox="1">
            <a:spLocks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>
                <a:latin typeface="Kruti Dev 010" pitchFamily="2" charset="0"/>
              </a:rPr>
              <a:t>किसी भी</a:t>
            </a:r>
            <a:r>
              <a:rPr lang="en-US" dirty="0">
                <a:latin typeface="Kruti Dev 010" pitchFamily="2" charset="0"/>
              </a:rPr>
              <a:t> </a:t>
            </a:r>
            <a:r>
              <a:rPr lang="hi-IN" dirty="0">
                <a:latin typeface="Kruti Dev 010" pitchFamily="2" charset="0"/>
              </a:rPr>
              <a:t>स्थान में वस्तुओं या उत्पाद प्रचुर मात्रा में उपलब्ध हो सकते हैं जो बड़ी संख्या या व्यवसाय उत्पन्न कर सकते हैं</a:t>
            </a:r>
            <a:endParaRPr lang="en-GB" dirty="0"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isM</a:t>
            </a:r>
            <a:r>
              <a:rPr lang="en-GB" dirty="0">
                <a:latin typeface="Kruti Dev 010" pitchFamily="2" charset="0"/>
              </a:rPr>
              <a:t>+@</a:t>
            </a:r>
            <a:r>
              <a:rPr lang="en-GB" dirty="0" err="1">
                <a:latin typeface="Kruti Dev 010" pitchFamily="2" charset="0"/>
              </a:rPr>
              <a:t>ou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mRikn</a:t>
            </a:r>
            <a:r>
              <a:rPr lang="en-GB" dirty="0">
                <a:latin typeface="Kruti Dev 010" pitchFamily="2" charset="0"/>
              </a:rPr>
              <a:t> ¼’kgn] </a:t>
            </a:r>
            <a:r>
              <a:rPr lang="en-GB" dirty="0" err="1">
                <a:latin typeface="Kruti Dev 010" pitchFamily="2" charset="0"/>
              </a:rPr>
              <a:t>Qy</a:t>
            </a:r>
            <a:r>
              <a:rPr lang="en-GB" dirty="0">
                <a:latin typeface="Kruti Dev 010" pitchFamily="2" charset="0"/>
              </a:rPr>
              <a:t>] </a:t>
            </a:r>
            <a:r>
              <a:rPr lang="en-GB" dirty="0" err="1">
                <a:latin typeface="Kruti Dev 010" pitchFamily="2" charset="0"/>
              </a:rPr>
              <a:t>lfCt;ka</a:t>
            </a:r>
            <a:r>
              <a:rPr lang="en-GB" dirty="0">
                <a:latin typeface="Kruti Dev 010" pitchFamily="2" charset="0"/>
              </a:rPr>
              <a:t>] vkfn½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vukt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elkys</a:t>
            </a:r>
            <a:endParaRPr lang="en-GB" dirty="0"/>
          </a:p>
        </p:txBody>
      </p:sp>
      <p:sp>
        <p:nvSpPr>
          <p:cNvPr id="17" name="Rectangle 4"/>
          <p:cNvSpPr>
            <a:spLocks noChangeArrowheads="1"/>
          </p:cNvSpPr>
          <p:nvPr/>
        </p:nvSpPr>
        <p:spPr bwMode="auto">
          <a:xfrm>
            <a:off x="48142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 err="1">
                <a:latin typeface="Kruti Dev 010" pitchFamily="2" charset="0"/>
              </a:rPr>
              <a:t>lksfp</a:t>
            </a:r>
            <a:r>
              <a:rPr lang="en-GB" b="1" dirty="0">
                <a:latin typeface="Kruti Dev 010" pitchFamily="2" charset="0"/>
              </a:rPr>
              <a:t>, </a:t>
            </a:r>
            <a:r>
              <a:rPr lang="en-GB" b="1" dirty="0" err="1">
                <a:latin typeface="Kruti Dev 010" pitchFamily="2" charset="0"/>
              </a:rPr>
              <a:t>fd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bu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dkjdksa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vk</a:t>
            </a:r>
            <a:r>
              <a:rPr lang="en-GB" b="1" dirty="0">
                <a:latin typeface="Kruti Dev 010" pitchFamily="2" charset="0"/>
              </a:rPr>
              <a:t>/</a:t>
            </a:r>
            <a:r>
              <a:rPr lang="en-GB" b="1" dirty="0" err="1">
                <a:latin typeface="Kruti Dev 010" pitchFamily="2" charset="0"/>
              </a:rPr>
              <a:t>kkj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fdl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izdkj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O;kikj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vkjaHk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fd;k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tk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ldrk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gSA</a:t>
            </a:r>
            <a:endParaRPr lang="en-GB" b="1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895701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13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Factors:</a:t>
            </a:r>
          </a:p>
          <a:p>
            <a:pPr eaLnBrk="0" hangingPunct="0"/>
            <a:r>
              <a:rPr lang="en-GB" sz="2400" dirty="0"/>
              <a:t>Tourist attractions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sz="1600" dirty="0"/>
              <a:t>The location may have attractions that bring people from outside in large numbers. Such attractions will already be there or has potential to become spots where different businesses thrive.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Historic value (palace, forts, caves)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Religious value (temples, mosques)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Scenery (lake, waterfalls, gardens, hills)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Wildlife (reserve forest/safari tours)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Picnic (boating, playground)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Marketplace (</a:t>
            </a:r>
            <a:r>
              <a:rPr lang="en-GB" sz="1600" dirty="0" err="1"/>
              <a:t>mandis</a:t>
            </a:r>
            <a:r>
              <a:rPr lang="en-GB" sz="1600" dirty="0"/>
              <a:t>, </a:t>
            </a:r>
            <a:r>
              <a:rPr lang="en-GB" sz="1600" dirty="0" err="1"/>
              <a:t>haat</a:t>
            </a:r>
            <a:r>
              <a:rPr lang="en-GB" sz="1600" dirty="0"/>
              <a:t>, bazaar)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Special food items (dal-</a:t>
            </a:r>
            <a:r>
              <a:rPr lang="en-GB" sz="1600" dirty="0" err="1"/>
              <a:t>baati</a:t>
            </a:r>
            <a:r>
              <a:rPr lang="en-GB" sz="1600" dirty="0"/>
              <a:t>, </a:t>
            </a:r>
            <a:r>
              <a:rPr lang="en-GB" sz="1600" dirty="0" err="1"/>
              <a:t>litti-chokha</a:t>
            </a:r>
            <a:r>
              <a:rPr lang="en-GB" sz="1600" dirty="0"/>
              <a:t>, etc.)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sz="1600" dirty="0"/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803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solidFill>
                  <a:srgbClr val="000000"/>
                </a:solidFill>
                <a:latin typeface="Garamond" pitchFamily="18" charset="0"/>
              </a:rPr>
              <a:t>What kind of businesses could be started at locations such as these?</a:t>
            </a: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4800600" y="1146629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4" name="Title 1"/>
          <p:cNvSpPr txBox="1">
            <a:spLocks/>
          </p:cNvSpPr>
          <p:nvPr/>
        </p:nvSpPr>
        <p:spPr bwMode="auto">
          <a:xfrm>
            <a:off x="4800600" y="232229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hi-IN" sz="2400" dirty="0">
                <a:solidFill>
                  <a:srgbClr val="000000"/>
                </a:solidFill>
                <a:latin typeface="Garamond" pitchFamily="18" charset="0"/>
              </a:rPr>
              <a:t>विशिष्ट कारक:</a:t>
            </a:r>
          </a:p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hi-IN" sz="2400" dirty="0">
                <a:solidFill>
                  <a:srgbClr val="000000"/>
                </a:solidFill>
                <a:latin typeface="Garamond" pitchFamily="18" charset="0"/>
              </a:rPr>
              <a:t>पर्यटन आकर्षण</a:t>
            </a:r>
            <a:endParaRPr lang="en-GB" sz="2400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16" name="Content Placeholder 2"/>
          <p:cNvSpPr txBox="1">
            <a:spLocks/>
          </p:cNvSpPr>
          <p:nvPr/>
        </p:nvSpPr>
        <p:spPr bwMode="auto">
          <a:xfrm>
            <a:off x="4800600" y="1146629"/>
            <a:ext cx="4076700" cy="5574846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/>
              <a:t>स्थान में आकर्षण हो सकते हैं जो लोगों को बड़ी संख्या में बाहर</a:t>
            </a:r>
            <a:r>
              <a:rPr lang="en-US" dirty="0"/>
              <a:t> </a:t>
            </a:r>
            <a:r>
              <a:rPr lang="hi-IN" dirty="0"/>
              <a:t>से लाते हैं। ऐसे आकर्षण पहले से ही हो सकते हैं या उन स्थानों को बनने की क्षमता है जहां विभिन्न व्यवसाय बढ़ते हैं।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ऐतिहासिक मूल्य (महल, किले, गुफाएं)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धार्मिक मूल्य (मंदिर, मस्जिद)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दृश्य (झील, झरने, बगीचे, पहाड़ियों)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वन्यजीवन (आरक्षित वन / सफारी पर्यटन)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पिकनिक (नौकायन, खेल का मैदान)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बाज़ार (मंडी, हाट, बाज़ार)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विशेष खाद्य पदार्थ (दाल-बाटी, लिट्टी-चोखा, आदि)</a:t>
            </a:r>
            <a:endParaRPr lang="en-GB" dirty="0"/>
          </a:p>
        </p:txBody>
      </p:sp>
      <p:sp>
        <p:nvSpPr>
          <p:cNvPr id="17" name="Rectangle 4"/>
          <p:cNvSpPr>
            <a:spLocks noChangeArrowheads="1"/>
          </p:cNvSpPr>
          <p:nvPr/>
        </p:nvSpPr>
        <p:spPr bwMode="auto">
          <a:xfrm>
            <a:off x="4814248" y="6019800"/>
            <a:ext cx="4076700" cy="900112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 err="1">
                <a:latin typeface="Kruti Dev 010" pitchFamily="2" charset="0"/>
              </a:rPr>
              <a:t>bl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izdkj</a:t>
            </a:r>
            <a:r>
              <a:rPr lang="en-GB" b="1" dirty="0">
                <a:latin typeface="Kruti Dev 010" pitchFamily="2" charset="0"/>
              </a:rPr>
              <a:t> ds </a:t>
            </a:r>
            <a:r>
              <a:rPr lang="en-GB" b="1" dirty="0" err="1">
                <a:latin typeface="Kruti Dev 010" pitchFamily="2" charset="0"/>
              </a:rPr>
              <a:t>LFkkuksa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fdl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izdkj</a:t>
            </a:r>
            <a:r>
              <a:rPr lang="en-GB" b="1" dirty="0">
                <a:latin typeface="Kruti Dev 010" pitchFamily="2" charset="0"/>
              </a:rPr>
              <a:t> ds </a:t>
            </a:r>
            <a:r>
              <a:rPr lang="en-GB" b="1" dirty="0" err="1">
                <a:latin typeface="Kruti Dev 010" pitchFamily="2" charset="0"/>
              </a:rPr>
              <a:t>O;kikj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vkjaHk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fd;k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tk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ldrk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</a:t>
            </a:r>
            <a:r>
              <a:rPr lang="en-GB" b="1" dirty="0">
                <a:latin typeface="Kruti Dev 010" pitchFamily="2" charset="0"/>
              </a:rPr>
              <a:t>\</a:t>
            </a:r>
            <a:endParaRPr lang="en-GB" b="1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4343371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14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Factors:</a:t>
            </a:r>
          </a:p>
          <a:p>
            <a:pPr eaLnBrk="0" hangingPunct="0"/>
            <a:r>
              <a:rPr lang="en-GB" sz="2400" dirty="0"/>
              <a:t>Local artisanal skills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/>
              <a:t>The location may have artisanal skills and products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Basket weaving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Pottery / clay toys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Wooden toys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Clothes / shawls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Bangles / jewellery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/>
              <a:t>Chaddar</a:t>
            </a:r>
            <a:r>
              <a:rPr lang="en-GB" dirty="0"/>
              <a:t> / </a:t>
            </a:r>
            <a:r>
              <a:rPr lang="en-GB" dirty="0" err="1"/>
              <a:t>dari</a:t>
            </a:r>
            <a:r>
              <a:rPr lang="en-GB" dirty="0"/>
              <a:t> / </a:t>
            </a:r>
            <a:r>
              <a:rPr lang="en-GB" dirty="0" err="1"/>
              <a:t>rajai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Medicinal products</a:t>
            </a:r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803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solidFill>
                  <a:srgbClr val="000000"/>
                </a:solidFill>
                <a:latin typeface="Garamond" pitchFamily="18" charset="0"/>
              </a:rPr>
              <a:t>Do these factors result in any business opportunities?</a:t>
            </a: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4825052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4" name="Title 1"/>
          <p:cNvSpPr txBox="1">
            <a:spLocks/>
          </p:cNvSpPr>
          <p:nvPr/>
        </p:nvSpPr>
        <p:spPr bwMode="auto">
          <a:xfrm>
            <a:off x="4825052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dirty="0">
                <a:latin typeface="Kruti Dev 010" pitchFamily="2" charset="0"/>
              </a:rPr>
              <a:t>विशेष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dkjd</a:t>
            </a:r>
            <a:r>
              <a:rPr lang="en-GB" sz="2400" dirty="0">
                <a:latin typeface="Kruti Dev 010" pitchFamily="2" charset="0"/>
              </a:rPr>
              <a:t>% </a:t>
            </a:r>
            <a:r>
              <a:rPr lang="en-GB" sz="2400" dirty="0" err="1">
                <a:latin typeface="Kruti Dev 010" pitchFamily="2" charset="0"/>
              </a:rPr>
              <a:t>LFkkuh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dkjhxjksa</a:t>
            </a:r>
            <a:r>
              <a:rPr lang="en-GB" sz="2400" dirty="0">
                <a:latin typeface="Kruti Dev 010" pitchFamily="2" charset="0"/>
              </a:rPr>
              <a:t> ds </a:t>
            </a:r>
            <a:r>
              <a:rPr lang="hi-IN" dirty="0">
                <a:latin typeface="Kruti Dev 010" pitchFamily="2" charset="0"/>
              </a:rPr>
              <a:t>कौशल </a:t>
            </a:r>
            <a:endParaRPr lang="en-GB" dirty="0"/>
          </a:p>
        </p:txBody>
      </p:sp>
      <p:sp>
        <p:nvSpPr>
          <p:cNvPr id="16" name="Content Placeholder 2"/>
          <p:cNvSpPr txBox="1">
            <a:spLocks/>
          </p:cNvSpPr>
          <p:nvPr/>
        </p:nvSpPr>
        <p:spPr bwMode="auto">
          <a:xfrm>
            <a:off x="4825052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/>
              <a:t>स्थान में कलात्मक कौशल और उत्पाद हो सकते हैं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Vksdjh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cquuk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dqEgkjh@feV~Vh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ds</a:t>
            </a:r>
            <a:r>
              <a:rPr lang="en-GB" dirty="0">
                <a:latin typeface="Kruti Dev 010" pitchFamily="2" charset="0"/>
              </a:rPr>
              <a:t> f[</a:t>
            </a:r>
            <a:r>
              <a:rPr lang="en-GB" dirty="0" err="1">
                <a:latin typeface="Kruti Dev 010" pitchFamily="2" charset="0"/>
              </a:rPr>
              <a:t>kykSus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ydM+h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ds</a:t>
            </a:r>
            <a:r>
              <a:rPr lang="en-GB" dirty="0">
                <a:latin typeface="Kruti Dev 010" pitchFamily="2" charset="0"/>
              </a:rPr>
              <a:t> f[</a:t>
            </a:r>
            <a:r>
              <a:rPr lang="en-GB" dirty="0" err="1">
                <a:latin typeface="Kruti Dev 010" pitchFamily="2" charset="0"/>
              </a:rPr>
              <a:t>kykSus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diM+s</a:t>
            </a:r>
            <a:r>
              <a:rPr lang="en-GB" dirty="0"/>
              <a:t> / </a:t>
            </a:r>
            <a:r>
              <a:rPr lang="en-GB" dirty="0">
                <a:latin typeface="Kruti Dev 010" pitchFamily="2" charset="0"/>
              </a:rPr>
              <a:t>'</a:t>
            </a:r>
            <a:r>
              <a:rPr lang="en-GB" dirty="0" err="1">
                <a:latin typeface="Kruti Dev 010" pitchFamily="2" charset="0"/>
              </a:rPr>
              <a:t>kkWy</a:t>
            </a:r>
            <a:r>
              <a:rPr lang="en-GB" dirty="0"/>
              <a:t>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pwfM</a:t>
            </a:r>
            <a:r>
              <a:rPr lang="en-GB" dirty="0">
                <a:latin typeface="Kruti Dev 010" pitchFamily="2" charset="0"/>
              </a:rPr>
              <a:t>+;</a:t>
            </a:r>
            <a:r>
              <a:rPr lang="en-GB" dirty="0" err="1">
                <a:latin typeface="Kruti Dev 010" pitchFamily="2" charset="0"/>
              </a:rPr>
              <a:t>ka@tsoj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pknj@njh@jtkbZ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fpfdRldh</a:t>
            </a:r>
            <a:r>
              <a:rPr lang="en-GB" dirty="0">
                <a:latin typeface="Kruti Dev 010" pitchFamily="2" charset="0"/>
              </a:rPr>
              <a:t>; </a:t>
            </a:r>
            <a:r>
              <a:rPr lang="en-GB" dirty="0" err="1">
                <a:latin typeface="Kruti Dev 010" pitchFamily="2" charset="0"/>
              </a:rPr>
              <a:t>mRikn</a:t>
            </a:r>
            <a:endParaRPr lang="en-GB" dirty="0"/>
          </a:p>
        </p:txBody>
      </p:sp>
      <p:sp>
        <p:nvSpPr>
          <p:cNvPr id="17" name="Rectangle 4"/>
          <p:cNvSpPr>
            <a:spLocks noChangeArrowheads="1"/>
          </p:cNvSpPr>
          <p:nvPr/>
        </p:nvSpPr>
        <p:spPr bwMode="auto">
          <a:xfrm>
            <a:off x="4838700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 err="1">
                <a:latin typeface="Kruti Dev 010" pitchFamily="2" charset="0"/>
              </a:rPr>
              <a:t>D;k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bu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dkjdksa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dkj.k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dksbZ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O;kikfjd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volj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feyrk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</a:t>
            </a:r>
            <a:r>
              <a:rPr lang="en-GB" b="1" dirty="0">
                <a:latin typeface="Kruti Dev 010" pitchFamily="2" charset="0"/>
              </a:rPr>
              <a:t>\</a:t>
            </a:r>
            <a:endParaRPr lang="en-GB" b="1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7309106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15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Specific Factors: </a:t>
            </a:r>
          </a:p>
          <a:p>
            <a:pPr eaLnBrk="0" hangingPunct="0"/>
            <a:r>
              <a:rPr lang="en-GB" sz="2400" dirty="0"/>
              <a:t>Projects and schemes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/>
              <a:t>Often there are projects and government schemes/initiatives that are announced which can lead to potential business opportunities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/>
              <a:t>Swachh</a:t>
            </a:r>
            <a:r>
              <a:rPr lang="en-GB" dirty="0"/>
              <a:t> Bharat Mission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Construction of road, bridge, dam, buildings, houses, etc.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Setup of new schools and hospitals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Supply of nutrition to mothers and children</a:t>
            </a:r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803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>
                <a:solidFill>
                  <a:srgbClr val="000000"/>
                </a:solidFill>
                <a:latin typeface="Garamond" pitchFamily="18" charset="0"/>
              </a:rPr>
              <a:t>What are the business opportunities that can arise out of these factors?</a:t>
            </a:r>
          </a:p>
        </p:txBody>
      </p:sp>
      <p:sp>
        <p:nvSpPr>
          <p:cNvPr id="13" name="Text Box 2"/>
          <p:cNvSpPr txBox="1">
            <a:spLocks noChangeArrowheads="1"/>
          </p:cNvSpPr>
          <p:nvPr/>
        </p:nvSpPr>
        <p:spPr bwMode="auto">
          <a:xfrm>
            <a:off x="48768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4" name="Title 1"/>
          <p:cNvSpPr txBox="1">
            <a:spLocks/>
          </p:cNvSpPr>
          <p:nvPr/>
        </p:nvSpPr>
        <p:spPr bwMode="auto">
          <a:xfrm>
            <a:off x="48768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400"/>
              <a:t>विशिष्ट कारक:</a:t>
            </a:r>
          </a:p>
          <a:p>
            <a:pPr eaLnBrk="0" hangingPunct="0"/>
            <a:r>
              <a:rPr lang="hi-IN" sz="2400"/>
              <a:t>परियोजनाएं और योजनाएं</a:t>
            </a:r>
            <a:endParaRPr lang="en-GB" sz="2400" dirty="0"/>
          </a:p>
        </p:txBody>
      </p:sp>
      <p:sp>
        <p:nvSpPr>
          <p:cNvPr id="16" name="Content Placeholder 2"/>
          <p:cNvSpPr txBox="1">
            <a:spLocks/>
          </p:cNvSpPr>
          <p:nvPr/>
        </p:nvSpPr>
        <p:spPr bwMode="auto">
          <a:xfrm>
            <a:off x="48768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/>
              <a:t>अक्सर ऐसी परियोजनाएं और सरकारी योजनाएं / पहलों की घोषणा की जाती है जो संभावित व्यावसायिक अवसरों का कारण बन सकती हैं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स्वच्छ भारत मिशन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सड़क, पुल, बांध, इमारतों, घरों आदि का निर्माण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नए स्कूलों और अस्पतालों का निर्माण माताओं और बच्चों को पोषण की आपूर्ति</a:t>
            </a:r>
            <a:endParaRPr lang="en-US" dirty="0"/>
          </a:p>
          <a:p>
            <a:pPr eaLnBrk="0" hangingPunct="0">
              <a:lnSpc>
                <a:spcPct val="140000"/>
              </a:lnSpc>
            </a:pPr>
            <a:endParaRPr lang="en-GB" dirty="0"/>
          </a:p>
        </p:txBody>
      </p:sp>
      <p:sp>
        <p:nvSpPr>
          <p:cNvPr id="17" name="Rectangle 4"/>
          <p:cNvSpPr>
            <a:spLocks noChangeArrowheads="1"/>
          </p:cNvSpPr>
          <p:nvPr/>
        </p:nvSpPr>
        <p:spPr bwMode="auto">
          <a:xfrm>
            <a:off x="4890448" y="5707040"/>
            <a:ext cx="4076700" cy="83820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GB" b="1" dirty="0" err="1">
                <a:latin typeface="Kruti Dev 010" pitchFamily="2" charset="0"/>
              </a:rPr>
              <a:t>bu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dkjdksa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ls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fdl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izdkj</a:t>
            </a:r>
            <a:r>
              <a:rPr lang="en-GB" b="1" dirty="0">
                <a:latin typeface="Kruti Dev 010" pitchFamily="2" charset="0"/>
              </a:rPr>
              <a:t> ds </a:t>
            </a:r>
            <a:r>
              <a:rPr lang="en-GB" b="1" dirty="0" err="1">
                <a:latin typeface="Kruti Dev 010" pitchFamily="2" charset="0"/>
              </a:rPr>
              <a:t>O;kikfjd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volj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iSnk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gks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ldrs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gSa</a:t>
            </a:r>
            <a:r>
              <a:rPr lang="en-GB" b="1" dirty="0">
                <a:latin typeface="Kruti Dev 010" pitchFamily="2" charset="0"/>
              </a:rPr>
              <a:t>\</a:t>
            </a:r>
            <a:endParaRPr lang="en-GB" b="1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279018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7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16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Class Exercise 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For a Block you select, identify which all of the factors will be relevant and why?</a:t>
            </a:r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For each of the factors you select, make a list of potential businesses. </a:t>
            </a:r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Provide a basis for why you picked those businesses </a:t>
            </a:r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Do this exercise in groups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>
                <a:latin typeface="Kruti Dev 010" pitchFamily="2" charset="0"/>
              </a:rPr>
              <a:t>d{</a:t>
            </a:r>
            <a:r>
              <a:rPr lang="en-GB" sz="2400" dirty="0" err="1">
                <a:latin typeface="Kruti Dev 010" pitchFamily="2" charset="0"/>
              </a:rPr>
              <a:t>kk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vH;kl</a:t>
            </a:r>
            <a:endParaRPr lang="en-GB" sz="2400" dirty="0">
              <a:latin typeface="Kruti Dev 010" pitchFamily="2" charset="0"/>
            </a:endParaRPr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 </a:t>
            </a:r>
            <a:r>
              <a:rPr lang="en-GB" dirty="0" err="1">
                <a:latin typeface="Kruti Dev 010" pitchFamily="2" charset="0"/>
              </a:rPr>
              <a:t>ftl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CykWd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vki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p;u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djrs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</a:t>
            </a:r>
            <a:r>
              <a:rPr lang="en-GB" dirty="0">
                <a:latin typeface="Kruti Dev 010" pitchFamily="2" charset="0"/>
              </a:rPr>
              <a:t>] </a:t>
            </a:r>
            <a:r>
              <a:rPr lang="en-GB" dirty="0" err="1">
                <a:latin typeface="Kruti Dev 010" pitchFamily="2" charset="0"/>
              </a:rPr>
              <a:t>mlds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fy</a:t>
            </a:r>
            <a:r>
              <a:rPr lang="en-GB" dirty="0">
                <a:latin typeface="Kruti Dev 010" pitchFamily="2" charset="0"/>
              </a:rPr>
              <a:t>, ;g </a:t>
            </a:r>
            <a:r>
              <a:rPr lang="en-GB" dirty="0" err="1">
                <a:latin typeface="Kruti Dev 010" pitchFamily="2" charset="0"/>
              </a:rPr>
              <a:t>igpkfu</a:t>
            </a:r>
            <a:r>
              <a:rPr lang="en-GB" dirty="0">
                <a:latin typeface="Kruti Dev 010" pitchFamily="2" charset="0"/>
              </a:rPr>
              <a:t>, </a:t>
            </a:r>
            <a:r>
              <a:rPr lang="en-GB" dirty="0" err="1">
                <a:latin typeface="Kruti Dev 010" pitchFamily="2" charset="0"/>
              </a:rPr>
              <a:t>fd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bu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lHkh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dkjdksa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dkSu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dkjd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mlls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lacaf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vkSj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D;ksa</a:t>
            </a:r>
            <a:r>
              <a:rPr lang="en-GB" dirty="0">
                <a:latin typeface="Kruti Dev 010" pitchFamily="2" charset="0"/>
              </a:rPr>
              <a:t>\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 </a:t>
            </a:r>
            <a:r>
              <a:rPr lang="en-GB" dirty="0" err="1">
                <a:latin typeface="Kruti Dev 010" pitchFamily="2" charset="0"/>
              </a:rPr>
              <a:t>vkius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ftu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Hkh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dkjdksa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pquk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muesa</a:t>
            </a:r>
            <a:r>
              <a:rPr lang="en-GB" dirty="0">
                <a:latin typeface="Kruti Dev 010" pitchFamily="2" charset="0"/>
              </a:rPr>
              <a:t> ls </a:t>
            </a:r>
            <a:r>
              <a:rPr lang="en-GB" dirty="0" err="1">
                <a:latin typeface="Kruti Dev 010" pitchFamily="2" charset="0"/>
              </a:rPr>
              <a:t>izR;sd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hi-IN" sz="1600" dirty="0">
                <a:latin typeface="Kruti Dev 010" pitchFamily="2" charset="0"/>
              </a:rPr>
              <a:t>के</a:t>
            </a:r>
            <a:r>
              <a:rPr lang="hi-IN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fy</a:t>
            </a:r>
            <a:r>
              <a:rPr lang="en-GB" dirty="0">
                <a:latin typeface="Kruti Dev 010" pitchFamily="2" charset="0"/>
              </a:rPr>
              <a:t>,] </a:t>
            </a:r>
            <a:r>
              <a:rPr lang="en-GB" dirty="0" err="1">
                <a:latin typeface="Kruti Dev 010" pitchFamily="2" charset="0"/>
              </a:rPr>
              <a:t>laHkkfor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O;kikjksa</a:t>
            </a:r>
            <a:r>
              <a:rPr lang="en-GB" dirty="0">
                <a:latin typeface="Kruti Dev 010" pitchFamily="2" charset="0"/>
              </a:rPr>
              <a:t> dh ,d </a:t>
            </a:r>
            <a:r>
              <a:rPr lang="en-GB" dirty="0" err="1">
                <a:latin typeface="Kruti Dev 010" pitchFamily="2" charset="0"/>
              </a:rPr>
              <a:t>lwph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rS;kj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dhft</a:t>
            </a:r>
            <a:r>
              <a:rPr lang="en-GB" dirty="0">
                <a:latin typeface="Kruti Dev 010" pitchFamily="2" charset="0"/>
              </a:rPr>
              <a:t>,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 </a:t>
            </a:r>
            <a:r>
              <a:rPr lang="en-GB" dirty="0">
                <a:latin typeface="Kruti Dev 010" pitchFamily="2" charset="0"/>
              </a:rPr>
              <a:t>,d </a:t>
            </a:r>
            <a:r>
              <a:rPr lang="en-GB" dirty="0" err="1">
                <a:latin typeface="Kruti Dev 010" pitchFamily="2" charset="0"/>
              </a:rPr>
              <a:t>vk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iznku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dhft</a:t>
            </a:r>
            <a:r>
              <a:rPr lang="en-GB" dirty="0">
                <a:latin typeface="Kruti Dev 010" pitchFamily="2" charset="0"/>
              </a:rPr>
              <a:t>, </a:t>
            </a:r>
            <a:r>
              <a:rPr lang="en-GB" dirty="0" err="1">
                <a:latin typeface="Kruti Dev 010" pitchFamily="2" charset="0"/>
              </a:rPr>
              <a:t>fd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vkius</a:t>
            </a:r>
            <a:r>
              <a:rPr lang="en-GB" dirty="0">
                <a:latin typeface="Kruti Dev 010" pitchFamily="2" charset="0"/>
              </a:rPr>
              <a:t> mu </a:t>
            </a:r>
            <a:r>
              <a:rPr lang="en-GB" dirty="0" err="1">
                <a:latin typeface="Kruti Dev 010" pitchFamily="2" charset="0"/>
              </a:rPr>
              <a:t>O;kikjksa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D;ksa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pquk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dirty="0"/>
              <a:t> </a:t>
            </a:r>
            <a:r>
              <a:rPr lang="en-GB" dirty="0" err="1">
                <a:latin typeface="Kruti Dev 010" pitchFamily="2" charset="0"/>
              </a:rPr>
              <a:t>lewg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vH;kl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dhft</a:t>
            </a:r>
            <a:r>
              <a:rPr lang="en-GB" dirty="0">
                <a:latin typeface="Kruti Dev 010" pitchFamily="2" charset="0"/>
              </a:rPr>
              <a:t>,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8089287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3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 w="9525" algn="ctr">
            <a:noFill/>
            <a:round/>
            <a:headEnd/>
            <a:tailEnd/>
          </a:ln>
        </p:spPr>
        <p:txBody>
          <a:bodyPr/>
          <a:lstStyle/>
          <a:p>
            <a:endParaRPr lang="en-US" sz="2800" b="1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81000" y="1524000"/>
            <a:ext cx="3886200" cy="4876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t"/>
          <a:lstStyle/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There are specific factors related to a location that can provide clues to identifying business opportunities</a:t>
            </a: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Population factors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Local commodities/products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Tourist attractions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Local artisanal skills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Projects and schemes</a:t>
            </a: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These form the basis for identifying a certain basket of businesses within a location that one can use to further evaluate opportunities</a:t>
            </a:r>
          </a:p>
        </p:txBody>
      </p:sp>
      <p:sp>
        <p:nvSpPr>
          <p:cNvPr id="73733" name="TextBox 5"/>
          <p:cNvSpPr txBox="1">
            <a:spLocks noChangeArrowheads="1"/>
          </p:cNvSpPr>
          <p:nvPr/>
        </p:nvSpPr>
        <p:spPr bwMode="auto">
          <a:xfrm>
            <a:off x="762000" y="609600"/>
            <a:ext cx="3505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 dirty="0">
                <a:solidFill>
                  <a:srgbClr val="FFFFFF"/>
                </a:solidFill>
                <a:latin typeface="Bradley Hand ITC" pitchFamily="66" charset="0"/>
              </a:rPr>
              <a:t>Key Points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0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D5F50833-0B31-4755-919E-C287DBC8B3A0}" type="slidenum">
              <a:rPr lang="en-US" sz="1600" b="1" smtClean="0">
                <a:solidFill>
                  <a:prstClr val="white"/>
                </a:solidFill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endParaRPr lang="en-US" sz="1600" b="1" dirty="0">
              <a:solidFill>
                <a:prstClr val="white"/>
              </a:solidFill>
            </a:endParaRPr>
          </a:p>
        </p:txBody>
      </p:sp>
      <p:sp>
        <p:nvSpPr>
          <p:cNvPr id="73738" name="TextBox 5"/>
          <p:cNvSpPr txBox="1">
            <a:spLocks noChangeArrowheads="1"/>
          </p:cNvSpPr>
          <p:nvPr/>
        </p:nvSpPr>
        <p:spPr bwMode="auto">
          <a:xfrm>
            <a:off x="4648200" y="760413"/>
            <a:ext cx="3505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>
                <a:solidFill>
                  <a:srgbClr val="FFFFFF"/>
                </a:solidFill>
                <a:latin typeface="Kruti Dev 010" pitchFamily="2" charset="0"/>
              </a:rPr>
              <a:t>eq[; fcanq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800600" y="1524000"/>
            <a:ext cx="3886200" cy="4876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t"/>
          <a:lstStyle/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,d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LFkku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ls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lacaf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/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kr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,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sls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dbZ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fo’ks"k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dkjd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gksrs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gSa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tks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gesa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O;kikfjd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voljksa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igpkuus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ds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fy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,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ladsr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iznku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dj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ldrs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gSa</a:t>
            </a:r>
            <a:endParaRPr lang="en-US" sz="2000" dirty="0">
              <a:solidFill>
                <a:srgbClr val="FFFFFF"/>
              </a:solidFill>
              <a:latin typeface="Kruti Dev 010" pitchFamily="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tula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[;k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dkjd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LFkkuh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;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oLrq,a@mRikn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i;ZVu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vkd"kZ.k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LFkkuh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;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dkjhxj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hi-IN" sz="16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कौशल </a:t>
            </a:r>
            <a:endParaRPr lang="en-US" sz="1600" dirty="0">
              <a:solidFill>
                <a:srgbClr val="FFFFFF"/>
              </a:solidFill>
              <a:latin typeface="Kruti Dev 010" pitchFamily="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ifj;kstuk,a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vkSj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;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kstuk,a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;s </a:t>
            </a:r>
            <a:r>
              <a:rPr lang="hi-IN" sz="16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उन स्थानों के भीतर</a:t>
            </a:r>
            <a:r>
              <a:rPr lang="en-US" sz="16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mu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O;kikjksa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dh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igpku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djus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dk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vk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/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kkj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gSa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en-US" sz="2000" dirty="0" err="1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ftldk</a:t>
            </a:r>
            <a:r>
              <a:rPr lang="en-US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hi-IN" sz="16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उपयोग</a:t>
            </a:r>
            <a:r>
              <a:rPr lang="hi-IN" sz="20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 </a:t>
            </a:r>
            <a:r>
              <a:rPr lang="hi-IN" sz="1600" dirty="0">
                <a:solidFill>
                  <a:srgbClr val="FFFFFF"/>
                </a:solidFill>
                <a:latin typeface="Kruti Dev 010" pitchFamily="2" charset="0"/>
                <a:cs typeface="Arial" pitchFamily="34" charset="0"/>
              </a:rPr>
              <a:t>भविष्य में अवसरों का और मूल्यांकन करने के लिए किया जा सकता है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45477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356350"/>
            <a:ext cx="2895600" cy="365125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18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76200" y="2514600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249" name="Text Box 17"/>
          <p:cNvSpPr txBox="1">
            <a:spLocks noChangeArrowheads="1"/>
          </p:cNvSpPr>
          <p:nvPr/>
        </p:nvSpPr>
        <p:spPr bwMode="auto">
          <a:xfrm>
            <a:off x="-109538" y="1198563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Understanding feasibility of business opportunities 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Factors contributing to business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Checklists for evaluation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endParaRPr lang="en-GB" sz="2000" dirty="0">
              <a:solidFill>
                <a:srgbClr val="000000"/>
              </a:solidFill>
            </a:endParaRPr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व्यापार के अवसरों की व्यवहार्यता को समझना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व्यवसाय के अवसरों में योगदान करने वाले कारक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मूल्यांकन के अवसरों के लिए चेकलिस्ट</a:t>
            </a:r>
            <a:r>
              <a:rPr lang="en-US" sz="2400" dirty="0">
                <a:solidFill>
                  <a:srgbClr val="000000"/>
                </a:solidFill>
              </a:rPr>
              <a:t> (</a:t>
            </a:r>
            <a:r>
              <a:rPr lang="hi-IN" sz="2400" dirty="0"/>
              <a:t>जांच सूची </a:t>
            </a:r>
            <a:r>
              <a:rPr lang="en-US" sz="2400" dirty="0"/>
              <a:t>)</a:t>
            </a:r>
            <a:endParaRPr lang="en-US" sz="2400" dirty="0">
              <a:solidFill>
                <a:srgbClr val="000000"/>
              </a:solidFill>
            </a:endParaRPr>
          </a:p>
        </p:txBody>
      </p:sp>
      <p:sp>
        <p:nvSpPr>
          <p:cNvPr id="15" name="Text Box 17"/>
          <p:cNvSpPr txBox="1">
            <a:spLocks noChangeArrowheads="1"/>
          </p:cNvSpPr>
          <p:nvPr/>
        </p:nvSpPr>
        <p:spPr bwMode="auto">
          <a:xfrm>
            <a:off x="-109538" y="19081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</p:spTree>
    <p:extLst>
      <p:ext uri="{BB962C8B-B14F-4D97-AF65-F5344CB8AC3E}">
        <p14:creationId xmlns:p14="http://schemas.microsoft.com/office/powerpoint/2010/main" val="4097794258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19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/>
              <a:t>Evaluating Feasibility of Business Opportunities: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50000"/>
              </a:lnSpc>
            </a:pPr>
            <a:r>
              <a:rPr lang="en-GB" dirty="0"/>
              <a:t>Using these specific factors, we have shortlisted potential business opportunities in the location.</a:t>
            </a:r>
          </a:p>
          <a:p>
            <a:pPr eaLnBrk="0" hangingPunct="0">
              <a:lnSpc>
                <a:spcPct val="150000"/>
              </a:lnSpc>
            </a:pPr>
            <a:endParaRPr lang="en-US" dirty="0"/>
          </a:p>
          <a:p>
            <a:pPr eaLnBrk="0" hangingPunct="0">
              <a:lnSpc>
                <a:spcPct val="150000"/>
              </a:lnSpc>
            </a:pPr>
            <a:r>
              <a:rPr lang="en-US" dirty="0"/>
              <a:t>Now, by applying </a:t>
            </a:r>
            <a:r>
              <a:rPr lang="en-GB" dirty="0"/>
              <a:t>the 4C+E framework, we will assess feasibility of the short-listed business opportunities</a:t>
            </a:r>
          </a:p>
          <a:p>
            <a:pPr eaLnBrk="0" hangingPunct="0">
              <a:lnSpc>
                <a:spcPct val="150000"/>
              </a:lnSpc>
            </a:pPr>
            <a:endParaRPr lang="en-US" dirty="0"/>
          </a:p>
          <a:p>
            <a:pPr eaLnBrk="0" hangingPunct="0">
              <a:lnSpc>
                <a:spcPct val="150000"/>
              </a:lnSpc>
            </a:pPr>
            <a:r>
              <a:rPr lang="en-US" dirty="0"/>
              <a:t>We will now look at a checklist of questions that should be asked for assessing feasibility using the 4C+E framework</a:t>
            </a: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6629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32229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400" b="1" dirty="0"/>
              <a:t>व्यवसाय के अवसरों की व्यवहार्यता का मूल्यांकन करना:</a:t>
            </a:r>
            <a:endParaRPr lang="en-GB" sz="24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6629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50000"/>
              </a:lnSpc>
            </a:pPr>
            <a:r>
              <a:rPr lang="hi-IN" dirty="0"/>
              <a:t>इन विशिष्ट कारकों का उपयोग करके, हमने स्थान में संभावित व्यावसायिक अवसरों को सूचीबद्ध किया है।</a:t>
            </a:r>
            <a:endParaRPr lang="en-US" dirty="0"/>
          </a:p>
          <a:p>
            <a:pPr eaLnBrk="0" hangingPunct="0">
              <a:lnSpc>
                <a:spcPct val="150000"/>
              </a:lnSpc>
            </a:pPr>
            <a:endParaRPr lang="en-US" dirty="0"/>
          </a:p>
          <a:p>
            <a:pPr eaLnBrk="0" hangingPunct="0">
              <a:lnSpc>
                <a:spcPct val="150000"/>
              </a:lnSpc>
            </a:pPr>
            <a:r>
              <a:rPr lang="hi-IN" dirty="0"/>
              <a:t>अब, 4 सी + ई ढांचे को लागू करके, हम लघु सूचीबद्ध व्यापार अवसरों की व्यवहार्यता का आकलन करेंगे</a:t>
            </a:r>
            <a:endParaRPr lang="en-US" dirty="0"/>
          </a:p>
          <a:p>
            <a:pPr eaLnBrk="0" hangingPunct="0">
              <a:lnSpc>
                <a:spcPct val="150000"/>
              </a:lnSpc>
            </a:pPr>
            <a:endParaRPr lang="en-US" dirty="0"/>
          </a:p>
          <a:p>
            <a:pPr eaLnBrk="0" hangingPunct="0">
              <a:lnSpc>
                <a:spcPct val="150000"/>
              </a:lnSpc>
            </a:pPr>
            <a:r>
              <a:rPr lang="hi-IN" dirty="0"/>
              <a:t>अब हम उन प्रश्नों की एक जांच सूची </a:t>
            </a:r>
            <a:endParaRPr lang="en-US" dirty="0">
              <a:solidFill>
                <a:srgbClr val="000000"/>
              </a:solidFill>
            </a:endParaRPr>
          </a:p>
          <a:p>
            <a:pPr eaLnBrk="0" hangingPunct="0">
              <a:lnSpc>
                <a:spcPct val="150000"/>
              </a:lnSpc>
            </a:pPr>
            <a:r>
              <a:rPr lang="hi-IN" dirty="0"/>
              <a:t> बनाएंगे जिन्हें 4 सी + ई ढांचे का उपयोग करके व्यवहार्यता का आकलन करने के लिए कहा जाना चाहिए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6350068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3124200" y="6356350"/>
            <a:ext cx="2895600" cy="365125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2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76200" y="1116012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400" dirty="0"/>
              <a:t>Understanding feasibility of business opportunities 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400" dirty="0"/>
              <a:t>Factors contributing to business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400" dirty="0"/>
              <a:t>Checklists for evaluation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endParaRPr lang="en-GB" sz="2400" dirty="0">
              <a:solidFill>
                <a:srgbClr val="000000"/>
              </a:solidFill>
            </a:endParaRPr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व्यापार के अवसरों की व्यवहार्यता को समझना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व्यवसाय के अवसरों में योगदान करने वाले कारक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मूल्यांकन के अवसरों के लिए चेकलिस्ट</a:t>
            </a:r>
            <a:r>
              <a:rPr lang="en-US" sz="2400" dirty="0">
                <a:solidFill>
                  <a:srgbClr val="000000"/>
                </a:solidFill>
              </a:rPr>
              <a:t> (</a:t>
            </a:r>
            <a:r>
              <a:rPr lang="hi-IN" sz="2400" dirty="0"/>
              <a:t>जांच सूची </a:t>
            </a:r>
            <a:r>
              <a:rPr lang="en-US" sz="2400" dirty="0"/>
              <a:t>)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273658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20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000" b="1" dirty="0"/>
              <a:t>Evaluating Feasibility:</a:t>
            </a:r>
          </a:p>
          <a:p>
            <a:pPr eaLnBrk="0" hangingPunct="0"/>
            <a:r>
              <a:rPr lang="en-GB" sz="2000" b="1" dirty="0"/>
              <a:t>Checklist of questions</a:t>
            </a:r>
            <a:endParaRPr lang="en-GB" sz="2000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sz="1600" b="1" dirty="0"/>
              <a:t>Customers and Competition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400" dirty="0"/>
              <a:t>Does this location have a product/service that is in high demand? Will it sell?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400" dirty="0"/>
              <a:t>Is there a need that is not being addressed by the competition?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400" dirty="0"/>
              <a:t>Can good quality product be sold in this location?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400" dirty="0"/>
              <a:t>Would potential customers in this location be willing to pay for the product/service?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400" dirty="0"/>
              <a:t>Can the right price for this product/service be determined for this location?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400" dirty="0"/>
              <a:t>Can a new business offer better customer experience than what is currently available?</a:t>
            </a:r>
            <a:endParaRPr lang="en-GB" sz="1400" dirty="0"/>
          </a:p>
          <a:p>
            <a:pPr eaLnBrk="0" hangingPunct="0">
              <a:lnSpc>
                <a:spcPct val="140000"/>
              </a:lnSpc>
            </a:pPr>
            <a:endParaRPr lang="en-GB" sz="1600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endParaRPr lang="en-US" sz="2000" b="1" dirty="0"/>
          </a:p>
          <a:p>
            <a:pPr eaLnBrk="0" hangingPunct="0"/>
            <a:r>
              <a:rPr lang="hi-IN" sz="2000" b="1" dirty="0"/>
              <a:t>व्यवहार्यता का मूल्यांकन करना:</a:t>
            </a:r>
          </a:p>
          <a:p>
            <a:pPr eaLnBrk="0" hangingPunct="0"/>
            <a:r>
              <a:rPr lang="hi-IN" sz="2000" b="1" dirty="0"/>
              <a:t>प्रश्नों की चेकलिस्ट</a:t>
            </a:r>
            <a:r>
              <a:rPr lang="en-US" sz="2000" b="1" dirty="0"/>
              <a:t> (</a:t>
            </a:r>
            <a:r>
              <a:rPr lang="en-US" sz="2000" dirty="0">
                <a:solidFill>
                  <a:srgbClr val="000000"/>
                </a:solidFill>
              </a:rPr>
              <a:t>(</a:t>
            </a:r>
            <a:r>
              <a:rPr lang="hi-IN" sz="2000" dirty="0"/>
              <a:t>जांच सूची </a:t>
            </a:r>
            <a:r>
              <a:rPr lang="en-US" sz="2000" dirty="0"/>
              <a:t>)</a:t>
            </a:r>
            <a:endParaRPr lang="en-US" sz="2000" dirty="0">
              <a:solidFill>
                <a:srgbClr val="000000"/>
              </a:solidFill>
            </a:endParaRPr>
          </a:p>
          <a:p>
            <a:pPr eaLnBrk="0" hangingPunct="0"/>
            <a:endParaRPr lang="en-GB" sz="20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  <a:cs typeface="+mn-cs"/>
              </a:rPr>
              <a:t>xzkgd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  <a:cs typeface="+mn-cs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  <a:cs typeface="+mn-cs"/>
              </a:rPr>
              <a:t>vkSj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  <a:cs typeface="+mn-cs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  <a:cs typeface="+mn-cs"/>
              </a:rPr>
              <a:t>izfr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  <a:cs typeface="+mn-cs"/>
              </a:rPr>
              <a:t>}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  <a:cs typeface="+mn-cs"/>
              </a:rPr>
              <a:t>af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  <a:cs typeface="+mn-cs"/>
              </a:rPr>
              <a:t>}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  <a:cs typeface="+mn-cs"/>
              </a:rPr>
              <a:t>rk</a:t>
            </a:r>
            <a:endParaRPr lang="en-US" sz="2000" dirty="0">
              <a:solidFill>
                <a:srgbClr val="000000"/>
              </a:solidFill>
              <a:latin typeface="Kruti Dev 010" pitchFamily="2" charset="0"/>
              <a:cs typeface="+mn-cs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इस स्थान में एक उत्पाद / सेवा है जो अधिक  मांग में है? क्या यह बिकेगा 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ऐसी कोई ज़रूरत है जो प्रतिद्वंदी संबोधित नहीं कर रहा है?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अच्छी गुणवत्ता वाले उत्पाद इस स्थान में बेचे जा सकते हैं?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इस स्थान के संभावित ग्राहक उत्पाद / सेवा के लिए भुगतान करने को तैयार होंगे?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इस उत्पाद / सेवा के लिए सही मूल्य इस स्थान के लिए निर्धारित किया जा सकता है?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क्या एक नया व्यवसाय वर्तमान में उपलब्ध ग्राहक अनुभव से बेहतर ग्राहक अनुभव प्रदान कर सकता है?</a:t>
            </a:r>
            <a:endParaRPr lang="en-US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hi-IN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9032755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21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/>
              <a:t>Evaluating Feasibility:</a:t>
            </a:r>
          </a:p>
          <a:p>
            <a:pPr eaLnBrk="0" hangingPunct="0"/>
            <a:r>
              <a:rPr lang="en-GB" sz="2400" b="1" dirty="0"/>
              <a:t>Checklist of questions</a:t>
            </a:r>
            <a:endParaRPr lang="en-GB" sz="2400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sz="1600" b="1" dirty="0"/>
              <a:t>Capabilities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Are skills easily available in this location?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Is the skill needed to run this business easy to learn?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Are there enough people available in this location who can be trained to help run the business?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Does the business require any equipment or machinery?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How easily is equipment or machinery available in the location? Or does it need to be brought in from outside the area?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sz="1600" dirty="0"/>
          </a:p>
          <a:p>
            <a:pPr eaLnBrk="0" hangingPunct="0">
              <a:lnSpc>
                <a:spcPct val="140000"/>
              </a:lnSpc>
            </a:pPr>
            <a:endParaRPr lang="en-GB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sz="1600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 err="1">
                <a:latin typeface="Kruti Dev 010" pitchFamily="2" charset="0"/>
              </a:rPr>
              <a:t>volj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igpku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GB" sz="2400" b="1" dirty="0" err="1">
                <a:latin typeface="Kruti Dev 010" pitchFamily="2" charset="0"/>
              </a:rPr>
              <a:t>djuk</a:t>
            </a:r>
            <a:r>
              <a:rPr lang="en-GB" sz="2400" b="1" dirty="0">
                <a:latin typeface="Kruti Dev 010" pitchFamily="2" charset="0"/>
              </a:rPr>
              <a:t> % </a:t>
            </a:r>
            <a:r>
              <a:rPr lang="en-GB" sz="2400" b="1" dirty="0" err="1">
                <a:latin typeface="Kruti Dev 010" pitchFamily="2" charset="0"/>
              </a:rPr>
              <a:t>lokyksa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tkap&amp;lwph</a:t>
            </a:r>
            <a:r>
              <a:rPr lang="en-GB" sz="2400" b="1" dirty="0">
                <a:latin typeface="Kruti Dev 010" pitchFamily="2" charset="0"/>
              </a:rPr>
              <a:t> </a:t>
            </a:r>
            <a:endParaRPr lang="en-GB" sz="24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>
                <a:latin typeface="Kruti Dev 010" pitchFamily="2" charset="0"/>
              </a:rPr>
              <a:t>{</a:t>
            </a:r>
            <a:r>
              <a:rPr lang="en-GB" b="1" dirty="0" err="1">
                <a:latin typeface="Kruti Dev 010" pitchFamily="2" charset="0"/>
              </a:rPr>
              <a:t>kerk,a</a:t>
            </a:r>
            <a:r>
              <a:rPr lang="en-GB" b="1" dirty="0">
                <a:latin typeface="Kruti Dev 010" pitchFamily="2" charset="0"/>
              </a:rPr>
              <a:t> </a:t>
            </a:r>
            <a:endParaRPr lang="en-GB" b="1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latin typeface="Kruti Dev 010"/>
              </a:rPr>
              <a:t>क्या इस स्थान में कौशल आसानी से उपलब्ध हैं?</a:t>
            </a:r>
            <a:endParaRPr lang="en-US" sz="1400" dirty="0">
              <a:latin typeface="Kruti Dev 01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>
                <a:latin typeface="Kruti Dev 010"/>
              </a:rPr>
              <a:t>;s </a:t>
            </a:r>
            <a:r>
              <a:rPr lang="en-GB" dirty="0" err="1">
                <a:latin typeface="Kruti Dev 010"/>
              </a:rPr>
              <a:t>fdl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izdkj</a:t>
            </a:r>
            <a:r>
              <a:rPr lang="en-GB" dirty="0">
                <a:latin typeface="Kruti Dev 010"/>
              </a:rPr>
              <a:t> ds </a:t>
            </a:r>
            <a:r>
              <a:rPr lang="en-GB" dirty="0" err="1">
                <a:latin typeface="Kruti Dev 010"/>
              </a:rPr>
              <a:t>O;kikj</a:t>
            </a:r>
            <a:r>
              <a:rPr lang="en-GB" dirty="0">
                <a:latin typeface="Kruti Dev 010"/>
              </a:rPr>
              <a:t> ds </a:t>
            </a:r>
            <a:r>
              <a:rPr lang="en-GB" dirty="0" err="1">
                <a:latin typeface="Kruti Dev 010"/>
              </a:rPr>
              <a:t>fy</a:t>
            </a:r>
            <a:r>
              <a:rPr lang="en-GB" dirty="0">
                <a:latin typeface="Kruti Dev 010"/>
              </a:rPr>
              <a:t>, </a:t>
            </a:r>
            <a:r>
              <a:rPr lang="en-GB" dirty="0" err="1">
                <a:latin typeface="Kruti Dev 010"/>
              </a:rPr>
              <a:t>mi;qDr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gS</a:t>
            </a:r>
            <a:r>
              <a:rPr lang="en-GB" dirty="0">
                <a:latin typeface="Kruti Dev 010"/>
              </a:rPr>
              <a:t>\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/>
              </a:rPr>
              <a:t>D;k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bl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O;kikj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dks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pykus</a:t>
            </a:r>
            <a:r>
              <a:rPr lang="en-GB" dirty="0">
                <a:latin typeface="Kruti Dev 010"/>
              </a:rPr>
              <a:t> ds </a:t>
            </a:r>
            <a:r>
              <a:rPr lang="en-GB" dirty="0" err="1">
                <a:latin typeface="Kruti Dev 010"/>
              </a:rPr>
              <a:t>fy</a:t>
            </a:r>
            <a:r>
              <a:rPr lang="en-GB" dirty="0">
                <a:latin typeface="Kruti Dev 010"/>
              </a:rPr>
              <a:t>, </a:t>
            </a:r>
            <a:r>
              <a:rPr lang="en-GB" dirty="0" err="1">
                <a:latin typeface="Kruti Dev 010"/>
              </a:rPr>
              <a:t>ftl</a:t>
            </a:r>
            <a:r>
              <a:rPr lang="en-GB" dirty="0">
                <a:latin typeface="Kruti Dev 010"/>
              </a:rPr>
              <a:t> </a:t>
            </a:r>
            <a:r>
              <a:rPr lang="hi-IN" sz="1600" dirty="0">
                <a:latin typeface="Kruti Dev 010"/>
              </a:rPr>
              <a:t>कौशल</a:t>
            </a:r>
            <a:r>
              <a:rPr lang="en-GB" dirty="0">
                <a:latin typeface="Kruti Dev 010"/>
              </a:rPr>
              <a:t> dh </a:t>
            </a:r>
            <a:r>
              <a:rPr lang="hi-IN" sz="1400" dirty="0">
                <a:latin typeface="Kruti Dev 010"/>
              </a:rPr>
              <a:t>आवश्यकता</a:t>
            </a:r>
            <a:r>
              <a:rPr lang="hi-IN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gS</a:t>
            </a:r>
            <a:r>
              <a:rPr lang="en-GB" dirty="0">
                <a:latin typeface="Kruti Dev 010"/>
              </a:rPr>
              <a:t>] </a:t>
            </a:r>
            <a:r>
              <a:rPr lang="en-GB" dirty="0" err="1">
                <a:latin typeface="Kruti Dev 010"/>
              </a:rPr>
              <a:t>mls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lh</a:t>
            </a:r>
            <a:r>
              <a:rPr lang="en-GB" dirty="0">
                <a:latin typeface="Kruti Dev 010"/>
              </a:rPr>
              <a:t>[</a:t>
            </a:r>
            <a:r>
              <a:rPr lang="en-GB" dirty="0" err="1">
                <a:latin typeface="Kruti Dev 010"/>
              </a:rPr>
              <a:t>kuk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vklku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gS</a:t>
            </a:r>
            <a:r>
              <a:rPr lang="en-GB" dirty="0">
                <a:latin typeface="Kruti Dev 010"/>
              </a:rPr>
              <a:t> ;k </a:t>
            </a:r>
            <a:r>
              <a:rPr lang="hi-IN" sz="1600" dirty="0">
                <a:latin typeface="Kruti Dev 010"/>
              </a:rPr>
              <a:t>मुश्किल</a:t>
            </a:r>
            <a:r>
              <a:rPr lang="hi-IN" dirty="0">
                <a:latin typeface="Kruti Dev 010"/>
              </a:rPr>
              <a:t> </a:t>
            </a:r>
            <a:r>
              <a:rPr lang="en-GB" dirty="0">
                <a:latin typeface="Kruti Dev 010"/>
              </a:rPr>
              <a:t>\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/>
              <a:t>क्या इस स्थान पर पर्याप्त लोग उपलब्ध हैं जिन्हें व्यवसाय चलाने में मदद के लिए प्रशिक्षित किया जा सकता है?</a:t>
            </a:r>
            <a:endParaRPr lang="en-GB" sz="1400" dirty="0">
              <a:latin typeface="Kruti Dev 01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/>
              <a:t>क्या व्यापार को किसी भी उपकरण या मशीनरी की आवश्यकता होती है?</a:t>
            </a:r>
            <a:endParaRPr lang="en-US" sz="14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/>
              <a:t>स्थान में उपकरण या मशीनरी कितनी आसानी से उपलब्ध है? या क्या इसे क्षेत्र के बाहर से लाने की जरूरत है</a:t>
            </a:r>
            <a:r>
              <a:rPr lang="en-US" sz="1400" dirty="0"/>
              <a:t>?</a:t>
            </a:r>
            <a:r>
              <a:rPr lang="hi-IN" sz="1400" dirty="0"/>
              <a:t> </a:t>
            </a:r>
            <a:endParaRPr lang="en-GB" sz="1400" dirty="0"/>
          </a:p>
          <a:p>
            <a:pPr eaLnBrk="0" hangingPunct="0">
              <a:lnSpc>
                <a:spcPct val="140000"/>
              </a:lnSpc>
            </a:pP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5058441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22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/>
              <a:t>Evaluating Feasibility:</a:t>
            </a:r>
          </a:p>
          <a:p>
            <a:pPr eaLnBrk="0" hangingPunct="0"/>
            <a:r>
              <a:rPr lang="en-GB" sz="2400" b="1" dirty="0"/>
              <a:t>Checklist of questions</a:t>
            </a:r>
            <a:endParaRPr lang="en-GB" sz="2400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/>
              <a:t>Cost-Profit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Will it be possible to earn the desired profit in the location?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Is there opportunity to generate enough revenue to earn desired profit?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Is it possible to start and run a  business at a lower cost than existing businesses in this location?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 err="1">
                <a:latin typeface="Kruti Dev 010" pitchFamily="2" charset="0"/>
              </a:rPr>
              <a:t>volj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igpku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GB" sz="2400" b="1" dirty="0" err="1">
                <a:latin typeface="Kruti Dev 010" pitchFamily="2" charset="0"/>
              </a:rPr>
              <a:t>djuk</a:t>
            </a:r>
            <a:r>
              <a:rPr lang="en-GB" sz="2400" b="1" dirty="0">
                <a:latin typeface="Kruti Dev 010" pitchFamily="2" charset="0"/>
              </a:rPr>
              <a:t> % </a:t>
            </a:r>
            <a:r>
              <a:rPr lang="en-GB" sz="2400" b="1" dirty="0" err="1">
                <a:latin typeface="Kruti Dev 010" pitchFamily="2" charset="0"/>
              </a:rPr>
              <a:t>lokyksa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tkap&amp;lwph</a:t>
            </a:r>
            <a:r>
              <a:rPr lang="en-GB" sz="2400" b="1" dirty="0">
                <a:latin typeface="Kruti Dev 010" pitchFamily="2" charset="0"/>
              </a:rPr>
              <a:t> </a:t>
            </a:r>
            <a:endParaRPr lang="en-GB" sz="24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 err="1">
                <a:latin typeface="Kruti Dev 010" pitchFamily="2" charset="0"/>
              </a:rPr>
              <a:t>ykxr</a:t>
            </a:r>
            <a:r>
              <a:rPr lang="en-GB" b="1" dirty="0">
                <a:latin typeface="Kruti Dev 010" pitchFamily="2" charset="0"/>
              </a:rPr>
              <a:t>&amp; </a:t>
            </a:r>
            <a:r>
              <a:rPr lang="en-GB" b="1" dirty="0" err="1">
                <a:latin typeface="Kruti Dev 010" pitchFamily="2" charset="0"/>
              </a:rPr>
              <a:t>ykHk</a:t>
            </a:r>
            <a:r>
              <a:rPr lang="en-GB" b="1" dirty="0">
                <a:latin typeface="Kruti Dev 010" pitchFamily="2" charset="0"/>
              </a:rPr>
              <a:t> </a:t>
            </a:r>
            <a:endParaRPr lang="en-GB" b="1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/>
              </a:rPr>
              <a:t>D;k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bl</a:t>
            </a:r>
            <a:r>
              <a:rPr lang="en-GB" dirty="0">
                <a:latin typeface="Kruti Dev 010"/>
              </a:rPr>
              <a:t> {</a:t>
            </a:r>
            <a:r>
              <a:rPr lang="en-GB" dirty="0" err="1">
                <a:latin typeface="Kruti Dev 010"/>
              </a:rPr>
              <a:t>ks</a:t>
            </a:r>
            <a:r>
              <a:rPr lang="en-GB" dirty="0">
                <a:latin typeface="Kruti Dev 010"/>
              </a:rPr>
              <a:t>= </a:t>
            </a:r>
            <a:r>
              <a:rPr lang="en-GB" dirty="0" err="1">
                <a:latin typeface="Kruti Dev 010"/>
              </a:rPr>
              <a:t>esa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okafNr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ykHk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dekuk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ewefdu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gS</a:t>
            </a:r>
            <a:r>
              <a:rPr lang="en-GB" dirty="0">
                <a:latin typeface="Kruti Dev 010"/>
              </a:rPr>
              <a:t>\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/>
              </a:rPr>
              <a:t>D;k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okafNr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ykHk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dekus</a:t>
            </a:r>
            <a:r>
              <a:rPr lang="en-GB" dirty="0">
                <a:latin typeface="Kruti Dev 010"/>
              </a:rPr>
              <a:t> ds </a:t>
            </a:r>
            <a:r>
              <a:rPr lang="en-GB" dirty="0" err="1">
                <a:latin typeface="Kruti Dev 010"/>
              </a:rPr>
              <a:t>fy</a:t>
            </a:r>
            <a:r>
              <a:rPr lang="en-GB" dirty="0">
                <a:latin typeface="Kruti Dev 010"/>
              </a:rPr>
              <a:t>, </a:t>
            </a:r>
            <a:r>
              <a:rPr lang="en-GB" dirty="0" err="1">
                <a:latin typeface="Kruti Dev 010"/>
              </a:rPr>
              <a:t>i;kZIr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vkenuh</a:t>
            </a:r>
            <a:r>
              <a:rPr lang="en-GB" dirty="0">
                <a:latin typeface="Kruti Dev 010"/>
              </a:rPr>
              <a:t> ds </a:t>
            </a:r>
            <a:r>
              <a:rPr lang="en-GB" dirty="0" err="1">
                <a:latin typeface="Kruti Dev 010"/>
              </a:rPr>
              <a:t>volj</a:t>
            </a:r>
            <a:r>
              <a:rPr lang="en-GB" dirty="0">
                <a:latin typeface="Kruti Dev 010"/>
              </a:rPr>
              <a:t> </a:t>
            </a:r>
            <a:r>
              <a:rPr lang="en-GB" dirty="0" err="1">
                <a:latin typeface="Kruti Dev 010"/>
              </a:rPr>
              <a:t>gSa</a:t>
            </a:r>
            <a:r>
              <a:rPr lang="en-GB" dirty="0">
                <a:latin typeface="Kruti Dev 010"/>
              </a:rPr>
              <a:t> \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latin typeface="Kruti Dev 010"/>
              </a:rPr>
              <a:t>क्या इस स्थान में मौजूदा व्यवसायों की तुलना में कम लागत पर व्यवसाय शुरू करना और चलाना संभव है?</a:t>
            </a:r>
            <a:endParaRPr lang="en-GB" sz="1400" dirty="0"/>
          </a:p>
          <a:p>
            <a:pPr eaLnBrk="0" hangingPunct="0">
              <a:lnSpc>
                <a:spcPct val="140000"/>
              </a:lnSpc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1749167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23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/>
              <a:t>Evaluating Feasibility:</a:t>
            </a:r>
          </a:p>
          <a:p>
            <a:pPr eaLnBrk="0" hangingPunct="0"/>
            <a:r>
              <a:rPr lang="en-GB" sz="2400" b="1" dirty="0"/>
              <a:t>Checklist of questions</a:t>
            </a:r>
            <a:endParaRPr lang="en-GB" sz="2400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/>
              <a:t>Capital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What is the level of working capital required to run a business in this location?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Do businesses here run on cash or credit?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Are loans easily available in the location?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Are there banks or SHG’s or money lenders in this area?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Can adequate capital be raised at a reasonable cost to start a business?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75657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61257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 err="1">
                <a:latin typeface="Kruti Dev 010" pitchFamily="2" charset="0"/>
              </a:rPr>
              <a:t>volj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igpku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GB" sz="2400" b="1" dirty="0" err="1">
                <a:latin typeface="Kruti Dev 010" pitchFamily="2" charset="0"/>
              </a:rPr>
              <a:t>djuk</a:t>
            </a:r>
            <a:r>
              <a:rPr lang="en-GB" sz="2400" b="1" dirty="0">
                <a:latin typeface="Kruti Dev 010" pitchFamily="2" charset="0"/>
              </a:rPr>
              <a:t> % </a:t>
            </a:r>
            <a:r>
              <a:rPr lang="en-GB" sz="2400" b="1" dirty="0" err="1">
                <a:latin typeface="Kruti Dev 010" pitchFamily="2" charset="0"/>
              </a:rPr>
              <a:t>lokyksa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tkap&amp;lwph</a:t>
            </a:r>
            <a:r>
              <a:rPr lang="en-GB" sz="2400" b="1" dirty="0">
                <a:latin typeface="Kruti Dev 010" pitchFamily="2" charset="0"/>
              </a:rPr>
              <a:t> </a:t>
            </a:r>
            <a:endParaRPr lang="en-GB" sz="24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75657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 err="1">
                <a:latin typeface="Kruti Dev 010" pitchFamily="2" charset="0"/>
              </a:rPr>
              <a:t>iwath</a:t>
            </a:r>
            <a:r>
              <a:rPr lang="en-GB" b="1" dirty="0">
                <a:latin typeface="Kruti Dev 010" pitchFamily="2" charset="0"/>
              </a:rPr>
              <a:t>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bl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LFkku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pykus</a:t>
            </a:r>
            <a:r>
              <a:rPr lang="en-GB" dirty="0">
                <a:latin typeface="Kruti Dev 010" pitchFamily="2" charset="0"/>
              </a:rPr>
              <a:t> ds </a:t>
            </a:r>
            <a:r>
              <a:rPr lang="en-GB" dirty="0" err="1">
                <a:latin typeface="Kruti Dev 010" pitchFamily="2" charset="0"/>
              </a:rPr>
              <a:t>fy</a:t>
            </a:r>
            <a:r>
              <a:rPr lang="en-GB" dirty="0">
                <a:latin typeface="Kruti Dev 010" pitchFamily="2" charset="0"/>
              </a:rPr>
              <a:t>, </a:t>
            </a:r>
            <a:r>
              <a:rPr lang="en-GB" dirty="0" err="1">
                <a:latin typeface="Kruti Dev 010" pitchFamily="2" charset="0"/>
              </a:rPr>
              <a:t>fdl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Lrj</a:t>
            </a:r>
            <a:r>
              <a:rPr lang="en-GB" dirty="0">
                <a:latin typeface="Kruti Dev 010" pitchFamily="2" charset="0"/>
              </a:rPr>
              <a:t> dh </a:t>
            </a:r>
            <a:r>
              <a:rPr lang="hi-IN" sz="1600" dirty="0">
                <a:latin typeface="Kruti Dev 010" pitchFamily="2" charset="0"/>
              </a:rPr>
              <a:t>कार्यशील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iwath</a:t>
            </a:r>
            <a:r>
              <a:rPr lang="en-GB" dirty="0">
                <a:latin typeface="Kruti Dev 010" pitchFamily="2" charset="0"/>
              </a:rPr>
              <a:t> dh </a:t>
            </a:r>
            <a:r>
              <a:rPr lang="hi-IN" sz="1600" dirty="0">
                <a:latin typeface="Kruti Dev 010" pitchFamily="2" charset="0"/>
              </a:rPr>
              <a:t>आवश्यकता</a:t>
            </a:r>
            <a:r>
              <a:rPr lang="hi-IN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</a:t>
            </a:r>
            <a:r>
              <a:rPr lang="en-GB" dirty="0">
                <a:latin typeface="Kruti Dev 010"/>
              </a:rPr>
              <a:t>\ 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D;k</a:t>
            </a:r>
            <a:r>
              <a:rPr lang="en-GB" dirty="0">
                <a:latin typeface="Kruti Dev 010" pitchFamily="2" charset="0"/>
              </a:rPr>
              <a:t> ;</a:t>
            </a:r>
            <a:r>
              <a:rPr lang="en-GB" dirty="0" err="1">
                <a:latin typeface="Kruti Dev 010" pitchFamily="2" charset="0"/>
              </a:rPr>
              <a:t>gka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udn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pyrk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</a:t>
            </a:r>
            <a:r>
              <a:rPr lang="en-GB" dirty="0">
                <a:latin typeface="Kruti Dev 010" pitchFamily="2" charset="0"/>
              </a:rPr>
              <a:t> ;k m/</a:t>
            </a:r>
            <a:r>
              <a:rPr lang="en-GB" dirty="0" err="1">
                <a:latin typeface="Kruti Dev 010" pitchFamily="2" charset="0"/>
              </a:rPr>
              <a:t>kkj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/>
              </a:rPr>
              <a:t>\ 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latin typeface="Kruti Dev 010" pitchFamily="2" charset="0"/>
              </a:rPr>
              <a:t>क्या ऋण आसानी से </a:t>
            </a:r>
            <a:r>
              <a:rPr lang="en-GB" sz="1400" dirty="0" err="1">
                <a:latin typeface="Kruti Dev 010" pitchFamily="2" charset="0"/>
              </a:rPr>
              <a:t>bl</a:t>
            </a:r>
            <a:r>
              <a:rPr lang="en-GB" sz="1400" dirty="0">
                <a:latin typeface="Kruti Dev 010" pitchFamily="2" charset="0"/>
              </a:rPr>
              <a:t> </a:t>
            </a:r>
            <a:r>
              <a:rPr lang="hi-IN" sz="1400" dirty="0">
                <a:latin typeface="Kruti Dev 010" pitchFamily="2" charset="0"/>
              </a:rPr>
              <a:t>स्थान पर उपलब्ध हैं?</a:t>
            </a:r>
            <a:endParaRPr lang="en-US" sz="1400" dirty="0"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 err="1">
                <a:latin typeface="Kruti Dev 010" pitchFamily="2" charset="0"/>
              </a:rPr>
              <a:t>D;k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bl</a:t>
            </a:r>
            <a:r>
              <a:rPr lang="en-GB" dirty="0">
                <a:latin typeface="Kruti Dev 010" pitchFamily="2" charset="0"/>
              </a:rPr>
              <a:t> {</a:t>
            </a:r>
            <a:r>
              <a:rPr lang="en-GB" dirty="0" err="1">
                <a:latin typeface="Kruti Dev 010" pitchFamily="2" charset="0"/>
              </a:rPr>
              <a:t>ks</a:t>
            </a:r>
            <a:r>
              <a:rPr lang="en-GB" dirty="0">
                <a:latin typeface="Kruti Dev 010" pitchFamily="2" charset="0"/>
              </a:rPr>
              <a:t>=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dksbZ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cSad</a:t>
            </a:r>
            <a:r>
              <a:rPr lang="en-GB" dirty="0">
                <a:latin typeface="Kruti Dev 010" pitchFamily="2" charset="0"/>
              </a:rPr>
              <a:t> ;k </a:t>
            </a:r>
            <a:r>
              <a:rPr lang="en-GB" dirty="0"/>
              <a:t>SHG</a:t>
            </a:r>
            <a:r>
              <a:rPr lang="en-GB" dirty="0">
                <a:latin typeface="Kruti Dev 010" pitchFamily="2" charset="0"/>
              </a:rPr>
              <a:t> ;k </a:t>
            </a:r>
            <a:r>
              <a:rPr lang="hi-IN" sz="1400" dirty="0">
                <a:latin typeface="Kruti Dev 010" pitchFamily="2" charset="0"/>
              </a:rPr>
              <a:t>धनराशि</a:t>
            </a:r>
            <a:r>
              <a:rPr lang="hi-IN" dirty="0">
                <a:latin typeface="Kruti Dev 010" pitchFamily="2" charset="0"/>
              </a:rPr>
              <a:t> </a:t>
            </a:r>
            <a:r>
              <a:rPr lang="en-GB" dirty="0">
                <a:latin typeface="Kruti Dev 010" pitchFamily="2" charset="0"/>
              </a:rPr>
              <a:t>m/</a:t>
            </a:r>
            <a:r>
              <a:rPr lang="en-GB" dirty="0" err="1">
                <a:latin typeface="Kruti Dev 010" pitchFamily="2" charset="0"/>
              </a:rPr>
              <a:t>kkj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nsus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okys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>
                <a:latin typeface="Kruti Dev 010"/>
              </a:rPr>
              <a:t>\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/>
              <a:t>क्या व्यवसाय शुरू करने के लिए उचित लागत पर पर्याप्त पूंजी उठाई जा सकती है?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121864430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24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/>
              <a:t>Evaluating Feasibility:</a:t>
            </a:r>
          </a:p>
          <a:p>
            <a:pPr eaLnBrk="0" hangingPunct="0"/>
            <a:r>
              <a:rPr lang="en-GB" sz="2400" b="1" dirty="0"/>
              <a:t>Checklist of questions</a:t>
            </a:r>
            <a:endParaRPr lang="en-GB" sz="2400" dirty="0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b="1" dirty="0"/>
              <a:t>Environment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dirty="0"/>
              <a:t>Are there any licenses or permissions required to conduct the business?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dirty="0"/>
              <a:t>Are such permissions easily available?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dirty="0"/>
              <a:t>Are there environmental factors that will affect the businesses?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dirty="0"/>
              <a:t>Are there social / cultural factors that will affect the businesses?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dirty="0"/>
              <a:t>Are there political factors that will affect the businesses?</a:t>
            </a: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00600" y="1175657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00600" y="261257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b="1" dirty="0" err="1">
                <a:latin typeface="Kruti Dev 010" pitchFamily="2" charset="0"/>
              </a:rPr>
              <a:t>volj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igpku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GB" sz="2400" b="1" dirty="0" err="1">
                <a:latin typeface="Kruti Dev 010" pitchFamily="2" charset="0"/>
              </a:rPr>
              <a:t>djuk</a:t>
            </a:r>
            <a:r>
              <a:rPr lang="en-GB" sz="2400" b="1" dirty="0">
                <a:latin typeface="Kruti Dev 010" pitchFamily="2" charset="0"/>
              </a:rPr>
              <a:t> % </a:t>
            </a:r>
            <a:r>
              <a:rPr lang="en-GB" sz="2400" b="1" dirty="0" err="1">
                <a:latin typeface="Kruti Dev 010" pitchFamily="2" charset="0"/>
              </a:rPr>
              <a:t>lokyksa</a:t>
            </a:r>
            <a:r>
              <a:rPr lang="en-GB" sz="2400" b="1" dirty="0">
                <a:latin typeface="Kruti Dev 010" pitchFamily="2" charset="0"/>
              </a:rPr>
              <a:t> dh </a:t>
            </a:r>
            <a:r>
              <a:rPr lang="en-GB" sz="2400" b="1" dirty="0" err="1">
                <a:latin typeface="Kruti Dev 010" pitchFamily="2" charset="0"/>
              </a:rPr>
              <a:t>tkap&amp;lwph</a:t>
            </a:r>
            <a:r>
              <a:rPr lang="en-GB" sz="2400" b="1" dirty="0">
                <a:latin typeface="Kruti Dev 010" pitchFamily="2" charset="0"/>
              </a:rPr>
              <a:t> </a:t>
            </a:r>
            <a:endParaRPr lang="en-GB" sz="2400" b="1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00600" y="1175657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US" dirty="0" err="1">
                <a:solidFill>
                  <a:srgbClr val="000000"/>
                </a:solidFill>
                <a:latin typeface="Kruti Dev 010" pitchFamily="2" charset="0"/>
              </a:rPr>
              <a:t>ekgkSy</a:t>
            </a:r>
            <a:endParaRPr lang="en-US" dirty="0">
              <a:solidFill>
                <a:srgbClr val="000000"/>
              </a:solidFill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/>
              <a:t>क्या व्यापार करने के लिए कोई लाइसेंस या अनुमतियां आवश्यक हैं?</a:t>
            </a:r>
            <a:r>
              <a:rPr lang="en-US" sz="1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solidFill>
                  <a:srgbClr val="000000"/>
                </a:solidFill>
                <a:latin typeface="Kruti Dev 010" pitchFamily="2" charset="0"/>
              </a:rPr>
              <a:t>क्या ऐसी अनुमतियां आसानी से उपलब्ध हैं?</a:t>
            </a:r>
            <a:endParaRPr lang="en-US" sz="1400" dirty="0">
              <a:solidFill>
                <a:srgbClr val="000000"/>
              </a:solidFill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solidFill>
                  <a:srgbClr val="000000"/>
                </a:solidFill>
                <a:latin typeface="Kruti Dev 010" pitchFamily="2" charset="0"/>
              </a:rPr>
              <a:t>क्या पर्यावरणीय कारक हैं जो व्यवसायों को प्रभावित करेंगे?</a:t>
            </a:r>
            <a:endParaRPr lang="en-US" sz="1400" dirty="0">
              <a:solidFill>
                <a:srgbClr val="000000"/>
              </a:solidFill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solidFill>
                  <a:srgbClr val="000000"/>
                </a:solidFill>
                <a:latin typeface="Kruti Dev 010" pitchFamily="2" charset="0"/>
              </a:rPr>
              <a:t>क्या सामाजिक / सांस्कृतिक कारक हैं जो व्यवसायों को प्रभावित करेंगे?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400" dirty="0">
                <a:solidFill>
                  <a:srgbClr val="000000"/>
                </a:solidFill>
                <a:latin typeface="Kruti Dev 010" pitchFamily="2" charset="0"/>
              </a:rPr>
              <a:t>क्या ऐसे राजनीतिक कारक हैं जो व्यवसायों को प्रभावित करेंगे?</a:t>
            </a:r>
            <a:endParaRPr lang="en-US" sz="1400" dirty="0">
              <a:solidFill>
                <a:srgbClr val="000000"/>
              </a:solidFill>
              <a:latin typeface="Kruti Dev 010" pitchFamily="2" charset="0"/>
            </a:endParaRP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US" sz="1400" dirty="0">
              <a:solidFill>
                <a:srgbClr val="000000"/>
              </a:solidFill>
              <a:latin typeface="Kruti Dev 010" pitchFamily="2" charset="0"/>
            </a:endParaRPr>
          </a:p>
          <a:p>
            <a:pPr eaLnBrk="0" hangingPunct="0">
              <a:lnSpc>
                <a:spcPct val="140000"/>
              </a:lnSpc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1200756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3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 w="9525" algn="ctr">
            <a:noFill/>
            <a:round/>
            <a:headEnd/>
            <a:tailEnd/>
          </a:ln>
        </p:spPr>
        <p:txBody>
          <a:bodyPr/>
          <a:lstStyle/>
          <a:p>
            <a:endParaRPr lang="en-US" sz="2800" b="1">
              <a:solidFill>
                <a:srgbClr val="000000"/>
              </a:solidFill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81000" y="1524000"/>
            <a:ext cx="3886200" cy="4876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t"/>
          <a:lstStyle/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Using 4C+E framework to evaluate potential businesses helps in highlighting how one business might provide a better opportunity than the other. </a:t>
            </a: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This will help the CRP-EP in: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advising potential entrepreneurs regarding viable business ideas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preparing sound business plan</a:t>
            </a:r>
          </a:p>
        </p:txBody>
      </p:sp>
      <p:sp>
        <p:nvSpPr>
          <p:cNvPr id="73733" name="TextBox 5"/>
          <p:cNvSpPr txBox="1">
            <a:spLocks noChangeArrowheads="1"/>
          </p:cNvSpPr>
          <p:nvPr/>
        </p:nvSpPr>
        <p:spPr bwMode="auto">
          <a:xfrm>
            <a:off x="762000" y="609600"/>
            <a:ext cx="3505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>
                <a:solidFill>
                  <a:srgbClr val="FFFFFF"/>
                </a:solidFill>
                <a:latin typeface="Bradley Hand ITC" pitchFamily="66" charset="0"/>
              </a:rPr>
              <a:t>Key Points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0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D5F50833-0B31-4755-919E-C287DBC8B3A0}" type="slidenum">
              <a:rPr lang="en-US" sz="1600" b="1" smtClean="0">
                <a:solidFill>
                  <a:prstClr val="white"/>
                </a:solidFill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25</a:t>
            </a:fld>
            <a:endParaRPr lang="en-US" sz="1600" b="1" dirty="0">
              <a:solidFill>
                <a:prstClr val="white"/>
              </a:solidFill>
            </a:endParaRPr>
          </a:p>
        </p:txBody>
      </p:sp>
      <p:sp>
        <p:nvSpPr>
          <p:cNvPr id="73738" name="TextBox 5"/>
          <p:cNvSpPr txBox="1">
            <a:spLocks noChangeArrowheads="1"/>
          </p:cNvSpPr>
          <p:nvPr/>
        </p:nvSpPr>
        <p:spPr bwMode="auto">
          <a:xfrm>
            <a:off x="4648200" y="760413"/>
            <a:ext cx="3505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 dirty="0" err="1">
                <a:solidFill>
                  <a:srgbClr val="FFFFFF"/>
                </a:solidFill>
                <a:latin typeface="Kruti Dev 010" pitchFamily="2" charset="0"/>
              </a:rPr>
              <a:t>eq</a:t>
            </a:r>
            <a:r>
              <a:rPr lang="en-US" sz="4000" dirty="0">
                <a:solidFill>
                  <a:srgbClr val="FFFFFF"/>
                </a:solidFill>
                <a:latin typeface="Kruti Dev 010" pitchFamily="2" charset="0"/>
              </a:rPr>
              <a:t>[; </a:t>
            </a:r>
            <a:r>
              <a:rPr lang="en-US" sz="4000" dirty="0" err="1">
                <a:solidFill>
                  <a:srgbClr val="FFFFFF"/>
                </a:solidFill>
                <a:latin typeface="Kruti Dev 010" pitchFamily="2" charset="0"/>
              </a:rPr>
              <a:t>fcanq</a:t>
            </a:r>
            <a:endParaRPr lang="en-US" sz="4000" dirty="0">
              <a:solidFill>
                <a:srgbClr val="FFFFFF"/>
              </a:solidFill>
              <a:latin typeface="Kruti Dev 010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48116" y="1562100"/>
            <a:ext cx="3886200" cy="4876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t"/>
          <a:lstStyle/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संभावित व्यवसायों का मूल्यांकन करने के लिए 4 सी + ई ढांचे का उपयोग करने से यह पता चलता है कि एक व्यवसाय दूसरे की तुलना में कैसे बेहतर अवसर प्रदान कर सकता है।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यह निम्न  तरह से एक </a:t>
            </a: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CRP-EP</a:t>
            </a: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 को मदद करेगा 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व्यावहारिक व्यावसायिक विचारों के संबंध में संभावित उद्यमियों को सलाह देना</a:t>
            </a: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 </a:t>
            </a: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में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पक्का व्यापार योजना तैयार करने </a:t>
            </a:r>
            <a:r>
              <a:rPr lang="en-US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 </a:t>
            </a:r>
            <a:r>
              <a:rPr lang="hi-IN" sz="2000" dirty="0">
                <a:solidFill>
                  <a:srgbClr val="FFFFFF"/>
                </a:solidFill>
                <a:latin typeface="Calibri" pitchFamily="32" charset="0"/>
                <a:cs typeface="Arial" pitchFamily="34" charset="0"/>
              </a:rPr>
              <a:t>में</a:t>
            </a:r>
            <a:endParaRPr lang="en-US" sz="2000" dirty="0">
              <a:solidFill>
                <a:srgbClr val="FFFFFF"/>
              </a:solidFill>
              <a:latin typeface="Calibri" pitchFamily="32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7399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3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What is a feasible business opportunity?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38100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900" dirty="0"/>
              <a:t>A viable business is one where the entrepreneur earns profit from the business higher than her opportunity cost on a continuous basis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900" dirty="0"/>
              <a:t>Feasible business opportunities are a set of businesses likely to be viable in a given location (block / district),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38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38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400" dirty="0"/>
              <a:t>एक व्यावहारिक व्यापार अवसर क्या है?</a:t>
            </a:r>
            <a:endParaRPr lang="en-GB" sz="2400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38700" y="1143000"/>
            <a:ext cx="4076700" cy="34290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एक व्यावहारिक व्यवसाय वह है जहां उद्यमी निरंतर आधार पर अपने अवसर लागत से अधिक व्यापार से लाभ कमाता है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व्यावहारिक व्यापार अवसर किसी दिए गए स्थान (ब्लॉक / जिला) में व्यवहार्य होने की संभावना वाले व्यवसायों का एक समूह है,</a:t>
            </a:r>
            <a:endParaRPr lang="en-GB" dirty="0"/>
          </a:p>
        </p:txBody>
      </p:sp>
      <p:sp>
        <p:nvSpPr>
          <p:cNvPr id="14" name="Rectangle 4"/>
          <p:cNvSpPr>
            <a:spLocks noChangeArrowheads="1"/>
          </p:cNvSpPr>
          <p:nvPr/>
        </p:nvSpPr>
        <p:spPr bwMode="auto">
          <a:xfrm>
            <a:off x="280348" y="5007593"/>
            <a:ext cx="4076700" cy="159224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US" sz="1700" b="1" dirty="0">
                <a:solidFill>
                  <a:srgbClr val="000000"/>
                </a:solidFill>
                <a:latin typeface="Garamond" pitchFamily="18" charset="0"/>
              </a:rPr>
              <a:t>We will refer to viability with reference to a business idea of an entrepreneur and to feasibility to a set of such businesses in a given location</a:t>
            </a:r>
          </a:p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US" sz="1700" b="1" dirty="0">
                <a:solidFill>
                  <a:srgbClr val="000000"/>
                </a:solidFill>
                <a:latin typeface="Garamond" pitchFamily="18" charset="0"/>
              </a:rPr>
              <a:t>A feasible business in a location need not be a viable business for all entrepreneurs</a:t>
            </a:r>
            <a:endParaRPr lang="en-GB" sz="1700" b="1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15" name="Rectangle 4"/>
          <p:cNvSpPr>
            <a:spLocks noChangeArrowheads="1"/>
          </p:cNvSpPr>
          <p:nvPr/>
        </p:nvSpPr>
        <p:spPr bwMode="auto">
          <a:xfrm>
            <a:off x="4786952" y="4766479"/>
            <a:ext cx="4076700" cy="1833353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hi-IN" sz="1700" dirty="0">
                <a:solidFill>
                  <a:srgbClr val="000000"/>
                </a:solidFill>
                <a:latin typeface="Garamond" pitchFamily="18" charset="0"/>
              </a:rPr>
              <a:t>हम एक उद्यमी के व्यावसायिक विचार के संदर्भ में व्यवहार्यता और किसी दिए गए स्थान में ऐसे व्यवसायों के सेट के लिए </a:t>
            </a:r>
            <a:r>
              <a:rPr lang="hi-IN" sz="1600" dirty="0"/>
              <a:t>व्यावहारिक</a:t>
            </a:r>
            <a:r>
              <a:rPr lang="hi-IN" sz="1700" dirty="0">
                <a:solidFill>
                  <a:srgbClr val="000000"/>
                </a:solidFill>
                <a:latin typeface="Garamond" pitchFamily="18" charset="0"/>
              </a:rPr>
              <a:t>ता के संदर्भ में </a:t>
            </a:r>
            <a:r>
              <a:rPr lang="hi-IN" sz="1600" dirty="0"/>
              <a:t>व्यावहारिक</a:t>
            </a:r>
            <a:r>
              <a:rPr lang="hi-IN" sz="1600" dirty="0">
                <a:solidFill>
                  <a:srgbClr val="000000"/>
                </a:solidFill>
                <a:latin typeface="Garamond" pitchFamily="18" charset="0"/>
              </a:rPr>
              <a:t>ता</a:t>
            </a:r>
            <a:r>
              <a:rPr lang="hi-IN" sz="1700" dirty="0">
                <a:solidFill>
                  <a:srgbClr val="000000"/>
                </a:solidFill>
                <a:latin typeface="Garamond" pitchFamily="18" charset="0"/>
              </a:rPr>
              <a:t> का उल्लेख करेंगे।</a:t>
            </a:r>
            <a:endParaRPr lang="en-US" sz="1700" dirty="0">
              <a:solidFill>
                <a:srgbClr val="000000"/>
              </a:solidFill>
              <a:latin typeface="Garamond" pitchFamily="18" charset="0"/>
            </a:endParaRPr>
          </a:p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hi-IN" sz="1700" dirty="0">
                <a:solidFill>
                  <a:srgbClr val="000000"/>
                </a:solidFill>
                <a:latin typeface="Garamond" pitchFamily="18" charset="0"/>
              </a:rPr>
              <a:t>किसी स्थान पर एक </a:t>
            </a:r>
            <a:r>
              <a:rPr lang="hi-IN" sz="1600" dirty="0"/>
              <a:t>व्यावहारिक </a:t>
            </a:r>
            <a:r>
              <a:rPr lang="hi-IN" sz="1700" dirty="0">
                <a:solidFill>
                  <a:srgbClr val="000000"/>
                </a:solidFill>
                <a:latin typeface="Garamond" pitchFamily="18" charset="0"/>
              </a:rPr>
              <a:t>व्यवसाय सभी उद्यमियों के लिए व्यवहार्य व्यवसाय हो यह जरूरी नहीं है</a:t>
            </a:r>
            <a:endParaRPr lang="en-GB" sz="1700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772087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0E8E0C73-12D3-46F1-A912-DA865E1166E4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3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000" dirty="0"/>
              <a:t>Why do we need to identify feasible business opportunities?</a:t>
            </a:r>
          </a:p>
        </p:txBody>
      </p:sp>
      <p:sp>
        <p:nvSpPr>
          <p:cNvPr id="4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864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700" dirty="0"/>
              <a:t>We have seen that a feasible business opportunity may not be viable business idea for every entrepreneur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700" dirty="0"/>
              <a:t>But, without knowing what is feasible business opportunity, we will not be able to establish viability of the idea for an individual entrepreneur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700" dirty="0"/>
              <a:t>Therefore, it is important to have a list of feasible business opportunities for a given location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700" dirty="0"/>
              <a:t>We will now look at the 4C + E framework to understand the feasibility of business opportunities better</a:t>
            </a:r>
          </a:p>
        </p:txBody>
      </p:sp>
      <p:sp>
        <p:nvSpPr>
          <p:cNvPr id="5" name="Slide Number Placeholder 5"/>
          <p:cNvSpPr txBox="1">
            <a:spLocks/>
          </p:cNvSpPr>
          <p:nvPr/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vert="horz" lIns="91440" tIns="45720" rIns="91440" bIns="0" rtlCol="0" anchor="b" anchorCtr="0"/>
          <a:lstStyle>
            <a:defPPr>
              <a:defRPr lang="en-US"/>
            </a:defPPr>
            <a:lvl1pPr algn="r" rtl="0" fontAlgn="auto">
              <a:spcBef>
                <a:spcPts val="0"/>
              </a:spcBef>
              <a:spcAft>
                <a:spcPts val="0"/>
              </a:spcAft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>
              <a:defRPr/>
            </a:pPr>
            <a:fld id="{D4E9F27F-99D4-4143-8420-5CAD55FFBA71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4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 bwMode="auto">
          <a:xfrm>
            <a:off x="46101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000" dirty="0"/>
              <a:t>हमें व्यावहारिक व्यावसायिक अवसरों की पहचान करने की आवश्यकता क्यों है?</a:t>
            </a:r>
            <a:endParaRPr lang="en-GB" sz="2000" dirty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 bwMode="auto">
          <a:xfrm>
            <a:off x="4589628" y="1171433"/>
            <a:ext cx="4076700" cy="54864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700" dirty="0"/>
              <a:t>हमने देखा है कि एक व्यवहार्य व्यापार अवसर हर उद्यमी के लिए व्यावहारिक व्यावसायिक विचार नहीं हो सकता है</a:t>
            </a:r>
            <a:endParaRPr lang="en-US" sz="17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700" dirty="0"/>
              <a:t>लेकिन, यह जानने के बिना कि व्यवहार्य व्यापार अवसर क्या है, हम एक व्यक्तिगत उद्यमी के लिए विचार की </a:t>
            </a:r>
            <a:r>
              <a:rPr lang="hi-IN" sz="1600" dirty="0"/>
              <a:t>व्यावहारिक</a:t>
            </a:r>
            <a:r>
              <a:rPr lang="hi-IN" sz="1600" dirty="0">
                <a:solidFill>
                  <a:srgbClr val="000000"/>
                </a:solidFill>
                <a:latin typeface="Garamond" pitchFamily="18" charset="0"/>
              </a:rPr>
              <a:t>ता </a:t>
            </a:r>
            <a:r>
              <a:rPr lang="hi-IN" sz="1700" dirty="0"/>
              <a:t>स्थापित करने में सक्षम नहीं होंगे</a:t>
            </a:r>
            <a:endParaRPr lang="en-US" sz="17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700" dirty="0"/>
              <a:t>इसलिए, किसी दिए गए स्थान के लिए व्यवहार्य व्यावसायिक अवसरों की एक सूची होना महत्वपूर्ण है</a:t>
            </a:r>
            <a:endParaRPr lang="en-US" sz="17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sz="1600" dirty="0"/>
              <a:t>व्यापार अवसरों की व्यवहार्यता को बेहतर ढंग से समझने के लिए अब हम 4 सी + ई ढांचे को देखेंगे</a:t>
            </a:r>
            <a:endParaRPr lang="en-US" sz="1700" dirty="0"/>
          </a:p>
        </p:txBody>
      </p:sp>
    </p:spTree>
    <p:extLst>
      <p:ext uri="{BB962C8B-B14F-4D97-AF65-F5344CB8AC3E}">
        <p14:creationId xmlns:p14="http://schemas.microsoft.com/office/powerpoint/2010/main" val="40061850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1"/>
          <p:cNvSpPr txBox="1">
            <a:spLocks noChangeArrowheads="1"/>
          </p:cNvSpPr>
          <p:nvPr/>
        </p:nvSpPr>
        <p:spPr bwMode="auto">
          <a:xfrm>
            <a:off x="228600" y="152400"/>
            <a:ext cx="4240213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400" dirty="0">
                <a:solidFill>
                  <a:srgbClr val="000000"/>
                </a:solidFill>
                <a:cs typeface="Arial" charset="0"/>
              </a:rPr>
              <a:t>Business viability – Five factors</a:t>
            </a:r>
            <a:endParaRPr lang="en-GB" sz="24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243" name="Text Box 2"/>
          <p:cNvSpPr txBox="1">
            <a:spLocks noChangeArrowheads="1"/>
          </p:cNvSpPr>
          <p:nvPr/>
        </p:nvSpPr>
        <p:spPr bwMode="auto">
          <a:xfrm>
            <a:off x="228600" y="1035050"/>
            <a:ext cx="4240213" cy="384175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120000"/>
              </a:lnSpc>
              <a:buSzPct val="100000"/>
              <a:buFont typeface="Arial" charset="0"/>
              <a:buChar char="•"/>
            </a:pPr>
            <a:r>
              <a:rPr lang="en-US" sz="2000" dirty="0">
                <a:solidFill>
                  <a:srgbClr val="000000"/>
                </a:solidFill>
                <a:cs typeface="Arial" charset="0"/>
              </a:rPr>
              <a:t>There are 5 aspects which are key to the viability of the business</a:t>
            </a: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152400" y="4953000"/>
            <a:ext cx="4343400" cy="1371600"/>
          </a:xfrm>
          <a:prstGeom prst="rect">
            <a:avLst/>
          </a:prstGeom>
          <a:solidFill>
            <a:srgbClr val="FFCC00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/>
          <a:lstStyle/>
          <a:p>
            <a:pPr algn="ctr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</a:pPr>
            <a:r>
              <a:rPr lang="en-GB" sz="2400" b="1" dirty="0">
                <a:solidFill>
                  <a:srgbClr val="000000"/>
                </a:solidFill>
                <a:latin typeface="Garamond" pitchFamily="18" charset="0"/>
              </a:rPr>
              <a:t>Key point: </a:t>
            </a:r>
            <a:r>
              <a:rPr lang="en-IN" sz="2400" dirty="0">
                <a:solidFill>
                  <a:srgbClr val="000000"/>
                </a:solidFill>
                <a:latin typeface="Garamond" pitchFamily="18" charset="0"/>
              </a:rPr>
              <a:t>There is an easy way to remember them - “4C + E” . </a:t>
            </a:r>
            <a:r>
              <a:rPr lang="en-US" sz="2400" dirty="0">
                <a:solidFill>
                  <a:srgbClr val="000000"/>
                </a:solidFill>
                <a:latin typeface="Garamond" pitchFamily="18" charset="0"/>
              </a:rPr>
              <a:t>Let’s look at each of them briefly</a:t>
            </a:r>
            <a:endParaRPr lang="en-IN" sz="2400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4572000" y="1066800"/>
            <a:ext cx="4297363" cy="38100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120000"/>
              </a:lnSpc>
              <a:buSzPct val="100000"/>
              <a:buFont typeface="Arial" charset="0"/>
              <a:buChar char="•"/>
            </a:pP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O;kikj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dh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O;ogkfjdrk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ds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fy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, 5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igyq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csgn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egRoiw.kZ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000" dirty="0" err="1">
                <a:solidFill>
                  <a:srgbClr val="000000"/>
                </a:solidFill>
                <a:latin typeface="Kruti Dev 010" pitchFamily="2" charset="0"/>
              </a:rPr>
              <a:t>gSa</a:t>
            </a:r>
            <a:r>
              <a:rPr lang="en-US" sz="2000" dirty="0">
                <a:solidFill>
                  <a:srgbClr val="000000"/>
                </a:solidFill>
                <a:latin typeface="Kruti Dev 010" pitchFamily="2" charset="0"/>
              </a:rPr>
              <a:t>%</a:t>
            </a:r>
            <a:endParaRPr lang="en-US" sz="20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50182" name="Text Box 1"/>
          <p:cNvSpPr txBox="1">
            <a:spLocks noChangeArrowheads="1"/>
          </p:cNvSpPr>
          <p:nvPr/>
        </p:nvSpPr>
        <p:spPr bwMode="auto">
          <a:xfrm>
            <a:off x="4572000" y="152400"/>
            <a:ext cx="4297363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/>
            <a:r>
              <a:rPr lang="en-GB" sz="2800" dirty="0">
                <a:latin typeface="Kruti Dev 010" pitchFamily="2" charset="0"/>
              </a:rPr>
              <a:t>        </a:t>
            </a:r>
            <a:r>
              <a:rPr lang="en-GB" sz="2800" dirty="0" err="1">
                <a:latin typeface="Kruti Dev 010" pitchFamily="2" charset="0"/>
              </a:rPr>
              <a:t>O;kikfjd</a:t>
            </a:r>
            <a:r>
              <a:rPr lang="en-GB" sz="2800" dirty="0">
                <a:latin typeface="Kruti Dev 010" pitchFamily="2" charset="0"/>
              </a:rPr>
              <a:t> </a:t>
            </a:r>
            <a:r>
              <a:rPr lang="en-GB" sz="2800" dirty="0" err="1">
                <a:latin typeface="Kruti Dev 010" pitchFamily="2" charset="0"/>
              </a:rPr>
              <a:t>O;ogkfjdrk</a:t>
            </a:r>
            <a:r>
              <a:rPr lang="en-GB" sz="2800" dirty="0">
                <a:latin typeface="Kruti Dev 010" pitchFamily="2" charset="0"/>
              </a:rPr>
              <a:t> &amp; </a:t>
            </a:r>
            <a:r>
              <a:rPr lang="en-GB" sz="2800" dirty="0" err="1">
                <a:latin typeface="Kruti Dev 010" pitchFamily="2" charset="0"/>
              </a:rPr>
              <a:t>ikap</a:t>
            </a:r>
            <a:r>
              <a:rPr lang="en-GB" sz="2800" dirty="0">
                <a:latin typeface="Kruti Dev 010" pitchFamily="2" charset="0"/>
              </a:rPr>
              <a:t> </a:t>
            </a:r>
            <a:r>
              <a:rPr lang="en-GB" sz="2800" dirty="0" err="1">
                <a:latin typeface="Kruti Dev 010" pitchFamily="2" charset="0"/>
              </a:rPr>
              <a:t>dkjd</a:t>
            </a:r>
            <a:endParaRPr lang="en-GB" sz="28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4572000" y="4953000"/>
            <a:ext cx="4297363" cy="1371600"/>
          </a:xfrm>
          <a:prstGeom prst="rect">
            <a:avLst/>
          </a:prstGeom>
          <a:solidFill>
            <a:srgbClr val="FFCC00"/>
          </a:solidFill>
          <a:ln w="3175">
            <a:solidFill>
              <a:schemeClr val="tx1"/>
            </a:solidFill>
            <a:round/>
            <a:headEnd/>
            <a:tailEnd/>
          </a:ln>
        </p:spPr>
        <p:txBody>
          <a:bodyPr lIns="81639" tIns="42452" rIns="81639" bIns="42452"/>
          <a:lstStyle/>
          <a:p>
            <a:pPr algn="ctr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</a:pPr>
            <a:r>
              <a:rPr lang="en-US" sz="2400" b="1" dirty="0" err="1">
                <a:solidFill>
                  <a:srgbClr val="000000"/>
                </a:solidFill>
                <a:latin typeface="Kruti Dev 010" pitchFamily="2" charset="0"/>
              </a:rPr>
              <a:t>eq</a:t>
            </a:r>
            <a:r>
              <a:rPr lang="en-US" sz="2400" b="1" dirty="0">
                <a:solidFill>
                  <a:srgbClr val="000000"/>
                </a:solidFill>
                <a:latin typeface="Kruti Dev 010" pitchFamily="2" charset="0"/>
              </a:rPr>
              <a:t>[; </a:t>
            </a:r>
            <a:r>
              <a:rPr lang="en-US" sz="2400" b="1" dirty="0" err="1">
                <a:solidFill>
                  <a:srgbClr val="000000"/>
                </a:solidFill>
                <a:latin typeface="Kruti Dev 010" pitchFamily="2" charset="0"/>
              </a:rPr>
              <a:t>fcanq</a:t>
            </a:r>
            <a:r>
              <a:rPr lang="en-US" sz="2400" b="1" dirty="0">
                <a:solidFill>
                  <a:srgbClr val="000000"/>
                </a:solidFill>
                <a:latin typeface="Kruti Dev 010" pitchFamily="2" charset="0"/>
              </a:rPr>
              <a:t>%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bls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kus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dk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,d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vklku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rjhdk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gS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% </a:t>
            </a:r>
            <a:r>
              <a:rPr lang="en-IN" sz="2400" dirty="0">
                <a:solidFill>
                  <a:srgbClr val="000000"/>
                </a:solidFill>
                <a:latin typeface="Garamond" pitchFamily="18" charset="0"/>
              </a:rPr>
              <a:t>“</a:t>
            </a:r>
            <a:r>
              <a:rPr lang="en-IN" sz="2400" dirty="0" err="1">
                <a:solidFill>
                  <a:srgbClr val="000000"/>
                </a:solidFill>
                <a:latin typeface="Garamond" pitchFamily="18" charset="0"/>
              </a:rPr>
              <a:t>4C</a:t>
            </a:r>
            <a:r>
              <a:rPr lang="en-IN" sz="2400" dirty="0">
                <a:solidFill>
                  <a:srgbClr val="000000"/>
                </a:solidFill>
                <a:latin typeface="Garamond" pitchFamily="18" charset="0"/>
              </a:rPr>
              <a:t> + E” 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A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pfy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,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buesa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ls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izR;sd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dks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laf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{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kIr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le&gt;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rs</a:t>
            </a:r>
            <a:r>
              <a:rPr lang="en-US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Kruti Dev 010" pitchFamily="2" charset="0"/>
              </a:rPr>
              <a:t>gSaA</a:t>
            </a:r>
            <a:endParaRPr lang="gu-IN" sz="2400" dirty="0">
              <a:solidFill>
                <a:srgbClr val="000000"/>
              </a:solidFill>
              <a:latin typeface="Kruti Dev 010" pitchFamily="2" charset="0"/>
            </a:endParaRPr>
          </a:p>
        </p:txBody>
      </p:sp>
      <p:grpSp>
        <p:nvGrpSpPr>
          <p:cNvPr id="2" name="Group 24"/>
          <p:cNvGrpSpPr>
            <a:grpSpLocks/>
          </p:cNvGrpSpPr>
          <p:nvPr/>
        </p:nvGrpSpPr>
        <p:grpSpPr bwMode="auto">
          <a:xfrm>
            <a:off x="533400" y="1905000"/>
            <a:ext cx="3505200" cy="2565400"/>
            <a:chOff x="1338600" y="3225600"/>
            <a:chExt cx="3274022" cy="2565579"/>
          </a:xfrm>
        </p:grpSpPr>
        <p:sp>
          <p:nvSpPr>
            <p:cNvPr id="11" name="Rectangle 10"/>
            <p:cNvSpPr/>
            <p:nvPr/>
          </p:nvSpPr>
          <p:spPr>
            <a:xfrm>
              <a:off x="1338600" y="3225600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1. Customers &amp; Competition</a:t>
              </a: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1338600" y="3759037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2. Capabilities</a:t>
              </a:r>
              <a:endParaRPr lang="en-US" sz="2000" b="1" u="sng" dirty="0">
                <a:solidFill>
                  <a:srgbClr val="C00000"/>
                </a:solidFill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1338600" y="4292474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3. Cost and Profits</a:t>
              </a:r>
            </a:p>
          </p:txBody>
        </p:sp>
        <p:sp>
          <p:nvSpPr>
            <p:cNvPr id="14" name="Rectangle 13"/>
            <p:cNvSpPr/>
            <p:nvPr/>
          </p:nvSpPr>
          <p:spPr>
            <a:xfrm>
              <a:off x="1338600" y="4825912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4. Capital</a:t>
              </a: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1338600" y="5359349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5. Environment of the business</a:t>
              </a:r>
            </a:p>
          </p:txBody>
        </p:sp>
      </p:grpSp>
      <p:grpSp>
        <p:nvGrpSpPr>
          <p:cNvPr id="3" name="Group 23"/>
          <p:cNvGrpSpPr>
            <a:grpSpLocks/>
          </p:cNvGrpSpPr>
          <p:nvPr/>
        </p:nvGrpSpPr>
        <p:grpSpPr bwMode="auto">
          <a:xfrm>
            <a:off x="4294187" y="1905000"/>
            <a:ext cx="506413" cy="2576513"/>
            <a:chOff x="533400" y="3206750"/>
            <a:chExt cx="505968" cy="2576342"/>
          </a:xfrm>
        </p:grpSpPr>
        <p:sp>
          <p:nvSpPr>
            <p:cNvPr id="17" name="Oval 16"/>
            <p:cNvSpPr>
              <a:spLocks noChangeAspect="1"/>
            </p:cNvSpPr>
            <p:nvPr/>
          </p:nvSpPr>
          <p:spPr bwMode="auto">
            <a:xfrm>
              <a:off x="533400" y="3206750"/>
              <a:ext cx="505968" cy="442884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dirty="0">
                  <a:solidFill>
                    <a:schemeClr val="tx1"/>
                  </a:solidFill>
                </a:rPr>
                <a:t>C</a:t>
              </a:r>
            </a:p>
          </p:txBody>
        </p:sp>
        <p:sp>
          <p:nvSpPr>
            <p:cNvPr id="18" name="Oval 17"/>
            <p:cNvSpPr>
              <a:spLocks noChangeAspect="1"/>
            </p:cNvSpPr>
            <p:nvPr/>
          </p:nvSpPr>
          <p:spPr bwMode="auto">
            <a:xfrm>
              <a:off x="533400" y="3740115"/>
              <a:ext cx="505968" cy="442884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dirty="0">
                  <a:solidFill>
                    <a:schemeClr val="tx1"/>
                  </a:solidFill>
                </a:rPr>
                <a:t>C</a:t>
              </a:r>
            </a:p>
          </p:txBody>
        </p:sp>
        <p:sp>
          <p:nvSpPr>
            <p:cNvPr id="19" name="Oval 18"/>
            <p:cNvSpPr>
              <a:spLocks noChangeAspect="1"/>
            </p:cNvSpPr>
            <p:nvPr/>
          </p:nvSpPr>
          <p:spPr bwMode="auto">
            <a:xfrm>
              <a:off x="533400" y="4273479"/>
              <a:ext cx="505968" cy="442884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dirty="0">
                  <a:solidFill>
                    <a:schemeClr val="tx1"/>
                  </a:solidFill>
                </a:rPr>
                <a:t>C</a:t>
              </a:r>
            </a:p>
          </p:txBody>
        </p:sp>
        <p:sp>
          <p:nvSpPr>
            <p:cNvPr id="20" name="Oval 19"/>
            <p:cNvSpPr>
              <a:spLocks noChangeAspect="1"/>
            </p:cNvSpPr>
            <p:nvPr/>
          </p:nvSpPr>
          <p:spPr bwMode="auto">
            <a:xfrm>
              <a:off x="533400" y="4806844"/>
              <a:ext cx="505968" cy="442884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dirty="0">
                  <a:solidFill>
                    <a:schemeClr val="tx1"/>
                  </a:solidFill>
                </a:rPr>
                <a:t>C</a:t>
              </a:r>
            </a:p>
          </p:txBody>
        </p:sp>
        <p:sp>
          <p:nvSpPr>
            <p:cNvPr id="21" name="Oval 20"/>
            <p:cNvSpPr>
              <a:spLocks noChangeAspect="1"/>
            </p:cNvSpPr>
            <p:nvPr/>
          </p:nvSpPr>
          <p:spPr bwMode="auto">
            <a:xfrm>
              <a:off x="533400" y="5340208"/>
              <a:ext cx="505968" cy="442884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dirty="0">
                  <a:solidFill>
                    <a:schemeClr val="tx1"/>
                  </a:solidFill>
                </a:rPr>
                <a:t>E</a:t>
              </a:r>
            </a:p>
          </p:txBody>
        </p:sp>
      </p:grpSp>
      <p:sp>
        <p:nvSpPr>
          <p:cNvPr id="28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bIns="0" anchor="b" anchorCtr="0"/>
          <a:lstStyle/>
          <a:p>
            <a:pPr algn="ctr">
              <a:defRPr/>
            </a:pPr>
            <a:fld id="{D4E9F27F-99D4-4143-8420-5CAD55FFBA71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5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grpSp>
        <p:nvGrpSpPr>
          <p:cNvPr id="32" name="Group 24"/>
          <p:cNvGrpSpPr>
            <a:grpSpLocks/>
          </p:cNvGrpSpPr>
          <p:nvPr/>
        </p:nvGrpSpPr>
        <p:grpSpPr bwMode="auto">
          <a:xfrm>
            <a:off x="5105400" y="1905000"/>
            <a:ext cx="3505200" cy="2565400"/>
            <a:chOff x="1338600" y="3225600"/>
            <a:chExt cx="3274022" cy="2565579"/>
          </a:xfrm>
        </p:grpSpPr>
        <p:sp>
          <p:nvSpPr>
            <p:cNvPr id="33" name="Rectangle 32"/>
            <p:cNvSpPr/>
            <p:nvPr/>
          </p:nvSpPr>
          <p:spPr>
            <a:xfrm>
              <a:off x="1338600" y="3225600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1.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xzkgd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vkSj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izfr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}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af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}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rk</a:t>
              </a:r>
              <a:endParaRPr lang="en-US" sz="2000" dirty="0">
                <a:solidFill>
                  <a:schemeClr val="tx1"/>
                </a:solidFill>
              </a:endParaRPr>
            </a:p>
          </p:txBody>
        </p:sp>
        <p:sp>
          <p:nvSpPr>
            <p:cNvPr id="34" name="Rectangle 33"/>
            <p:cNvSpPr/>
            <p:nvPr/>
          </p:nvSpPr>
          <p:spPr>
            <a:xfrm>
              <a:off x="1338600" y="3759037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2. 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{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kerk</a:t>
              </a:r>
              <a:endParaRPr lang="en-US" sz="2000" b="1" u="sng" dirty="0">
                <a:solidFill>
                  <a:srgbClr val="C00000"/>
                </a:solidFill>
              </a:endParaRPr>
            </a:p>
          </p:txBody>
        </p:sp>
        <p:sp>
          <p:nvSpPr>
            <p:cNvPr id="35" name="Rectangle 34"/>
            <p:cNvSpPr/>
            <p:nvPr/>
          </p:nvSpPr>
          <p:spPr>
            <a:xfrm>
              <a:off x="1338600" y="4292474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3.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ykxr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vkSj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ykHk</a:t>
              </a:r>
              <a:endParaRPr lang="en-US" sz="2000" dirty="0">
                <a:solidFill>
                  <a:schemeClr val="tx1"/>
                </a:solidFill>
              </a:endParaRPr>
            </a:p>
          </p:txBody>
        </p:sp>
        <p:sp>
          <p:nvSpPr>
            <p:cNvPr id="36" name="Rectangle 35"/>
            <p:cNvSpPr/>
            <p:nvPr/>
          </p:nvSpPr>
          <p:spPr>
            <a:xfrm>
              <a:off x="1338600" y="4825912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4.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iwath</a:t>
              </a:r>
              <a:endParaRPr lang="en-US" sz="2000" dirty="0">
                <a:solidFill>
                  <a:schemeClr val="tx1"/>
                </a:solidFill>
              </a:endParaRPr>
            </a:p>
          </p:txBody>
        </p:sp>
        <p:sp>
          <p:nvSpPr>
            <p:cNvPr id="37" name="Rectangle 36"/>
            <p:cNvSpPr/>
            <p:nvPr/>
          </p:nvSpPr>
          <p:spPr>
            <a:xfrm>
              <a:off x="1338600" y="5359349"/>
              <a:ext cx="3274022" cy="43183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chemeClr val="tx1"/>
                  </a:solidFill>
                </a:rPr>
                <a:t>5.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O;kikj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dk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r>
                <a:rPr lang="en-US" sz="2000" dirty="0" err="1">
                  <a:solidFill>
                    <a:srgbClr val="000000"/>
                  </a:solidFill>
                  <a:latin typeface="Kruti Dev 010" pitchFamily="2" charset="0"/>
                </a:rPr>
                <a:t>ekgkSy</a:t>
              </a:r>
              <a:r>
                <a:rPr lang="en-US" sz="2000" dirty="0">
                  <a:solidFill>
                    <a:srgbClr val="000000"/>
                  </a:solidFill>
                  <a:latin typeface="Kruti Dev 010" pitchFamily="2" charset="0"/>
                </a:rPr>
                <a:t> </a:t>
              </a:r>
              <a:endParaRPr lang="en-US" sz="20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3810000" y="40944"/>
            <a:ext cx="1840729" cy="797256"/>
            <a:chOff x="-2268760" y="2179819"/>
            <a:chExt cx="1621060" cy="685800"/>
          </a:xfrm>
        </p:grpSpPr>
        <p:sp>
          <p:nvSpPr>
            <p:cNvPr id="29" name="AutoShape 8"/>
            <p:cNvSpPr>
              <a:spLocks noChangeArrowheads="1"/>
            </p:cNvSpPr>
            <p:nvPr/>
          </p:nvSpPr>
          <p:spPr bwMode="auto">
            <a:xfrm flipH="1">
              <a:off x="-2247900" y="2179819"/>
              <a:ext cx="1600200" cy="685800"/>
            </a:xfrm>
            <a:prstGeom prst="cloudCallout">
              <a:avLst>
                <a:gd name="adj1" fmla="val -49353"/>
                <a:gd name="adj2" fmla="val 73956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anchor="ctr"/>
            <a:lstStyle/>
            <a:p>
              <a:pPr>
                <a:defRPr/>
              </a:pPr>
              <a:endParaRPr lang="en-US" altLang="en-US" sz="1400" b="1" dirty="0">
                <a:solidFill>
                  <a:schemeClr val="bg1"/>
                </a:solidFill>
                <a:latin typeface="Calibri" panose="020F0502020204030204" pitchFamily="34" charset="0"/>
              </a:endParaRPr>
            </a:p>
          </p:txBody>
        </p:sp>
        <p:sp>
          <p:nvSpPr>
            <p:cNvPr id="30" name="AutoShape 8"/>
            <p:cNvSpPr>
              <a:spLocks noChangeArrowheads="1"/>
            </p:cNvSpPr>
            <p:nvPr/>
          </p:nvSpPr>
          <p:spPr bwMode="auto">
            <a:xfrm flipH="1">
              <a:off x="-2268760" y="2179819"/>
              <a:ext cx="1600200" cy="685800"/>
            </a:xfrm>
            <a:prstGeom prst="cloudCallout">
              <a:avLst>
                <a:gd name="adj1" fmla="val 46286"/>
                <a:gd name="adj2" fmla="val 68342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anchor="ctr"/>
            <a:lstStyle/>
            <a:p>
              <a:pPr>
                <a:defRPr/>
              </a:pPr>
              <a:r>
                <a:rPr lang="en-US" sz="1400" b="1" dirty="0">
                  <a:solidFill>
                    <a:schemeClr val="bg1"/>
                  </a:solidFill>
                  <a:latin typeface="+mn-lt"/>
                  <a:cs typeface="Arial" charset="0"/>
                </a:rPr>
                <a:t>Flashback!</a:t>
              </a:r>
              <a:endParaRPr lang="en-US" b="1" dirty="0">
                <a:solidFill>
                  <a:schemeClr val="bg1"/>
                </a:solidFill>
                <a:latin typeface="+mn-lt"/>
              </a:endParaRPr>
            </a:p>
            <a:p>
              <a:pPr>
                <a:defRPr/>
              </a:pPr>
              <a:r>
                <a:rPr lang="en-US" altLang="en-US" b="1" dirty="0">
                  <a:solidFill>
                    <a:schemeClr val="bg1"/>
                  </a:solidFill>
                  <a:latin typeface="Kruti Dev 010" pitchFamily="2" charset="0"/>
                </a:rPr>
                <a:t>¶</a:t>
              </a:r>
              <a:r>
                <a:rPr lang="en-US" altLang="en-US" b="1" dirty="0" err="1">
                  <a:solidFill>
                    <a:schemeClr val="bg1"/>
                  </a:solidFill>
                  <a:latin typeface="Kruti Dev 010" pitchFamily="2" charset="0"/>
                </a:rPr>
                <a:t>yS'kcSd</a:t>
              </a:r>
              <a:r>
                <a:rPr lang="en-US" altLang="en-US" b="1" dirty="0">
                  <a:solidFill>
                    <a:schemeClr val="bg1"/>
                  </a:solidFill>
                  <a:latin typeface="Kruti Dev 010" pitchFamily="2" charset="0"/>
                </a:rPr>
                <a:t>! </a:t>
              </a:r>
              <a:endParaRPr lang="en-US" altLang="en-US" sz="1400" b="1" dirty="0">
                <a:solidFill>
                  <a:schemeClr val="bg1"/>
                </a:solidFill>
                <a:latin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8180984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 animBg="1"/>
      <p:bldP spid="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6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4C + E and Feasibility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US" dirty="0"/>
              <a:t>Opportunities for feasible businesses may exist if in the given location:</a:t>
            </a:r>
            <a:endParaRPr lang="en-GB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There are unmet needs of potential </a:t>
            </a:r>
            <a:r>
              <a:rPr lang="en-GB" b="1" u="sng" dirty="0"/>
              <a:t>customers</a:t>
            </a:r>
            <a:r>
              <a:rPr lang="en-GB" dirty="0"/>
              <a:t> inside that location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dirty="0"/>
              <a:t>There is a possibility of catering to needs of </a:t>
            </a:r>
            <a:r>
              <a:rPr lang="en-GB" b="1" u="sng" dirty="0"/>
              <a:t>customers</a:t>
            </a:r>
            <a:r>
              <a:rPr lang="en-GB" dirty="0"/>
              <a:t> who are from outside that location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b="1" u="sng" dirty="0"/>
              <a:t>Capabilities</a:t>
            </a:r>
            <a:r>
              <a:rPr lang="en-GB" dirty="0"/>
              <a:t> required to conduct a business activity are available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38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38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400"/>
              <a:t>4 सी + ई और व्यवहार्यता</a:t>
            </a:r>
            <a:endParaRPr lang="en-GB" sz="2400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38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/>
              <a:t>दिए गए स्थान में व्यवहार्य व्यवसायों के अवसर मौजूद हो सकते हैं: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उस स्थान के अंदर संभावित ग्राहकों की जरूरतें हैं</a:t>
            </a:r>
            <a:r>
              <a:rPr lang="en-US" dirty="0"/>
              <a:t> </a:t>
            </a:r>
            <a:r>
              <a:rPr lang="hi-IN" dirty="0"/>
              <a:t>जो पूरी नहीं हुई हैं 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उस स्थान से बाहर के ग्राहकों की जरूरतों को पूरा करने की संभावना है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एक व्यापार गतिविधि आयोजित करने के लिए आवश्यक क्षमताएं  उपलब्ध हैं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3050745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7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4C + E and Feasibility (cont.)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US" sz="1600" dirty="0"/>
              <a:t>Opportunities for feasible businesses may exist if in the given location:</a:t>
            </a:r>
            <a:endParaRPr lang="en-GB" sz="1600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There is a possibility that the </a:t>
            </a:r>
            <a:r>
              <a:rPr lang="en-GB" sz="1600" b="1" u="sng" dirty="0"/>
              <a:t>cost &amp; profit</a:t>
            </a:r>
            <a:r>
              <a:rPr lang="en-GB" sz="1600" dirty="0"/>
              <a:t> of the business will allow a person to earn desired sum of money over a period of time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GB" sz="1600" dirty="0"/>
              <a:t>The given location has potential for sufficient availability of </a:t>
            </a:r>
            <a:r>
              <a:rPr lang="en-GB" sz="1600" b="1" u="sng" dirty="0"/>
              <a:t>capital</a:t>
            </a:r>
            <a:r>
              <a:rPr lang="en-GB" sz="1600" dirty="0"/>
              <a:t> to operate a business (good bank coverage, low interest rates, etc.)</a:t>
            </a:r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en-US" sz="1600" dirty="0"/>
              <a:t>The </a:t>
            </a:r>
            <a:r>
              <a:rPr lang="en-US" sz="1600" b="1" u="sng" dirty="0"/>
              <a:t>environment</a:t>
            </a:r>
            <a:r>
              <a:rPr lang="en-US" sz="1600" dirty="0"/>
              <a:t> for the business is </a:t>
            </a:r>
            <a:r>
              <a:rPr lang="en-US" sz="1600" dirty="0" err="1"/>
              <a:t>favourable</a:t>
            </a:r>
            <a:endParaRPr lang="en-GB" sz="1600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838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838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hi-IN" sz="2400" dirty="0"/>
              <a:t>4 सी + ई और व्यवहार्यता (जारी</a:t>
            </a:r>
            <a:r>
              <a:rPr lang="en-US" sz="2400" dirty="0"/>
              <a:t>)</a:t>
            </a:r>
            <a:endParaRPr lang="en-GB" sz="2400" dirty="0"/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838700" y="1143000"/>
            <a:ext cx="4076700" cy="41910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hi-IN" dirty="0"/>
              <a:t>दिए गए स्थान में व्यवहार्य व्यवसायों के अवसर मौजूद हो सकते हैं: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एक संभावना है कि व्यापार की लागत और लाभ किसी व्यक्ति को समय की अवधि में वांछित राशि कमाने की अनुमति देगा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दिए गए स्थान में व्यवसाय चलाने के लिए पूंजी की पर्याप्त उपलब्धता की संभावना है (अच्छा बैंक कवरेज, कम ब्याज दरें, आदि)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r>
              <a:rPr lang="hi-IN" dirty="0"/>
              <a:t>व्यापार के लिए माहौल अनुकूल है</a:t>
            </a:r>
            <a:endParaRPr lang="en-US" dirty="0"/>
          </a:p>
          <a:p>
            <a:pPr marL="285750" indent="-285750" eaLnBrk="0" hangingPunct="0">
              <a:lnSpc>
                <a:spcPct val="140000"/>
              </a:lnSpc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14" name="Rectangle 4"/>
          <p:cNvSpPr>
            <a:spLocks noChangeArrowheads="1"/>
          </p:cNvSpPr>
          <p:nvPr/>
        </p:nvSpPr>
        <p:spPr bwMode="auto">
          <a:xfrm>
            <a:off x="280348" y="5334000"/>
            <a:ext cx="4076700" cy="121124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US" sz="1500" b="1" dirty="0">
                <a:solidFill>
                  <a:srgbClr val="000000"/>
                </a:solidFill>
                <a:latin typeface="Garamond" pitchFamily="18" charset="0"/>
              </a:rPr>
              <a:t>We have already learnt how to use the 4C+E framework for a individual business idea. In this module, we will be learning to use the framework for a given location, independent of individuals</a:t>
            </a:r>
            <a:endParaRPr lang="en-GB" sz="1500" b="1" dirty="0">
              <a:solidFill>
                <a:srgbClr val="000000"/>
              </a:solidFill>
              <a:latin typeface="Garamond" pitchFamily="18" charset="0"/>
            </a:endParaRPr>
          </a:p>
        </p:txBody>
      </p:sp>
      <p:sp>
        <p:nvSpPr>
          <p:cNvPr id="15" name="Rectangle 4"/>
          <p:cNvSpPr>
            <a:spLocks noChangeArrowheads="1"/>
          </p:cNvSpPr>
          <p:nvPr/>
        </p:nvSpPr>
        <p:spPr bwMode="auto">
          <a:xfrm>
            <a:off x="4838700" y="5426098"/>
            <a:ext cx="4076700" cy="1211240"/>
          </a:xfrm>
          <a:prstGeom prst="rect">
            <a:avLst/>
          </a:prstGeom>
          <a:solidFill>
            <a:srgbClr val="FFCC00"/>
          </a:solidFill>
          <a:ln w="9525">
            <a:noFill/>
            <a:round/>
            <a:headEnd/>
            <a:tailEnd/>
          </a:ln>
        </p:spPr>
        <p:txBody>
          <a:bodyPr lIns="81639" tIns="42452" rIns="81639" bIns="42452" anchor="ctr"/>
          <a:lstStyle/>
          <a:p>
            <a:pPr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hi-IN" sz="1500" dirty="0">
                <a:solidFill>
                  <a:srgbClr val="000000"/>
                </a:solidFill>
                <a:latin typeface="Garamond" pitchFamily="18" charset="0"/>
              </a:rPr>
              <a:t>हमने पहले ही सीखा है कि एक व्यक्तिगत व्यावसायिक विचार के लिए 4 सी + ई ढांचे का उपयोग कैसे करें। इस मॉड्यूल में, हम व्यक्तियों से स्वतंत्र किसी दिए गए स्थान के लिए ढांचे का उपयोग करना सीखेंगे</a:t>
            </a:r>
            <a:endParaRPr lang="en-GB" sz="1500" dirty="0">
              <a:solidFill>
                <a:srgbClr val="000000"/>
              </a:solidFill>
              <a:latin typeface="Garamon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3968758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3124200" y="6356350"/>
            <a:ext cx="2895600" cy="365125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8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76200" y="1828800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249" name="Text Box 17"/>
          <p:cNvSpPr txBox="1">
            <a:spLocks noChangeArrowheads="1"/>
          </p:cNvSpPr>
          <p:nvPr/>
        </p:nvSpPr>
        <p:spPr bwMode="auto">
          <a:xfrm>
            <a:off x="-57150" y="1198563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Understanding feasibility of business opportunities 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Factors contributing to business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r>
              <a:rPr lang="en-US" sz="2000" dirty="0"/>
              <a:t>Checklists for evaluation opportunities</a:t>
            </a:r>
          </a:p>
          <a:p>
            <a:pPr marL="342900" indent="-342900">
              <a:spcAft>
                <a:spcPts val="800"/>
              </a:spcAft>
              <a:buFont typeface="+mj-lt"/>
              <a:buAutoNum type="arabicPeriod"/>
            </a:pPr>
            <a:endParaRPr lang="en-GB" sz="2000" dirty="0">
              <a:solidFill>
                <a:srgbClr val="000000"/>
              </a:solidFill>
            </a:endParaRPr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व्यापार के अवसरों की व्यवहार्यता को समझना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व्यवसाय के अवसरों में योगदान करने वाले कारक</a:t>
            </a:r>
            <a:endParaRPr lang="en-US" sz="2400" dirty="0">
              <a:solidFill>
                <a:srgbClr val="000000"/>
              </a:solidFill>
            </a:endParaRPr>
          </a:p>
          <a:p>
            <a:pPr marL="457200" lvl="1" indent="-457200" eaLnBrk="1" hangingPunct="1">
              <a:lnSpc>
                <a:spcPct val="150000"/>
              </a:lnSpc>
              <a:buSzPct val="100000"/>
              <a:buFont typeface="+mj-lt"/>
              <a:buAutoNum type="arabicPeriod"/>
              <a:defRPr/>
            </a:pPr>
            <a:r>
              <a:rPr lang="hi-IN" sz="2400" dirty="0">
                <a:solidFill>
                  <a:srgbClr val="000000"/>
                </a:solidFill>
              </a:rPr>
              <a:t>मूल्यांकन के अवसरों के लिए चेकलिस्ट</a:t>
            </a:r>
            <a:r>
              <a:rPr lang="en-US" sz="2400" dirty="0">
                <a:solidFill>
                  <a:srgbClr val="000000"/>
                </a:solidFill>
              </a:rPr>
              <a:t> (</a:t>
            </a:r>
            <a:r>
              <a:rPr lang="hi-IN" sz="2400" dirty="0"/>
              <a:t>जांच सूची </a:t>
            </a:r>
            <a:r>
              <a:rPr lang="en-US" sz="2400" dirty="0"/>
              <a:t>)</a:t>
            </a:r>
            <a:endParaRPr lang="en-US" sz="2400" dirty="0">
              <a:solidFill>
                <a:srgbClr val="000000"/>
              </a:solidFill>
            </a:endParaRPr>
          </a:p>
          <a:p>
            <a:pPr marL="0" lvl="1" indent="0" eaLnBrk="1" hangingPunct="1">
              <a:lnSpc>
                <a:spcPct val="150000"/>
              </a:lnSpc>
              <a:buSzPct val="100000"/>
              <a:defRPr/>
            </a:pP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273658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1"/>
          </p:nvPr>
        </p:nvSpPr>
        <p:spPr bwMode="auto">
          <a:xfrm>
            <a:off x="3124200" y="6356350"/>
            <a:ext cx="2895600" cy="365125"/>
          </a:xfrm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fld id="{4AE8BD0A-8973-4389-8028-BEE243D8D5A7}" type="slidenum">
              <a:rPr lang="en-US" sz="1600" b="1" smtClean="0">
                <a:solidFill>
                  <a:schemeClr val="tx1"/>
                </a:solidFill>
              </a:rPr>
              <a:pPr algn="ctr">
                <a:defRPr/>
              </a:pPr>
              <a:t>9</a:t>
            </a:fld>
            <a:endParaRPr lang="en-US" sz="1600" b="1" dirty="0">
              <a:solidFill>
                <a:schemeClr val="tx1"/>
              </a:solidFill>
            </a:endParaRPr>
          </a:p>
        </p:txBody>
      </p:sp>
      <p:sp>
        <p:nvSpPr>
          <p:cNvPr id="67588" name="Title 1"/>
          <p:cNvSpPr txBox="1">
            <a:spLocks/>
          </p:cNvSpPr>
          <p:nvPr/>
        </p:nvSpPr>
        <p:spPr bwMode="auto">
          <a:xfrm>
            <a:off x="266700" y="228600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/>
              <a:t>Identifying business opportunities</a:t>
            </a:r>
          </a:p>
        </p:txBody>
      </p:sp>
      <p:sp>
        <p:nvSpPr>
          <p:cNvPr id="10" name="Content Placeholder 2"/>
          <p:cNvSpPr txBox="1">
            <a:spLocks/>
          </p:cNvSpPr>
          <p:nvPr/>
        </p:nvSpPr>
        <p:spPr bwMode="auto">
          <a:xfrm>
            <a:off x="266700" y="1143000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/>
              <a:t>Let us now see how to identify a business opportunity. There are 2 things to examine:</a:t>
            </a:r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b="1" dirty="0"/>
              <a:t>Specific factors</a:t>
            </a:r>
            <a:r>
              <a:rPr lang="en-GB" dirty="0"/>
              <a:t> related to a location or area</a:t>
            </a:r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b="1" dirty="0"/>
              <a:t>Checklist of questions</a:t>
            </a:r>
            <a:r>
              <a:rPr lang="en-GB" dirty="0"/>
              <a:t> that will help shape choices of business</a:t>
            </a:r>
          </a:p>
          <a:p>
            <a:pPr eaLnBrk="0" hangingPunct="0">
              <a:lnSpc>
                <a:spcPct val="140000"/>
              </a:lnSpc>
            </a:pPr>
            <a:endParaRPr lang="en-GB" dirty="0"/>
          </a:p>
          <a:p>
            <a:pPr eaLnBrk="0" hangingPunct="0">
              <a:lnSpc>
                <a:spcPct val="140000"/>
              </a:lnSpc>
            </a:pPr>
            <a:r>
              <a:rPr lang="en-GB" dirty="0"/>
              <a:t>Using both of these together will help us identify a good basket of potential businesses to choose from.</a:t>
            </a:r>
          </a:p>
          <a:p>
            <a:pPr eaLnBrk="0" hangingPunct="0">
              <a:lnSpc>
                <a:spcPct val="140000"/>
              </a:lnSpc>
            </a:pPr>
            <a:endParaRPr lang="en-GB" dirty="0"/>
          </a:p>
          <a:p>
            <a:pPr eaLnBrk="0" hangingPunct="0">
              <a:lnSpc>
                <a:spcPct val="140000"/>
              </a:lnSpc>
            </a:pPr>
            <a:r>
              <a:rPr lang="en-GB" dirty="0"/>
              <a:t>Let us see what these are.</a:t>
            </a:r>
          </a:p>
          <a:p>
            <a:pPr eaLnBrk="0" hangingPunct="0">
              <a:lnSpc>
                <a:spcPct val="140000"/>
              </a:lnSpc>
            </a:pPr>
            <a:endParaRPr lang="en-GB" dirty="0"/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4762500" y="1142999"/>
            <a:ext cx="4076700" cy="5410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2" name="Title 1"/>
          <p:cNvSpPr txBox="1">
            <a:spLocks/>
          </p:cNvSpPr>
          <p:nvPr/>
        </p:nvSpPr>
        <p:spPr bwMode="auto">
          <a:xfrm>
            <a:off x="4762500" y="228599"/>
            <a:ext cx="4076700" cy="7159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 anchor="ctr"/>
          <a:lstStyle/>
          <a:p>
            <a:pPr eaLnBrk="0" hangingPunct="0"/>
            <a:r>
              <a:rPr lang="en-GB" sz="2400" dirty="0" err="1">
                <a:latin typeface="Kruti Dev 010" pitchFamily="2" charset="0"/>
              </a:rPr>
              <a:t>O;kikj</a:t>
            </a:r>
            <a:r>
              <a:rPr lang="en-GB" sz="2400" dirty="0">
                <a:latin typeface="Kruti Dev 010" pitchFamily="2" charset="0"/>
              </a:rPr>
              <a:t> ds </a:t>
            </a:r>
            <a:r>
              <a:rPr lang="en-GB" sz="2400" dirty="0" err="1">
                <a:latin typeface="Kruti Dev 010" pitchFamily="2" charset="0"/>
              </a:rPr>
              <a:t>voljksa</a:t>
            </a:r>
            <a:r>
              <a:rPr lang="en-GB" sz="2400" dirty="0">
                <a:latin typeface="Kruti Dev 010" pitchFamily="2" charset="0"/>
              </a:rPr>
              <a:t> dh </a:t>
            </a:r>
            <a:r>
              <a:rPr lang="en-GB" sz="2400" dirty="0" err="1">
                <a:latin typeface="Kruti Dev 010" pitchFamily="2" charset="0"/>
              </a:rPr>
              <a:t>igpku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djuk</a:t>
            </a:r>
            <a:endParaRPr lang="en-GB" sz="2400" dirty="0">
              <a:latin typeface="Kruti Dev 010" pitchFamily="2" charset="0"/>
            </a:endParaRPr>
          </a:p>
        </p:txBody>
      </p:sp>
      <p:sp>
        <p:nvSpPr>
          <p:cNvPr id="13" name="Content Placeholder 2"/>
          <p:cNvSpPr txBox="1">
            <a:spLocks/>
          </p:cNvSpPr>
          <p:nvPr/>
        </p:nvSpPr>
        <p:spPr bwMode="auto">
          <a:xfrm>
            <a:off x="4762500" y="1142999"/>
            <a:ext cx="4076700" cy="5410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lIns="82945" tIns="41473" rIns="82945" bIns="41473"/>
          <a:lstStyle/>
          <a:p>
            <a:pPr eaLnBrk="0" hangingPunct="0">
              <a:lnSpc>
                <a:spcPct val="140000"/>
              </a:lnSpc>
            </a:pPr>
            <a:r>
              <a:rPr lang="en-GB" dirty="0" err="1">
                <a:latin typeface="Kruti Dev 010" pitchFamily="2" charset="0"/>
              </a:rPr>
              <a:t>vc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ge</a:t>
            </a:r>
            <a:r>
              <a:rPr lang="en-GB" dirty="0">
                <a:latin typeface="Kruti Dev 010" pitchFamily="2" charset="0"/>
              </a:rPr>
              <a:t> ns[</a:t>
            </a:r>
            <a:r>
              <a:rPr lang="en-GB" dirty="0" err="1">
                <a:latin typeface="Kruti Dev 010" pitchFamily="2" charset="0"/>
              </a:rPr>
              <a:t>krs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fd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</a:t>
            </a:r>
            <a:r>
              <a:rPr lang="en-GB" dirty="0">
                <a:latin typeface="Kruti Dev 010" pitchFamily="2" charset="0"/>
              </a:rPr>
              <a:t> ds </a:t>
            </a:r>
            <a:r>
              <a:rPr lang="en-GB" dirty="0" err="1">
                <a:latin typeface="Kruti Dev 010" pitchFamily="2" charset="0"/>
              </a:rPr>
              <a:t>volj</a:t>
            </a:r>
            <a:r>
              <a:rPr lang="en-GB" dirty="0">
                <a:latin typeface="Kruti Dev 010" pitchFamily="2" charset="0"/>
              </a:rPr>
              <a:t> dh </a:t>
            </a:r>
            <a:r>
              <a:rPr lang="en-GB" dirty="0" err="1">
                <a:latin typeface="Kruti Dev 010" pitchFamily="2" charset="0"/>
              </a:rPr>
              <a:t>dSls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igpku</a:t>
            </a:r>
            <a:r>
              <a:rPr lang="en-GB" dirty="0">
                <a:latin typeface="Kruti Dev 010" pitchFamily="2" charset="0"/>
              </a:rPr>
              <a:t> dh </a:t>
            </a:r>
            <a:r>
              <a:rPr lang="en-GB" dirty="0" err="1">
                <a:latin typeface="Kruti Dev 010" pitchFamily="2" charset="0"/>
              </a:rPr>
              <a:t>tk,A</a:t>
            </a:r>
            <a:r>
              <a:rPr lang="en-GB" dirty="0">
                <a:latin typeface="Kruti Dev 010" pitchFamily="2" charset="0"/>
              </a:rPr>
              <a:t> ;</a:t>
            </a:r>
            <a:r>
              <a:rPr lang="en-GB" dirty="0" err="1">
                <a:latin typeface="Kruti Dev 010" pitchFamily="2" charset="0"/>
              </a:rPr>
              <a:t>gka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nks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ckrksa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ijh</a:t>
            </a:r>
            <a:r>
              <a:rPr lang="en-GB" dirty="0">
                <a:latin typeface="Kruti Dev 010" pitchFamily="2" charset="0"/>
              </a:rPr>
              <a:t>{</a:t>
            </a:r>
            <a:r>
              <a:rPr lang="en-GB" dirty="0" err="1">
                <a:latin typeface="Kruti Dev 010" pitchFamily="2" charset="0"/>
              </a:rPr>
              <a:t>k.k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djuk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pkfg</a:t>
            </a:r>
            <a:r>
              <a:rPr lang="en-GB" dirty="0">
                <a:latin typeface="Kruti Dev 010" pitchFamily="2" charset="0"/>
              </a:rPr>
              <a:t>,%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b="1" dirty="0"/>
              <a:t> </a:t>
            </a:r>
            <a:r>
              <a:rPr lang="en-GB" dirty="0">
                <a:latin typeface="Kruti Dev 010" pitchFamily="2" charset="0"/>
              </a:rPr>
              <a:t>,d </a:t>
            </a:r>
            <a:r>
              <a:rPr lang="en-GB" dirty="0" err="1">
                <a:latin typeface="Kruti Dev 010" pitchFamily="2" charset="0"/>
              </a:rPr>
              <a:t>LFkku</a:t>
            </a:r>
            <a:r>
              <a:rPr lang="en-GB" dirty="0">
                <a:latin typeface="Kruti Dev 010" pitchFamily="2" charset="0"/>
              </a:rPr>
              <a:t> ;k {</a:t>
            </a:r>
            <a:r>
              <a:rPr lang="en-GB" dirty="0" err="1">
                <a:latin typeface="Kruti Dev 010" pitchFamily="2" charset="0"/>
              </a:rPr>
              <a:t>ks</a:t>
            </a:r>
            <a:r>
              <a:rPr lang="en-GB" dirty="0">
                <a:latin typeface="Kruti Dev 010" pitchFamily="2" charset="0"/>
              </a:rPr>
              <a:t>= ls </a:t>
            </a:r>
            <a:r>
              <a:rPr lang="en-GB" dirty="0" err="1">
                <a:latin typeface="Kruti Dev 010" pitchFamily="2" charset="0"/>
              </a:rPr>
              <a:t>lacaf</a:t>
            </a:r>
            <a:r>
              <a:rPr lang="en-GB" dirty="0">
                <a:latin typeface="Kruti Dev 010" pitchFamily="2" charset="0"/>
              </a:rPr>
              <a:t>/</a:t>
            </a:r>
            <a:r>
              <a:rPr lang="en-GB" dirty="0" err="1">
                <a:latin typeface="Kruti Dev 010" pitchFamily="2" charset="0"/>
              </a:rPr>
              <a:t>kr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hi-IN" sz="1400" b="1" dirty="0">
                <a:latin typeface="Kruti Dev 010" pitchFamily="2" charset="0"/>
              </a:rPr>
              <a:t>विशेष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dkjd</a:t>
            </a:r>
            <a:endParaRPr lang="en-GB" dirty="0"/>
          </a:p>
          <a:p>
            <a:pPr marL="342900" indent="-342900" eaLnBrk="0" hangingPunct="0">
              <a:lnSpc>
                <a:spcPct val="140000"/>
              </a:lnSpc>
              <a:buFont typeface="+mj-lt"/>
              <a:buAutoNum type="arabicPeriod"/>
            </a:pPr>
            <a:r>
              <a:rPr lang="en-GB" b="1" dirty="0"/>
              <a:t> </a:t>
            </a:r>
            <a:r>
              <a:rPr lang="hi-IN" sz="1600" b="1" dirty="0">
                <a:latin typeface="Kruti Dev 010" pitchFamily="2" charset="0"/>
              </a:rPr>
              <a:t>प्रशनो</a:t>
            </a:r>
            <a:r>
              <a:rPr lang="hi-IN" b="1" dirty="0">
                <a:latin typeface="Kruti Dev 010" pitchFamily="2" charset="0"/>
              </a:rPr>
              <a:t> </a:t>
            </a:r>
            <a:r>
              <a:rPr lang="en-GB" b="1" dirty="0">
                <a:latin typeface="Kruti Dev 010" pitchFamily="2" charset="0"/>
              </a:rPr>
              <a:t> dh </a:t>
            </a:r>
            <a:r>
              <a:rPr lang="en-GB" b="1" dirty="0" err="1">
                <a:latin typeface="Kruti Dev 010" pitchFamily="2" charset="0"/>
              </a:rPr>
              <a:t>tkap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lwph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tks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</a:t>
            </a:r>
            <a:r>
              <a:rPr lang="en-GB" dirty="0">
                <a:latin typeface="Kruti Dev 010" pitchFamily="2" charset="0"/>
              </a:rPr>
              <a:t> ds </a:t>
            </a:r>
            <a:r>
              <a:rPr lang="en-GB" dirty="0" err="1">
                <a:latin typeface="Kruti Dev 010" pitchFamily="2" charset="0"/>
              </a:rPr>
              <a:t>fodYiksa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vkdkj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nsus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enn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djsaxs</a:t>
            </a:r>
            <a:endParaRPr lang="en-GB" dirty="0"/>
          </a:p>
          <a:p>
            <a:pPr eaLnBrk="0" hangingPunct="0">
              <a:lnSpc>
                <a:spcPct val="140000"/>
              </a:lnSpc>
            </a:pPr>
            <a:endParaRPr lang="en-GB" dirty="0"/>
          </a:p>
          <a:p>
            <a:pPr eaLnBrk="0" hangingPunct="0">
              <a:lnSpc>
                <a:spcPct val="140000"/>
              </a:lnSpc>
            </a:pPr>
            <a:r>
              <a:rPr lang="en-GB" dirty="0" err="1">
                <a:latin typeface="Kruti Dev 010" pitchFamily="2" charset="0"/>
              </a:rPr>
              <a:t>bu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nksuksa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dk</a:t>
            </a:r>
            <a:r>
              <a:rPr lang="en-GB" dirty="0">
                <a:latin typeface="Kruti Dev 010" pitchFamily="2" charset="0"/>
              </a:rPr>
              <a:t> ,d </a:t>
            </a:r>
            <a:r>
              <a:rPr lang="en-GB" dirty="0" err="1">
                <a:latin typeface="Kruti Dev 010" pitchFamily="2" charset="0"/>
              </a:rPr>
              <a:t>lkFk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iz;ksx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djus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pquus</a:t>
            </a:r>
            <a:r>
              <a:rPr lang="en-GB" dirty="0">
                <a:latin typeface="Kruti Dev 010" pitchFamily="2" charset="0"/>
              </a:rPr>
              <a:t> ds </a:t>
            </a:r>
            <a:r>
              <a:rPr lang="en-GB" dirty="0" err="1">
                <a:latin typeface="Kruti Dev 010" pitchFamily="2" charset="0"/>
              </a:rPr>
              <a:t>fy</a:t>
            </a:r>
            <a:r>
              <a:rPr lang="en-GB" dirty="0">
                <a:latin typeface="Kruti Dev 010" pitchFamily="2" charset="0"/>
              </a:rPr>
              <a:t>, </a:t>
            </a:r>
            <a:r>
              <a:rPr lang="en-GB" dirty="0" err="1">
                <a:latin typeface="Kruti Dev 010" pitchFamily="2" charset="0"/>
              </a:rPr>
              <a:t>laHkkfor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O;kikjksa</a:t>
            </a:r>
            <a:r>
              <a:rPr lang="en-GB" dirty="0">
                <a:latin typeface="Kruti Dev 010" pitchFamily="2" charset="0"/>
              </a:rPr>
              <a:t> dh ,d </a:t>
            </a:r>
            <a:r>
              <a:rPr lang="en-GB" dirty="0" err="1">
                <a:latin typeface="Kruti Dev 010" pitchFamily="2" charset="0"/>
              </a:rPr>
              <a:t>vPNh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lwph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rS;kj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djus</a:t>
            </a:r>
            <a:r>
              <a:rPr lang="en-GB" dirty="0">
                <a:latin typeface="Kruti Dev 010" pitchFamily="2" charset="0"/>
              </a:rPr>
              <a:t>  </a:t>
            </a:r>
            <a:r>
              <a:rPr lang="en-GB" dirty="0" err="1">
                <a:latin typeface="Kruti Dev 010" pitchFamily="2" charset="0"/>
              </a:rPr>
              <a:t>esa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enn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feysxhA</a:t>
            </a:r>
            <a:endParaRPr lang="en-GB" dirty="0"/>
          </a:p>
          <a:p>
            <a:pPr eaLnBrk="0" hangingPunct="0">
              <a:lnSpc>
                <a:spcPct val="140000"/>
              </a:lnSpc>
            </a:pPr>
            <a:endParaRPr lang="en-GB" dirty="0"/>
          </a:p>
          <a:p>
            <a:pPr eaLnBrk="0" hangingPunct="0">
              <a:lnSpc>
                <a:spcPct val="140000"/>
              </a:lnSpc>
            </a:pPr>
            <a:r>
              <a:rPr lang="en-GB" dirty="0" err="1">
                <a:latin typeface="Kruti Dev 010" pitchFamily="2" charset="0"/>
              </a:rPr>
              <a:t>vkb</a:t>
            </a:r>
            <a:r>
              <a:rPr lang="en-GB" dirty="0">
                <a:latin typeface="Kruti Dev 010" pitchFamily="2" charset="0"/>
              </a:rPr>
              <a:t>, ns[</a:t>
            </a:r>
            <a:r>
              <a:rPr lang="en-GB" dirty="0" err="1">
                <a:latin typeface="Kruti Dev 010" pitchFamily="2" charset="0"/>
              </a:rPr>
              <a:t>krs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fd</a:t>
            </a:r>
            <a:r>
              <a:rPr lang="en-GB" dirty="0">
                <a:latin typeface="Kruti Dev 010" pitchFamily="2" charset="0"/>
              </a:rPr>
              <a:t> ;s </a:t>
            </a:r>
            <a:r>
              <a:rPr lang="en-GB" dirty="0" err="1">
                <a:latin typeface="Kruti Dev 010" pitchFamily="2" charset="0"/>
              </a:rPr>
              <a:t>D;k</a:t>
            </a:r>
            <a:r>
              <a:rPr lang="en-GB" dirty="0">
                <a:latin typeface="Kruti Dev 010" pitchFamily="2" charset="0"/>
              </a:rPr>
              <a:t> </a:t>
            </a:r>
            <a:r>
              <a:rPr lang="en-GB" dirty="0" err="1">
                <a:latin typeface="Kruti Dev 010" pitchFamily="2" charset="0"/>
              </a:rPr>
              <a:t>gSaA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45718478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1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33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43951</TotalTime>
  <Words>3542</Words>
  <Application>Microsoft Office PowerPoint</Application>
  <PresentationFormat>On-screen Show (4:3)</PresentationFormat>
  <Paragraphs>425</Paragraphs>
  <Slides>25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25</vt:i4>
      </vt:variant>
    </vt:vector>
  </HeadingPairs>
  <TitlesOfParts>
    <vt:vector size="35" baseType="lpstr">
      <vt:lpstr>MS Gothic</vt:lpstr>
      <vt:lpstr>Arial</vt:lpstr>
      <vt:lpstr>Bradley Hand ITC</vt:lpstr>
      <vt:lpstr>Calibri</vt:lpstr>
      <vt:lpstr>Garamond</vt:lpstr>
      <vt:lpstr>Kruti Dev 010</vt:lpstr>
      <vt:lpstr>Times New Roman</vt:lpstr>
      <vt:lpstr>Wingdings</vt:lpstr>
      <vt:lpstr>Office Theme</vt:lpstr>
      <vt:lpstr>33_Office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CREAM team</dc:creator>
  <cp:lastModifiedBy>Arup Ghosh Dastidar</cp:lastModifiedBy>
  <cp:revision>1776</cp:revision>
  <dcterms:created xsi:type="dcterms:W3CDTF">2009-04-07T12:35:07Z</dcterms:created>
  <dcterms:modified xsi:type="dcterms:W3CDTF">2018-11-02T01:36:27Z</dcterms:modified>
</cp:coreProperties>
</file>

<file path=docProps/thumbnail.jpeg>
</file>