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omments/comment1.xml" ContentType="application/vnd.openxmlformats-officedocument.presentationml.comments+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comments/comment2.xml" ContentType="application/vnd.openxmlformats-officedocument.presentationml.comments+xml"/>
  <Override PartName="/ppt/notesSlides/notesSlide6.xml" ContentType="application/vnd.openxmlformats-officedocument.presentationml.notesSlide+xml"/>
  <Override PartName="/ppt/comments/comment3.xml" ContentType="application/vnd.openxmlformats-officedocument.presentationml.comments+xml"/>
  <Override PartName="/ppt/notesSlides/notesSlide7.xml" ContentType="application/vnd.openxmlformats-officedocument.presentationml.notesSlide+xml"/>
  <Override PartName="/ppt/comments/comment4.xml" ContentType="application/vnd.openxmlformats-officedocument.presentationml.comments+xml"/>
  <Override PartName="/ppt/notesSlides/notesSlide8.xml" ContentType="application/vnd.openxmlformats-officedocument.presentationml.notesSlide+xml"/>
  <Override PartName="/ppt/notesSlides/notesSlide9.xml" ContentType="application/vnd.openxmlformats-officedocument.presentationml.notesSlide+xml"/>
  <Override PartName="/ppt/comments/comment5.xml" ContentType="application/vnd.openxmlformats-officedocument.presentationml.comments+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comments/comment6.xml" ContentType="application/vnd.openxmlformats-officedocument.presentationml.comments+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comments/comment7.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849" r:id="rId2"/>
  </p:sldMasterIdLst>
  <p:notesMasterIdLst>
    <p:notesMasterId r:id="rId24"/>
  </p:notesMasterIdLst>
  <p:sldIdLst>
    <p:sldId id="926" r:id="rId3"/>
    <p:sldId id="870" r:id="rId4"/>
    <p:sldId id="871" r:id="rId5"/>
    <p:sldId id="872" r:id="rId6"/>
    <p:sldId id="927" r:id="rId7"/>
    <p:sldId id="873" r:id="rId8"/>
    <p:sldId id="928" r:id="rId9"/>
    <p:sldId id="874" r:id="rId10"/>
    <p:sldId id="929" r:id="rId11"/>
    <p:sldId id="875" r:id="rId12"/>
    <p:sldId id="930" r:id="rId13"/>
    <p:sldId id="876" r:id="rId14"/>
    <p:sldId id="877" r:id="rId15"/>
    <p:sldId id="924" r:id="rId16"/>
    <p:sldId id="878" r:id="rId17"/>
    <p:sldId id="931" r:id="rId18"/>
    <p:sldId id="880" r:id="rId19"/>
    <p:sldId id="925" r:id="rId20"/>
    <p:sldId id="881" r:id="rId21"/>
    <p:sldId id="932" r:id="rId22"/>
    <p:sldId id="882" r:id="rId23"/>
  </p:sldIdLst>
  <p:sldSz cx="9144000" cy="6858000" type="screen4x3"/>
  <p:notesSz cx="7315200" cy="9601200"/>
  <p:defaultTextStyle>
    <a:defPPr>
      <a:defRPr lang="en-US"/>
    </a:defPPr>
    <a:lvl1pPr algn="l" rtl="0" fontAlgn="base">
      <a:spcBef>
        <a:spcPct val="0"/>
      </a:spcBef>
      <a:spcAft>
        <a:spcPct val="0"/>
      </a:spcAft>
      <a:defRPr kern="1200">
        <a:solidFill>
          <a:schemeClr val="tx1"/>
        </a:solidFill>
        <a:latin typeface="Arial" pitchFamily="34" charset="0"/>
        <a:ea typeface="+mn-ea"/>
        <a:cs typeface="+mn-cs"/>
      </a:defRPr>
    </a:lvl1pPr>
    <a:lvl2pPr marL="457200" algn="l" rtl="0" fontAlgn="base">
      <a:spcBef>
        <a:spcPct val="0"/>
      </a:spcBef>
      <a:spcAft>
        <a:spcPct val="0"/>
      </a:spcAft>
      <a:defRPr kern="1200">
        <a:solidFill>
          <a:schemeClr val="tx1"/>
        </a:solidFill>
        <a:latin typeface="Arial" pitchFamily="34" charset="0"/>
        <a:ea typeface="+mn-ea"/>
        <a:cs typeface="+mn-cs"/>
      </a:defRPr>
    </a:lvl2pPr>
    <a:lvl3pPr marL="914400" algn="l" rtl="0" fontAlgn="base">
      <a:spcBef>
        <a:spcPct val="0"/>
      </a:spcBef>
      <a:spcAft>
        <a:spcPct val="0"/>
      </a:spcAft>
      <a:defRPr kern="1200">
        <a:solidFill>
          <a:schemeClr val="tx1"/>
        </a:solidFill>
        <a:latin typeface="Arial" pitchFamily="34" charset="0"/>
        <a:ea typeface="+mn-ea"/>
        <a:cs typeface="+mn-cs"/>
      </a:defRPr>
    </a:lvl3pPr>
    <a:lvl4pPr marL="1371600" algn="l" rtl="0" fontAlgn="base">
      <a:spcBef>
        <a:spcPct val="0"/>
      </a:spcBef>
      <a:spcAft>
        <a:spcPct val="0"/>
      </a:spcAft>
      <a:defRPr kern="1200">
        <a:solidFill>
          <a:schemeClr val="tx1"/>
        </a:solidFill>
        <a:latin typeface="Arial" pitchFamily="34" charset="0"/>
        <a:ea typeface="+mn-ea"/>
        <a:cs typeface="+mn-cs"/>
      </a:defRPr>
    </a:lvl4pPr>
    <a:lvl5pPr marL="1828800" algn="l" rtl="0" fontAlgn="base">
      <a:spcBef>
        <a:spcPct val="0"/>
      </a:spcBef>
      <a:spcAft>
        <a:spcPct val="0"/>
      </a:spcAft>
      <a:defRPr kern="1200">
        <a:solidFill>
          <a:schemeClr val="tx1"/>
        </a:solidFill>
        <a:latin typeface="Arial" pitchFamily="34" charset="0"/>
        <a:ea typeface="+mn-ea"/>
        <a:cs typeface="+mn-cs"/>
      </a:defRPr>
    </a:lvl5pPr>
    <a:lvl6pPr marL="2286000" algn="l" defTabSz="914400" rtl="0" eaLnBrk="1" latinLnBrk="0" hangingPunct="1">
      <a:defRPr kern="1200">
        <a:solidFill>
          <a:schemeClr val="tx1"/>
        </a:solidFill>
        <a:latin typeface="Arial" pitchFamily="34" charset="0"/>
        <a:ea typeface="+mn-ea"/>
        <a:cs typeface="+mn-cs"/>
      </a:defRPr>
    </a:lvl6pPr>
    <a:lvl7pPr marL="2743200" algn="l" defTabSz="914400" rtl="0" eaLnBrk="1" latinLnBrk="0" hangingPunct="1">
      <a:defRPr kern="1200">
        <a:solidFill>
          <a:schemeClr val="tx1"/>
        </a:solidFill>
        <a:latin typeface="Arial" pitchFamily="34" charset="0"/>
        <a:ea typeface="+mn-ea"/>
        <a:cs typeface="+mn-cs"/>
      </a:defRPr>
    </a:lvl7pPr>
    <a:lvl8pPr marL="3200400" algn="l" defTabSz="914400" rtl="0" eaLnBrk="1" latinLnBrk="0" hangingPunct="1">
      <a:defRPr kern="1200">
        <a:solidFill>
          <a:schemeClr val="tx1"/>
        </a:solidFill>
        <a:latin typeface="Arial" pitchFamily="34" charset="0"/>
        <a:ea typeface="+mn-ea"/>
        <a:cs typeface="+mn-cs"/>
      </a:defRPr>
    </a:lvl8pPr>
    <a:lvl9pPr marL="3657600" algn="l" defTabSz="914400" rtl="0" eaLnBrk="1" latinLnBrk="0" hangingPunct="1">
      <a:defRPr kern="1200">
        <a:solidFill>
          <a:schemeClr val="tx1"/>
        </a:solidFill>
        <a:latin typeface="Arial"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Ruchi Prasad" initials="RP" lastIdx="12" clrIdx="0">
    <p:extLst>
      <p:ext uri="{19B8F6BF-5375-455C-9EA6-DF929625EA0E}">
        <p15:presenceInfo xmlns:p15="http://schemas.microsoft.com/office/powerpoint/2012/main" userId="Ruchi Prasa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69" autoAdjust="0"/>
    <p:restoredTop sz="50000" autoAdjust="0"/>
  </p:normalViewPr>
  <p:slideViewPr>
    <p:cSldViewPr>
      <p:cViewPr varScale="1">
        <p:scale>
          <a:sx n="91" d="100"/>
          <a:sy n="91" d="100"/>
        </p:scale>
        <p:origin x="1238" y="62"/>
      </p:cViewPr>
      <p:guideLst>
        <p:guide orient="horz" pos="2160"/>
        <p:guide pos="2880"/>
      </p:guideLst>
    </p:cSldViewPr>
  </p:slideViewPr>
  <p:notesTextViewPr>
    <p:cViewPr>
      <p:scale>
        <a:sx n="100" d="100"/>
        <a:sy n="100" d="100"/>
      </p:scale>
      <p:origin x="0" y="0"/>
    </p:cViewPr>
  </p:notesTextViewPr>
  <p:sorterViewPr>
    <p:cViewPr varScale="1">
      <p:scale>
        <a:sx n="1" d="1"/>
        <a:sy n="1" d="1"/>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presProps" Target="presProp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commentAuthors" Target="commentAuthor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theme" Target="theme/theme1.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viewProps" Target="viewProps.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18-10-05T10:48:17.856" idx="1">
    <p:pos x="3975" y="2426"/>
    <p:text>Changed to banaye rakhna</p:text>
    <p:extLst>
      <p:ext uri="{C676402C-5697-4E1C-873F-D02D1690AC5C}">
        <p15:threadingInfo xmlns:p15="http://schemas.microsoft.com/office/powerpoint/2012/main" timeZoneBias="-330"/>
      </p:ext>
    </p:extLst>
  </p:cm>
</p:cmLst>
</file>

<file path=ppt/comments/comment2.xml><?xml version="1.0" encoding="utf-8"?>
<p:cmLst xmlns:a="http://schemas.openxmlformats.org/drawingml/2006/main" xmlns:r="http://schemas.openxmlformats.org/officeDocument/2006/relationships" xmlns:p="http://schemas.openxmlformats.org/presentationml/2006/main">
  <p:cm authorId="1" dt="2018-10-05T10:58:41.859" idx="2">
    <p:pos x="4421" y="2426"/>
    <p:text>Changed to banaye rakhna</p:text>
    <p:extLst>
      <p:ext uri="{C676402C-5697-4E1C-873F-D02D1690AC5C}">
        <p15:threadingInfo xmlns:p15="http://schemas.microsoft.com/office/powerpoint/2012/main" timeZoneBias="-330"/>
      </p:ext>
    </p:extLst>
  </p:cm>
</p:cmLst>
</file>

<file path=ppt/comments/comment3.xml><?xml version="1.0" encoding="utf-8"?>
<p:cmLst xmlns:a="http://schemas.openxmlformats.org/drawingml/2006/main" xmlns:r="http://schemas.openxmlformats.org/officeDocument/2006/relationships" xmlns:p="http://schemas.openxmlformats.org/presentationml/2006/main">
  <p:cm authorId="1" dt="2018-10-05T10:59:29.525" idx="3">
    <p:pos x="3845" y="1501"/>
    <p:text>change</p:text>
    <p:extLst>
      <p:ext uri="{C676402C-5697-4E1C-873F-D02D1690AC5C}">
        <p15:threadingInfo xmlns:p15="http://schemas.microsoft.com/office/powerpoint/2012/main" timeZoneBias="-330"/>
      </p:ext>
    </p:extLst>
  </p:cm>
</p:cmLst>
</file>

<file path=ppt/comments/comment4.xml><?xml version="1.0" encoding="utf-8"?>
<p:cmLst xmlns:a="http://schemas.openxmlformats.org/drawingml/2006/main" xmlns:r="http://schemas.openxmlformats.org/officeDocument/2006/relationships" xmlns:p="http://schemas.openxmlformats.org/presentationml/2006/main">
  <p:cm authorId="1" dt="2018-10-05T11:00:13.901" idx="4">
    <p:pos x="4462" y="2426"/>
    <p:text>changed to banaye rakhna</p:text>
    <p:extLst>
      <p:ext uri="{C676402C-5697-4E1C-873F-D02D1690AC5C}">
        <p15:threadingInfo xmlns:p15="http://schemas.microsoft.com/office/powerpoint/2012/main" timeZoneBias="-330"/>
      </p:ext>
    </p:extLst>
  </p:cm>
</p:cmLst>
</file>

<file path=ppt/comments/comment5.xml><?xml version="1.0" encoding="utf-8"?>
<p:cmLst xmlns:a="http://schemas.openxmlformats.org/drawingml/2006/main" xmlns:r="http://schemas.openxmlformats.org/officeDocument/2006/relationships" xmlns:p="http://schemas.openxmlformats.org/presentationml/2006/main">
  <p:cm authorId="1" dt="2018-10-05T11:01:17.071" idx="5">
    <p:pos x="4462" y="2426"/>
    <p:text>Changed to banaye rakhna</p:text>
    <p:extLst>
      <p:ext uri="{C676402C-5697-4E1C-873F-D02D1690AC5C}">
        <p15:threadingInfo xmlns:p15="http://schemas.microsoft.com/office/powerpoint/2012/main" timeZoneBias="-330"/>
      </p:ext>
    </p:extLst>
  </p:cm>
</p:cmLst>
</file>

<file path=ppt/comments/comment6.xml><?xml version="1.0" encoding="utf-8"?>
<p:cmLst xmlns:a="http://schemas.openxmlformats.org/drawingml/2006/main" xmlns:r="http://schemas.openxmlformats.org/officeDocument/2006/relationships" xmlns:p="http://schemas.openxmlformats.org/presentationml/2006/main">
  <p:cm authorId="1" dt="2018-10-05T11:52:23.364" idx="8">
    <p:pos x="3391" y="673"/>
    <p:text>Corrected the spelling</p:text>
    <p:extLst>
      <p:ext uri="{C676402C-5697-4E1C-873F-D02D1690AC5C}">
        <p15:threadingInfo xmlns:p15="http://schemas.microsoft.com/office/powerpoint/2012/main" timeZoneBias="-330"/>
      </p:ext>
    </p:extLst>
  </p:cm>
  <p:cm authorId="1" dt="2018-10-05T11:53:40.565" idx="9">
    <p:pos x="4259" y="1136"/>
    <p:text>Removed RGAVP</p:text>
    <p:extLst>
      <p:ext uri="{C676402C-5697-4E1C-873F-D02D1690AC5C}">
        <p15:threadingInfo xmlns:p15="http://schemas.microsoft.com/office/powerpoint/2012/main" timeZoneBias="-330"/>
      </p:ext>
    </p:extLst>
  </p:cm>
</p:cmLst>
</file>

<file path=ppt/comments/comment7.xml><?xml version="1.0" encoding="utf-8"?>
<p:cmLst xmlns:a="http://schemas.openxmlformats.org/drawingml/2006/main" xmlns:r="http://schemas.openxmlformats.org/officeDocument/2006/relationships" xmlns:p="http://schemas.openxmlformats.org/presentationml/2006/main">
  <p:cm authorId="1" dt="2018-10-05T11:57:23.484" idx="12">
    <p:pos x="4503" y="130"/>
    <p:text>Changed to banaye rakhna</p:text>
    <p:extLst>
      <p:ext uri="{C676402C-5697-4E1C-873F-D02D1690AC5C}">
        <p15:threadingInfo xmlns:p15="http://schemas.microsoft.com/office/powerpoint/2012/main" timeZoneBias="-330"/>
      </p:ext>
    </p:extLst>
  </p:cm>
</p:cmLst>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69920" cy="480060"/>
          </a:xfrm>
          <a:prstGeom prst="rect">
            <a:avLst/>
          </a:prstGeom>
        </p:spPr>
        <p:txBody>
          <a:bodyPr vert="horz" lIns="96661" tIns="48331" rIns="96661" bIns="48331" rtlCol="0"/>
          <a:lstStyle>
            <a:lvl1pPr algn="l" fontAlgn="auto">
              <a:spcBef>
                <a:spcPts val="0"/>
              </a:spcBef>
              <a:spcAft>
                <a:spcPts val="0"/>
              </a:spcAft>
              <a:defRPr sz="1300">
                <a:latin typeface="+mn-lt"/>
              </a:defRPr>
            </a:lvl1pPr>
          </a:lstStyle>
          <a:p>
            <a:pPr>
              <a:defRPr/>
            </a:pPr>
            <a:endParaRPr lang="en-US"/>
          </a:p>
        </p:txBody>
      </p:sp>
      <p:sp>
        <p:nvSpPr>
          <p:cNvPr id="3" name="Date Placeholder 2"/>
          <p:cNvSpPr>
            <a:spLocks noGrp="1"/>
          </p:cNvSpPr>
          <p:nvPr>
            <p:ph type="dt" idx="1"/>
          </p:nvPr>
        </p:nvSpPr>
        <p:spPr>
          <a:xfrm>
            <a:off x="4143587" y="0"/>
            <a:ext cx="3169920" cy="480060"/>
          </a:xfrm>
          <a:prstGeom prst="rect">
            <a:avLst/>
          </a:prstGeom>
        </p:spPr>
        <p:txBody>
          <a:bodyPr vert="horz" lIns="96661" tIns="48331" rIns="96661" bIns="48331" rtlCol="0"/>
          <a:lstStyle>
            <a:lvl1pPr algn="r" fontAlgn="auto">
              <a:spcBef>
                <a:spcPts val="0"/>
              </a:spcBef>
              <a:spcAft>
                <a:spcPts val="0"/>
              </a:spcAft>
              <a:defRPr sz="1300">
                <a:latin typeface="+mn-lt"/>
              </a:defRPr>
            </a:lvl1pPr>
          </a:lstStyle>
          <a:p>
            <a:pPr>
              <a:defRPr/>
            </a:pPr>
            <a:fld id="{E9C7E114-6F50-448F-852D-C8260DD42019}" type="datetimeFigureOut">
              <a:rPr lang="en-US"/>
              <a:pPr>
                <a:defRPr/>
              </a:pPr>
              <a:t>02-Nov-18</a:t>
            </a:fld>
            <a:endParaRPr lang="en-US"/>
          </a:p>
        </p:txBody>
      </p:sp>
      <p:sp>
        <p:nvSpPr>
          <p:cNvPr id="4" name="Slide Image Placeholder 3"/>
          <p:cNvSpPr>
            <a:spLocks noGrp="1" noRot="1" noChangeAspect="1"/>
          </p:cNvSpPr>
          <p:nvPr>
            <p:ph type="sldImg" idx="2"/>
          </p:nvPr>
        </p:nvSpPr>
        <p:spPr>
          <a:xfrm>
            <a:off x="1257300" y="720725"/>
            <a:ext cx="4800600" cy="3600450"/>
          </a:xfrm>
          <a:prstGeom prst="rect">
            <a:avLst/>
          </a:prstGeom>
          <a:noFill/>
          <a:ln w="12700">
            <a:solidFill>
              <a:prstClr val="black"/>
            </a:solidFill>
          </a:ln>
        </p:spPr>
        <p:txBody>
          <a:bodyPr vert="horz" lIns="96661" tIns="48331" rIns="96661" bIns="48331" rtlCol="0" anchor="ctr"/>
          <a:lstStyle/>
          <a:p>
            <a:pPr lvl="0"/>
            <a:endParaRPr lang="en-US" noProof="0"/>
          </a:p>
        </p:txBody>
      </p:sp>
      <p:sp>
        <p:nvSpPr>
          <p:cNvPr id="5" name="Notes Placeholder 4"/>
          <p:cNvSpPr>
            <a:spLocks noGrp="1"/>
          </p:cNvSpPr>
          <p:nvPr>
            <p:ph type="body" sz="quarter" idx="3"/>
          </p:nvPr>
        </p:nvSpPr>
        <p:spPr>
          <a:xfrm>
            <a:off x="731520" y="4560570"/>
            <a:ext cx="5852160" cy="4320540"/>
          </a:xfrm>
          <a:prstGeom prst="rect">
            <a:avLst/>
          </a:prstGeom>
        </p:spPr>
        <p:txBody>
          <a:bodyPr vert="horz" lIns="96661" tIns="48331" rIns="96661" bIns="48331"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9119474"/>
            <a:ext cx="3169920" cy="480060"/>
          </a:xfrm>
          <a:prstGeom prst="rect">
            <a:avLst/>
          </a:prstGeom>
        </p:spPr>
        <p:txBody>
          <a:bodyPr vert="horz" lIns="96661" tIns="48331" rIns="96661" bIns="48331" rtlCol="0" anchor="b"/>
          <a:lstStyle>
            <a:lvl1pPr algn="l" fontAlgn="auto">
              <a:spcBef>
                <a:spcPts val="0"/>
              </a:spcBef>
              <a:spcAft>
                <a:spcPts val="0"/>
              </a:spcAft>
              <a:defRPr sz="1300">
                <a:latin typeface="+mn-lt"/>
              </a:defRPr>
            </a:lvl1pPr>
          </a:lstStyle>
          <a:p>
            <a:pPr>
              <a:defRPr/>
            </a:pPr>
            <a:endParaRPr lang="en-US"/>
          </a:p>
        </p:txBody>
      </p:sp>
      <p:sp>
        <p:nvSpPr>
          <p:cNvPr id="7" name="Slide Number Placeholder 6"/>
          <p:cNvSpPr>
            <a:spLocks noGrp="1"/>
          </p:cNvSpPr>
          <p:nvPr>
            <p:ph type="sldNum" sz="quarter" idx="5"/>
          </p:nvPr>
        </p:nvSpPr>
        <p:spPr>
          <a:xfrm>
            <a:off x="4143587" y="9119474"/>
            <a:ext cx="3169920" cy="480060"/>
          </a:xfrm>
          <a:prstGeom prst="rect">
            <a:avLst/>
          </a:prstGeom>
        </p:spPr>
        <p:txBody>
          <a:bodyPr vert="horz" lIns="96661" tIns="48331" rIns="96661" bIns="48331" rtlCol="0" anchor="b"/>
          <a:lstStyle>
            <a:lvl1pPr algn="r" fontAlgn="auto">
              <a:spcBef>
                <a:spcPts val="0"/>
              </a:spcBef>
              <a:spcAft>
                <a:spcPts val="0"/>
              </a:spcAft>
              <a:defRPr sz="1300">
                <a:latin typeface="+mn-lt"/>
              </a:defRPr>
            </a:lvl1pPr>
          </a:lstStyle>
          <a:p>
            <a:pPr>
              <a:defRPr/>
            </a:pPr>
            <a:fld id="{7451C2F5-D6AC-4974-A542-270CB7FCE506}" type="slidenum">
              <a:rPr lang="en-US"/>
              <a:pPr>
                <a:defRPr/>
              </a:pPr>
              <a:t>‹#›</a:t>
            </a:fld>
            <a:endParaRPr lang="en-US"/>
          </a:p>
        </p:txBody>
      </p:sp>
    </p:spTree>
    <p:extLst>
      <p:ext uri="{BB962C8B-B14F-4D97-AF65-F5344CB8AC3E}">
        <p14:creationId xmlns:p14="http://schemas.microsoft.com/office/powerpoint/2010/main" val="228072264"/>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120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fld id="{50950D9D-8DBD-42A7-B5C1-591752C7172D}" type="slidenum">
              <a:rPr lang="en-GB">
                <a:solidFill>
                  <a:prstClr val="black"/>
                </a:solidFill>
              </a:rPr>
              <a:pPr/>
              <a:t>1</a:t>
            </a:fld>
            <a:endParaRPr lang="en-GB">
              <a:solidFill>
                <a:prstClr val="black"/>
              </a:solidFill>
            </a:endParaRPr>
          </a:p>
        </p:txBody>
      </p:sp>
      <p:sp>
        <p:nvSpPr>
          <p:cNvPr id="133123" name="Text Box 1"/>
          <p:cNvSpPr txBox="1">
            <a:spLocks noChangeArrowheads="1"/>
          </p:cNvSpPr>
          <p:nvPr/>
        </p:nvSpPr>
        <p:spPr bwMode="auto">
          <a:xfrm>
            <a:off x="1177926" y="685800"/>
            <a:ext cx="4500563" cy="3429000"/>
          </a:xfrm>
          <a:prstGeom prst="rect">
            <a:avLst/>
          </a:prstGeom>
          <a:solidFill>
            <a:srgbClr val="FFFFFF"/>
          </a:solidFill>
          <a:ln w="9360">
            <a:solidFill>
              <a:srgbClr val="000000"/>
            </a:solidFill>
            <a:miter lim="800000"/>
            <a:headEnd/>
            <a:tailEnd/>
          </a:ln>
        </p:spPr>
        <p:txBody>
          <a:bodyPr wrap="none" lIns="80151" tIns="40074" rIns="80151" bIns="40074"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endParaRPr lang="en-IN">
              <a:solidFill>
                <a:prstClr val="black"/>
              </a:solidFill>
              <a:latin typeface="Calibri" pitchFamily="34" charset="0"/>
            </a:endParaRPr>
          </a:p>
        </p:txBody>
      </p:sp>
      <p:sp>
        <p:nvSpPr>
          <p:cNvPr id="133124" name="Text Box 2"/>
          <p:cNvSpPr>
            <a:spLocks noGrp="1" noChangeArrowheads="1"/>
          </p:cNvSpPr>
          <p:nvPr>
            <p:ph type="body"/>
          </p:nvPr>
        </p:nvSpPr>
        <p:spPr bwMode="auto">
          <a:xfrm>
            <a:off x="687389" y="4344988"/>
            <a:ext cx="5481637" cy="4111625"/>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0" tIns="0" rIns="0" bIns="0" numCol="1" anchor="t" anchorCtr="0" compatLnSpc="1">
            <a:prstTxWarp prst="textNoShape">
              <a:avLst/>
            </a:prstTxWarp>
          </a:bodyPr>
          <a:lstStyle/>
          <a:p>
            <a:pPr>
              <a:lnSpc>
                <a:spcPct val="95000"/>
              </a:lnSpc>
              <a:spcBef>
                <a:spcPts val="388"/>
              </a:spcBef>
              <a:tabLst>
                <a:tab pos="0" algn="l"/>
                <a:tab pos="390490" algn="l"/>
                <a:tab pos="784155" algn="l"/>
                <a:tab pos="1177820" algn="l"/>
                <a:tab pos="1571485" algn="l"/>
                <a:tab pos="1965150" algn="l"/>
                <a:tab pos="2358814" algn="l"/>
                <a:tab pos="2754067" algn="l"/>
                <a:tab pos="3147733" algn="l"/>
                <a:tab pos="3541398" algn="l"/>
                <a:tab pos="3931888" algn="l"/>
                <a:tab pos="4328727" algn="l"/>
                <a:tab pos="4720804" algn="l"/>
                <a:tab pos="5114469" algn="l"/>
                <a:tab pos="5511309" algn="l"/>
                <a:tab pos="5901799" algn="l"/>
                <a:tab pos="6295464" algn="l"/>
                <a:tab pos="6689129" algn="l"/>
                <a:tab pos="7084381" algn="l"/>
                <a:tab pos="7478047" algn="l"/>
                <a:tab pos="7871712" algn="l"/>
              </a:tabLst>
            </a:pPr>
            <a:endParaRPr lang="en-GB">
              <a:ea typeface="MS Gothic" pitchFamily="49" charset="-128"/>
            </a:endParaRPr>
          </a:p>
        </p:txBody>
      </p:sp>
    </p:spTree>
    <p:extLst>
      <p:ext uri="{BB962C8B-B14F-4D97-AF65-F5344CB8AC3E}">
        <p14:creationId xmlns:p14="http://schemas.microsoft.com/office/powerpoint/2010/main" val="69438109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10</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10</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53207809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7"/>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F496DC5D-22BD-4EAA-A5CE-82F5F7AFE468}" type="slidenum">
              <a:rPr lang="en-US" smtClean="0">
                <a:solidFill>
                  <a:prstClr val="black"/>
                </a:solidFill>
              </a:rPr>
              <a:pPr>
                <a:defRPr/>
              </a:pPr>
              <a:t>11</a:t>
            </a:fld>
            <a:endParaRPr lang="en-US">
              <a:solidFill>
                <a:prstClr val="black"/>
              </a:solidFill>
            </a:endParaRPr>
          </a:p>
        </p:txBody>
      </p:sp>
      <p:sp>
        <p:nvSpPr>
          <p:cNvPr id="547843" name="Rectangle 2"/>
          <p:cNvSpPr>
            <a:spLocks noGrp="1" noRot="1" noChangeAspect="1" noChangeArrowheads="1" noTextEdit="1"/>
          </p:cNvSpPr>
          <p:nvPr>
            <p:ph type="sldImg"/>
          </p:nvPr>
        </p:nvSpPr>
        <p:spPr bwMode="auto">
          <a:xfrm>
            <a:off x="1257300" y="722313"/>
            <a:ext cx="4802188" cy="3600450"/>
          </a:xfrm>
          <a:noFill/>
          <a:ln>
            <a:solidFill>
              <a:srgbClr val="000000"/>
            </a:solidFill>
            <a:miter lim="800000"/>
            <a:headEnd/>
            <a:tailEnd/>
          </a:ln>
          <a:extLst>
            <a:ext uri="{909E8E84-426E-40dd-AFC4-6F175D3DCCD1}">
              <a14:hiddenFill xmlns:a14="http://schemas.microsoft.com/office/drawing/2010/main" xmlns="">
                <a:solidFill>
                  <a:srgbClr val="FFFFFF"/>
                </a:solidFill>
              </a14:hiddenFill>
            </a:ext>
          </a:extLst>
        </p:spPr>
      </p:sp>
      <p:sp>
        <p:nvSpPr>
          <p:cNvPr id="547844" name="Rectangle 3"/>
          <p:cNvSpPr>
            <a:spLocks noGrp="1" noChangeArrowheads="1"/>
          </p:cNvSpPr>
          <p:nvPr>
            <p:ph type="body" idx="1"/>
          </p:nvPr>
        </p:nvSpPr>
        <p:spPr bwMode="auto">
          <a:xfrm>
            <a:off x="731520" y="4558904"/>
            <a:ext cx="5852160" cy="4320540"/>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z="1800">
              <a:latin typeface="Arial" pitchFamily="34" charset="0"/>
              <a:cs typeface="Arial" pitchFamily="34" charset="0"/>
            </a:endParaRPr>
          </a:p>
        </p:txBody>
      </p:sp>
    </p:spTree>
    <p:extLst>
      <p:ext uri="{BB962C8B-B14F-4D97-AF65-F5344CB8AC3E}">
        <p14:creationId xmlns:p14="http://schemas.microsoft.com/office/powerpoint/2010/main" val="231130741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12</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12</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733394665"/>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13</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13</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248330779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14</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14</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73856184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15</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15</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250625421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7"/>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F496DC5D-22BD-4EAA-A5CE-82F5F7AFE468}" type="slidenum">
              <a:rPr lang="en-US" smtClean="0">
                <a:solidFill>
                  <a:prstClr val="black"/>
                </a:solidFill>
              </a:rPr>
              <a:pPr>
                <a:defRPr/>
              </a:pPr>
              <a:t>16</a:t>
            </a:fld>
            <a:endParaRPr lang="en-US">
              <a:solidFill>
                <a:prstClr val="black"/>
              </a:solidFill>
            </a:endParaRPr>
          </a:p>
        </p:txBody>
      </p:sp>
      <p:sp>
        <p:nvSpPr>
          <p:cNvPr id="547843" name="Rectangle 2"/>
          <p:cNvSpPr>
            <a:spLocks noGrp="1" noRot="1" noChangeAspect="1" noChangeArrowheads="1" noTextEdit="1"/>
          </p:cNvSpPr>
          <p:nvPr>
            <p:ph type="sldImg"/>
          </p:nvPr>
        </p:nvSpPr>
        <p:spPr bwMode="auto">
          <a:xfrm>
            <a:off x="1257300" y="722313"/>
            <a:ext cx="4802188" cy="3600450"/>
          </a:xfrm>
          <a:noFill/>
          <a:ln>
            <a:solidFill>
              <a:srgbClr val="000000"/>
            </a:solidFill>
            <a:miter lim="800000"/>
            <a:headEnd/>
            <a:tailEnd/>
          </a:ln>
          <a:extLst>
            <a:ext uri="{909E8E84-426E-40dd-AFC4-6F175D3DCCD1}">
              <a14:hiddenFill xmlns:a14="http://schemas.microsoft.com/office/drawing/2010/main" xmlns="">
                <a:solidFill>
                  <a:srgbClr val="FFFFFF"/>
                </a:solidFill>
              </a14:hiddenFill>
            </a:ext>
          </a:extLst>
        </p:spPr>
      </p:sp>
      <p:sp>
        <p:nvSpPr>
          <p:cNvPr id="547844" name="Rectangle 3"/>
          <p:cNvSpPr>
            <a:spLocks noGrp="1" noChangeArrowheads="1"/>
          </p:cNvSpPr>
          <p:nvPr>
            <p:ph type="body" idx="1"/>
          </p:nvPr>
        </p:nvSpPr>
        <p:spPr bwMode="auto">
          <a:xfrm>
            <a:off x="731520" y="4558904"/>
            <a:ext cx="5852160" cy="4320540"/>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z="1800">
              <a:latin typeface="Arial" pitchFamily="34" charset="0"/>
              <a:cs typeface="Arial" pitchFamily="34" charset="0"/>
            </a:endParaRPr>
          </a:p>
        </p:txBody>
      </p:sp>
    </p:spTree>
    <p:extLst>
      <p:ext uri="{BB962C8B-B14F-4D97-AF65-F5344CB8AC3E}">
        <p14:creationId xmlns:p14="http://schemas.microsoft.com/office/powerpoint/2010/main" val="231130741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17</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17</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139004484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18</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18</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52326890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19</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19</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853180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7"/>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F496DC5D-22BD-4EAA-A5CE-82F5F7AFE468}" type="slidenum">
              <a:rPr lang="en-US" smtClean="0">
                <a:solidFill>
                  <a:prstClr val="black"/>
                </a:solidFill>
              </a:rPr>
              <a:pPr>
                <a:defRPr/>
              </a:pPr>
              <a:t>2</a:t>
            </a:fld>
            <a:endParaRPr lang="en-US">
              <a:solidFill>
                <a:prstClr val="black"/>
              </a:solidFill>
            </a:endParaRPr>
          </a:p>
        </p:txBody>
      </p:sp>
      <p:sp>
        <p:nvSpPr>
          <p:cNvPr id="547843" name="Rectangle 2"/>
          <p:cNvSpPr>
            <a:spLocks noGrp="1" noRot="1" noChangeAspect="1" noChangeArrowheads="1" noTextEdit="1"/>
          </p:cNvSpPr>
          <p:nvPr>
            <p:ph type="sldImg"/>
          </p:nvPr>
        </p:nvSpPr>
        <p:spPr bwMode="auto">
          <a:xfrm>
            <a:off x="1257300" y="722313"/>
            <a:ext cx="4802188" cy="3600450"/>
          </a:xfrm>
          <a:noFill/>
          <a:ln>
            <a:solidFill>
              <a:srgbClr val="000000"/>
            </a:solidFill>
            <a:miter lim="800000"/>
            <a:headEnd/>
            <a:tailEnd/>
          </a:ln>
          <a:extLst>
            <a:ext uri="{909E8E84-426E-40dd-AFC4-6F175D3DCCD1}">
              <a14:hiddenFill xmlns:a14="http://schemas.microsoft.com/office/drawing/2010/main" xmlns="">
                <a:solidFill>
                  <a:srgbClr val="FFFFFF"/>
                </a:solidFill>
              </a14:hiddenFill>
            </a:ext>
          </a:extLst>
        </p:spPr>
      </p:sp>
      <p:sp>
        <p:nvSpPr>
          <p:cNvPr id="547844" name="Rectangle 3"/>
          <p:cNvSpPr>
            <a:spLocks noGrp="1" noChangeArrowheads="1"/>
          </p:cNvSpPr>
          <p:nvPr>
            <p:ph type="body" idx="1"/>
          </p:nvPr>
        </p:nvSpPr>
        <p:spPr bwMode="auto">
          <a:xfrm>
            <a:off x="731520" y="4558904"/>
            <a:ext cx="5852160" cy="4320540"/>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z="1800">
              <a:latin typeface="Arial" pitchFamily="34" charset="0"/>
              <a:cs typeface="Arial" pitchFamily="34" charset="0"/>
            </a:endParaRPr>
          </a:p>
        </p:txBody>
      </p:sp>
    </p:spTree>
    <p:extLst>
      <p:ext uri="{BB962C8B-B14F-4D97-AF65-F5344CB8AC3E}">
        <p14:creationId xmlns:p14="http://schemas.microsoft.com/office/powerpoint/2010/main" val="2311307410"/>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7"/>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F496DC5D-22BD-4EAA-A5CE-82F5F7AFE468}" type="slidenum">
              <a:rPr lang="en-US" smtClean="0">
                <a:solidFill>
                  <a:prstClr val="black"/>
                </a:solidFill>
              </a:rPr>
              <a:pPr>
                <a:defRPr/>
              </a:pPr>
              <a:t>20</a:t>
            </a:fld>
            <a:endParaRPr lang="en-US">
              <a:solidFill>
                <a:prstClr val="black"/>
              </a:solidFill>
            </a:endParaRPr>
          </a:p>
        </p:txBody>
      </p:sp>
      <p:sp>
        <p:nvSpPr>
          <p:cNvPr id="547843" name="Rectangle 2"/>
          <p:cNvSpPr>
            <a:spLocks noGrp="1" noRot="1" noChangeAspect="1" noChangeArrowheads="1" noTextEdit="1"/>
          </p:cNvSpPr>
          <p:nvPr>
            <p:ph type="sldImg"/>
          </p:nvPr>
        </p:nvSpPr>
        <p:spPr bwMode="auto">
          <a:xfrm>
            <a:off x="1257300" y="722313"/>
            <a:ext cx="4802188" cy="3600450"/>
          </a:xfrm>
          <a:noFill/>
          <a:ln>
            <a:solidFill>
              <a:srgbClr val="000000"/>
            </a:solidFill>
            <a:miter lim="800000"/>
            <a:headEnd/>
            <a:tailEnd/>
          </a:ln>
          <a:extLst>
            <a:ext uri="{909E8E84-426E-40dd-AFC4-6F175D3DCCD1}">
              <a14:hiddenFill xmlns:a14="http://schemas.microsoft.com/office/drawing/2010/main" xmlns="">
                <a:solidFill>
                  <a:srgbClr val="FFFFFF"/>
                </a:solidFill>
              </a14:hiddenFill>
            </a:ext>
          </a:extLst>
        </p:spPr>
      </p:sp>
      <p:sp>
        <p:nvSpPr>
          <p:cNvPr id="547844" name="Rectangle 3"/>
          <p:cNvSpPr>
            <a:spLocks noGrp="1" noChangeArrowheads="1"/>
          </p:cNvSpPr>
          <p:nvPr>
            <p:ph type="body" idx="1"/>
          </p:nvPr>
        </p:nvSpPr>
        <p:spPr bwMode="auto">
          <a:xfrm>
            <a:off x="731520" y="4558904"/>
            <a:ext cx="5852160" cy="4320540"/>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z="1800">
              <a:latin typeface="Arial" pitchFamily="34" charset="0"/>
              <a:cs typeface="Arial" pitchFamily="34" charset="0"/>
            </a:endParaRPr>
          </a:p>
        </p:txBody>
      </p:sp>
    </p:spTree>
    <p:extLst>
      <p:ext uri="{BB962C8B-B14F-4D97-AF65-F5344CB8AC3E}">
        <p14:creationId xmlns:p14="http://schemas.microsoft.com/office/powerpoint/2010/main" val="2311307410"/>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21</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21</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264084292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3</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3</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402068004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4</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4</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381402979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7"/>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F496DC5D-22BD-4EAA-A5CE-82F5F7AFE468}" type="slidenum">
              <a:rPr lang="en-US" smtClean="0">
                <a:solidFill>
                  <a:prstClr val="black"/>
                </a:solidFill>
              </a:rPr>
              <a:pPr>
                <a:defRPr/>
              </a:pPr>
              <a:t>5</a:t>
            </a:fld>
            <a:endParaRPr lang="en-US">
              <a:solidFill>
                <a:prstClr val="black"/>
              </a:solidFill>
            </a:endParaRPr>
          </a:p>
        </p:txBody>
      </p:sp>
      <p:sp>
        <p:nvSpPr>
          <p:cNvPr id="547843" name="Rectangle 2"/>
          <p:cNvSpPr>
            <a:spLocks noGrp="1" noRot="1" noChangeAspect="1" noChangeArrowheads="1" noTextEdit="1"/>
          </p:cNvSpPr>
          <p:nvPr>
            <p:ph type="sldImg"/>
          </p:nvPr>
        </p:nvSpPr>
        <p:spPr bwMode="auto">
          <a:xfrm>
            <a:off x="1257300" y="722313"/>
            <a:ext cx="4802188" cy="3600450"/>
          </a:xfrm>
          <a:noFill/>
          <a:ln>
            <a:solidFill>
              <a:srgbClr val="000000"/>
            </a:solidFill>
            <a:miter lim="800000"/>
            <a:headEnd/>
            <a:tailEnd/>
          </a:ln>
          <a:extLst>
            <a:ext uri="{909E8E84-426E-40dd-AFC4-6F175D3DCCD1}">
              <a14:hiddenFill xmlns:a14="http://schemas.microsoft.com/office/drawing/2010/main" xmlns="">
                <a:solidFill>
                  <a:srgbClr val="FFFFFF"/>
                </a:solidFill>
              </a14:hiddenFill>
            </a:ext>
          </a:extLst>
        </p:spPr>
      </p:sp>
      <p:sp>
        <p:nvSpPr>
          <p:cNvPr id="547844" name="Rectangle 3"/>
          <p:cNvSpPr>
            <a:spLocks noGrp="1" noChangeArrowheads="1"/>
          </p:cNvSpPr>
          <p:nvPr>
            <p:ph type="body" idx="1"/>
          </p:nvPr>
        </p:nvSpPr>
        <p:spPr bwMode="auto">
          <a:xfrm>
            <a:off x="731520" y="4558904"/>
            <a:ext cx="5852160" cy="4320540"/>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z="1800">
              <a:latin typeface="Arial" pitchFamily="34" charset="0"/>
              <a:cs typeface="Arial" pitchFamily="34" charset="0"/>
            </a:endParaRPr>
          </a:p>
        </p:txBody>
      </p:sp>
    </p:spTree>
    <p:extLst>
      <p:ext uri="{BB962C8B-B14F-4D97-AF65-F5344CB8AC3E}">
        <p14:creationId xmlns:p14="http://schemas.microsoft.com/office/powerpoint/2010/main" val="231130741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6</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6</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65364138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7"/>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F496DC5D-22BD-4EAA-A5CE-82F5F7AFE468}" type="slidenum">
              <a:rPr lang="en-US" smtClean="0">
                <a:solidFill>
                  <a:prstClr val="black"/>
                </a:solidFill>
              </a:rPr>
              <a:pPr>
                <a:defRPr/>
              </a:pPr>
              <a:t>7</a:t>
            </a:fld>
            <a:endParaRPr lang="en-US">
              <a:solidFill>
                <a:prstClr val="black"/>
              </a:solidFill>
            </a:endParaRPr>
          </a:p>
        </p:txBody>
      </p:sp>
      <p:sp>
        <p:nvSpPr>
          <p:cNvPr id="547843" name="Rectangle 2"/>
          <p:cNvSpPr>
            <a:spLocks noGrp="1" noRot="1" noChangeAspect="1" noChangeArrowheads="1" noTextEdit="1"/>
          </p:cNvSpPr>
          <p:nvPr>
            <p:ph type="sldImg"/>
          </p:nvPr>
        </p:nvSpPr>
        <p:spPr bwMode="auto">
          <a:xfrm>
            <a:off x="1257300" y="722313"/>
            <a:ext cx="4802188" cy="3600450"/>
          </a:xfrm>
          <a:noFill/>
          <a:ln>
            <a:solidFill>
              <a:srgbClr val="000000"/>
            </a:solidFill>
            <a:miter lim="800000"/>
            <a:headEnd/>
            <a:tailEnd/>
          </a:ln>
          <a:extLst>
            <a:ext uri="{909E8E84-426E-40dd-AFC4-6F175D3DCCD1}">
              <a14:hiddenFill xmlns:a14="http://schemas.microsoft.com/office/drawing/2010/main" xmlns="">
                <a:solidFill>
                  <a:srgbClr val="FFFFFF"/>
                </a:solidFill>
              </a14:hiddenFill>
            </a:ext>
          </a:extLst>
        </p:spPr>
      </p:sp>
      <p:sp>
        <p:nvSpPr>
          <p:cNvPr id="547844" name="Rectangle 3"/>
          <p:cNvSpPr>
            <a:spLocks noGrp="1" noChangeArrowheads="1"/>
          </p:cNvSpPr>
          <p:nvPr>
            <p:ph type="body" idx="1"/>
          </p:nvPr>
        </p:nvSpPr>
        <p:spPr bwMode="auto">
          <a:xfrm>
            <a:off x="731520" y="4558904"/>
            <a:ext cx="5852160" cy="4320540"/>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z="1800">
              <a:latin typeface="Arial" pitchFamily="34" charset="0"/>
              <a:cs typeface="Arial" pitchFamily="34" charset="0"/>
            </a:endParaRPr>
          </a:p>
        </p:txBody>
      </p:sp>
    </p:spTree>
    <p:extLst>
      <p:ext uri="{BB962C8B-B14F-4D97-AF65-F5344CB8AC3E}">
        <p14:creationId xmlns:p14="http://schemas.microsoft.com/office/powerpoint/2010/main" val="231130741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32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64BD05BE-3144-4174-9204-C90B5EF9AAA2}" type="slidenum">
              <a:rPr lang="en-GB" smtClean="0">
                <a:solidFill>
                  <a:prstClr val="black"/>
                </a:solidFill>
              </a:rPr>
              <a:pPr>
                <a:defRPr/>
              </a:pPr>
              <a:t>8</a:t>
            </a:fld>
            <a:endParaRPr lang="en-GB">
              <a:solidFill>
                <a:prstClr val="black"/>
              </a:solidFill>
            </a:endParaRPr>
          </a:p>
        </p:txBody>
      </p:sp>
      <p:sp>
        <p:nvSpPr>
          <p:cNvPr id="584707"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84708"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584709"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82F519E9-BC4A-4CF0-AC98-05D27407CE9F}" type="slidenum">
              <a:rPr lang="en-GB" sz="1300">
                <a:solidFill>
                  <a:srgbClr val="000000"/>
                </a:solidFill>
                <a:latin typeface="Calibri" pitchFamily="34" charset="0"/>
              </a:rPr>
              <a:pPr algn="r" eaLnBrk="1" hangingPunct="1"/>
              <a:t>8</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251470218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7"/>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F496DC5D-22BD-4EAA-A5CE-82F5F7AFE468}" type="slidenum">
              <a:rPr lang="en-US" smtClean="0">
                <a:solidFill>
                  <a:prstClr val="black"/>
                </a:solidFill>
              </a:rPr>
              <a:pPr>
                <a:defRPr/>
              </a:pPr>
              <a:t>9</a:t>
            </a:fld>
            <a:endParaRPr lang="en-US">
              <a:solidFill>
                <a:prstClr val="black"/>
              </a:solidFill>
            </a:endParaRPr>
          </a:p>
        </p:txBody>
      </p:sp>
      <p:sp>
        <p:nvSpPr>
          <p:cNvPr id="547843" name="Rectangle 2"/>
          <p:cNvSpPr>
            <a:spLocks noGrp="1" noRot="1" noChangeAspect="1" noChangeArrowheads="1" noTextEdit="1"/>
          </p:cNvSpPr>
          <p:nvPr>
            <p:ph type="sldImg"/>
          </p:nvPr>
        </p:nvSpPr>
        <p:spPr bwMode="auto">
          <a:xfrm>
            <a:off x="1257300" y="722313"/>
            <a:ext cx="4802188" cy="3600450"/>
          </a:xfrm>
          <a:noFill/>
          <a:ln>
            <a:solidFill>
              <a:srgbClr val="000000"/>
            </a:solidFill>
            <a:miter lim="800000"/>
            <a:headEnd/>
            <a:tailEnd/>
          </a:ln>
          <a:extLst>
            <a:ext uri="{909E8E84-426E-40dd-AFC4-6F175D3DCCD1}">
              <a14:hiddenFill xmlns:a14="http://schemas.microsoft.com/office/drawing/2010/main" xmlns="">
                <a:solidFill>
                  <a:srgbClr val="FFFFFF"/>
                </a:solidFill>
              </a14:hiddenFill>
            </a:ext>
          </a:extLst>
        </p:spPr>
      </p:sp>
      <p:sp>
        <p:nvSpPr>
          <p:cNvPr id="547844" name="Rectangle 3"/>
          <p:cNvSpPr>
            <a:spLocks noGrp="1" noChangeArrowheads="1"/>
          </p:cNvSpPr>
          <p:nvPr>
            <p:ph type="body" idx="1"/>
          </p:nvPr>
        </p:nvSpPr>
        <p:spPr bwMode="auto">
          <a:xfrm>
            <a:off x="731520" y="4558904"/>
            <a:ext cx="5852160" cy="4320540"/>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sz="1800">
              <a:latin typeface="Arial" pitchFamily="34" charset="0"/>
              <a:cs typeface="Arial" pitchFamily="34" charset="0"/>
            </a:endParaRPr>
          </a:p>
        </p:txBody>
      </p:sp>
    </p:spTree>
    <p:extLst>
      <p:ext uri="{BB962C8B-B14F-4D97-AF65-F5344CB8AC3E}">
        <p14:creationId xmlns:p14="http://schemas.microsoft.com/office/powerpoint/2010/main" val="231130741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lvl1pPr>
              <a:defRPr/>
            </a:lvl1pPr>
          </a:lstStyle>
          <a:p>
            <a:pPr>
              <a:defRPr/>
            </a:pPr>
            <a:fld id="{60E73D08-5AB0-446A-8BED-564C7BC1AE5E}" type="datetimeFigureOut">
              <a:rPr lang="en-US"/>
              <a:pPr>
                <a:defRPr/>
              </a:pPr>
              <a:t>02-Nov-18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865DE109-EFE1-40D9-A9DD-B41473EBDCF3}" type="slidenum">
              <a:rPr lang="en-US"/>
              <a:pPr>
                <a:defRPr/>
              </a:pPr>
              <a:t>‹#›</a:t>
            </a:fld>
            <a:endParaRPr lang="en-US"/>
          </a:p>
        </p:txBody>
      </p:sp>
    </p:spTree>
    <p:extLst>
      <p:ext uri="{BB962C8B-B14F-4D97-AF65-F5344CB8AC3E}">
        <p14:creationId xmlns:p14="http://schemas.microsoft.com/office/powerpoint/2010/main" val="176781564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B43D7A5D-BF50-4CCC-AC19-866F92C9A2F3}" type="datetimeFigureOut">
              <a:rPr lang="en-US"/>
              <a:pPr>
                <a:defRPr/>
              </a:pPr>
              <a:t>02-Nov-18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0EE2BB32-9AC4-4AD0-A5FC-AFFCE6289689}" type="slidenum">
              <a:rPr lang="en-US"/>
              <a:pPr>
                <a:defRPr/>
              </a:pPr>
              <a:t>‹#›</a:t>
            </a:fld>
            <a:endParaRPr lang="en-US"/>
          </a:p>
        </p:txBody>
      </p:sp>
    </p:spTree>
    <p:extLst>
      <p:ext uri="{BB962C8B-B14F-4D97-AF65-F5344CB8AC3E}">
        <p14:creationId xmlns:p14="http://schemas.microsoft.com/office/powerpoint/2010/main" val="13312964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CA28D7AA-BF75-48E9-B667-3C35F5E6D12C}" type="datetimeFigureOut">
              <a:rPr lang="en-US"/>
              <a:pPr>
                <a:defRPr/>
              </a:pPr>
              <a:t>02-Nov-18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0EAC64CF-C04B-4FD3-9581-7E09C85D1817}" type="slidenum">
              <a:rPr lang="en-US"/>
              <a:pPr>
                <a:defRPr/>
              </a:pPr>
              <a:t>‹#›</a:t>
            </a:fld>
            <a:endParaRPr lang="en-US"/>
          </a:p>
        </p:txBody>
      </p:sp>
    </p:spTree>
    <p:extLst>
      <p:ext uri="{BB962C8B-B14F-4D97-AF65-F5344CB8AC3E}">
        <p14:creationId xmlns:p14="http://schemas.microsoft.com/office/powerpoint/2010/main" val="231801116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Rectangle 11"/>
          <p:cNvSpPr>
            <a:spLocks noChangeArrowheads="1"/>
          </p:cNvSpPr>
          <p:nvPr userDrawn="1"/>
        </p:nvSpPr>
        <p:spPr bwMode="auto">
          <a:xfrm>
            <a:off x="365125" y="342900"/>
            <a:ext cx="8428038" cy="6172200"/>
          </a:xfrm>
          <a:prstGeom prst="rect">
            <a:avLst/>
          </a:prstGeom>
          <a:noFill/>
          <a:ln w="19050">
            <a:solidFill>
              <a:srgbClr val="B2B2B2"/>
            </a:solidFill>
            <a:miter lim="800000"/>
            <a:headEnd/>
            <a:tailEnd/>
          </a:ln>
          <a:extLst>
            <a:ext uri="{909E8E84-426E-40dd-AFC4-6F175D3DCCD1}">
              <a14:hiddenFill xmlns:a14="http://schemas.microsoft.com/office/drawing/2010/main" xmlns="">
                <a:solidFill>
                  <a:srgbClr val="FFFFFF"/>
                </a:solidFill>
              </a14:hiddenFill>
            </a:ext>
          </a:extLst>
        </p:spPr>
        <p:txBody>
          <a:bodyPr wrap="none" anchor="ctr"/>
          <a:lstStyle/>
          <a:p>
            <a:endParaRPr lang="en-US">
              <a:solidFill>
                <a:srgbClr val="000000"/>
              </a:solidFill>
              <a:latin typeface="Calibri" pitchFamily="34" charset="0"/>
              <a:cs typeface="Arial" pitchFamily="34" charset="0"/>
            </a:endParaRPr>
          </a:p>
        </p:txBody>
      </p:sp>
      <p:sp>
        <p:nvSpPr>
          <p:cNvPr id="2" name="Title 1"/>
          <p:cNvSpPr>
            <a:spLocks noGrp="1"/>
          </p:cNvSpPr>
          <p:nvPr>
            <p:ph type="ctrTitle"/>
          </p:nvPr>
        </p:nvSpPr>
        <p:spPr>
          <a:xfrm>
            <a:off x="609600" y="3940175"/>
            <a:ext cx="7772400" cy="1012825"/>
          </a:xfrm>
        </p:spPr>
        <p:txBody>
          <a:bodyPr/>
          <a:lstStyle>
            <a:lvl1pPr algn="l">
              <a:defRPr sz="4000"/>
            </a:lvl1pPr>
          </a:lstStyle>
          <a:p>
            <a:r>
              <a:rPr lang="en-US" dirty="0"/>
              <a:t>Click to edit Master title style</a:t>
            </a:r>
          </a:p>
        </p:txBody>
      </p:sp>
      <p:sp>
        <p:nvSpPr>
          <p:cNvPr id="3" name="Subtitle 2"/>
          <p:cNvSpPr>
            <a:spLocks noGrp="1"/>
          </p:cNvSpPr>
          <p:nvPr>
            <p:ph type="subTitle" idx="1"/>
          </p:nvPr>
        </p:nvSpPr>
        <p:spPr>
          <a:xfrm>
            <a:off x="609600" y="5105400"/>
            <a:ext cx="6400800" cy="990600"/>
          </a:xfrm>
        </p:spPr>
        <p:txBody>
          <a:bodyPr>
            <a:normAutofit/>
          </a:bodyPr>
          <a:lstStyle>
            <a:lvl1pPr marL="0" indent="0" algn="l">
              <a:buNone/>
              <a:defRPr sz="28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Tree>
    <p:extLst>
      <p:ext uri="{BB962C8B-B14F-4D97-AF65-F5344CB8AC3E}">
        <p14:creationId xmlns:p14="http://schemas.microsoft.com/office/powerpoint/2010/main" val="392159042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cxnSp>
        <p:nvCxnSpPr>
          <p:cNvPr id="5" name="Straight Connector 4"/>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cxnSp>
        <p:nvCxnSpPr>
          <p:cNvPr id="6" name="Straight Connector 5"/>
          <p:cNvCxnSpPr/>
          <p:nvPr userDrawn="1"/>
        </p:nvCxnSpPr>
        <p:spPr>
          <a:xfrm>
            <a:off x="457200" y="6324600"/>
            <a:ext cx="82296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219200"/>
            <a:ext cx="4038600" cy="4906963"/>
          </a:xfrm>
        </p:spPr>
        <p:txBody>
          <a:bodyPr>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219200"/>
            <a:ext cx="4038600" cy="4906963"/>
          </a:xfrm>
        </p:spPr>
        <p:txBody>
          <a:bodyPr>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5"/>
          <p:cNvSpPr>
            <a:spLocks noGrp="1"/>
          </p:cNvSpPr>
          <p:nvPr>
            <p:ph type="ftr" sz="quarter" idx="10"/>
          </p:nvPr>
        </p:nvSpPr>
        <p:spPr/>
        <p:txBody>
          <a:bodyPr/>
          <a:lstStyle>
            <a:lvl1pPr>
              <a:defRPr/>
            </a:lvl1pPr>
          </a:lstStyle>
          <a:p>
            <a:pPr>
              <a:defRPr/>
            </a:pPr>
            <a:endParaRPr lang="en-US"/>
          </a:p>
        </p:txBody>
      </p:sp>
      <p:sp>
        <p:nvSpPr>
          <p:cNvPr id="8" name="Slide Number Placeholder 6"/>
          <p:cNvSpPr>
            <a:spLocks noGrp="1"/>
          </p:cNvSpPr>
          <p:nvPr>
            <p:ph type="sldNum" sz="quarter" idx="11"/>
          </p:nvPr>
        </p:nvSpPr>
        <p:spPr/>
        <p:txBody>
          <a:bodyPr/>
          <a:lstStyle>
            <a:lvl1pPr>
              <a:defRPr/>
            </a:lvl1pPr>
          </a:lstStyle>
          <a:p>
            <a:pPr>
              <a:defRPr/>
            </a:pPr>
            <a:fld id="{89CDB57E-7352-40ED-ABE2-1FD4A1CFCF42}" type="slidenum">
              <a:rPr lang="en-US"/>
              <a:pPr>
                <a:defRPr/>
              </a:pPr>
              <a:t>‹#›</a:t>
            </a:fld>
            <a:endParaRPr lang="en-US"/>
          </a:p>
        </p:txBody>
      </p:sp>
    </p:spTree>
    <p:extLst>
      <p:ext uri="{BB962C8B-B14F-4D97-AF65-F5344CB8AC3E}">
        <p14:creationId xmlns:p14="http://schemas.microsoft.com/office/powerpoint/2010/main" val="32638025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cxnSp>
        <p:nvCxnSpPr>
          <p:cNvPr id="7" name="Straight Connector 6"/>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457200" y="6324600"/>
            <a:ext cx="82296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9" name="Footer Placeholder 7"/>
          <p:cNvSpPr>
            <a:spLocks noGrp="1"/>
          </p:cNvSpPr>
          <p:nvPr>
            <p:ph type="ftr" sz="quarter" idx="10"/>
          </p:nvPr>
        </p:nvSpPr>
        <p:spPr/>
        <p:txBody>
          <a:bodyPr/>
          <a:lstStyle>
            <a:lvl1pPr>
              <a:defRPr/>
            </a:lvl1pPr>
          </a:lstStyle>
          <a:p>
            <a:pPr>
              <a:defRPr/>
            </a:pPr>
            <a:endParaRPr lang="en-US"/>
          </a:p>
        </p:txBody>
      </p:sp>
      <p:sp>
        <p:nvSpPr>
          <p:cNvPr id="10" name="Slide Number Placeholder 8"/>
          <p:cNvSpPr>
            <a:spLocks noGrp="1"/>
          </p:cNvSpPr>
          <p:nvPr>
            <p:ph type="sldNum" sz="quarter" idx="11"/>
          </p:nvPr>
        </p:nvSpPr>
        <p:spPr/>
        <p:txBody>
          <a:bodyPr/>
          <a:lstStyle>
            <a:lvl1pPr>
              <a:defRPr/>
            </a:lvl1pPr>
          </a:lstStyle>
          <a:p>
            <a:pPr>
              <a:defRPr/>
            </a:pPr>
            <a:fld id="{6A1EE9F0-3923-4590-AF3E-14343B5E08BD}" type="slidenum">
              <a:rPr lang="en-US"/>
              <a:pPr>
                <a:defRPr/>
              </a:pPr>
              <a:t>‹#›</a:t>
            </a:fld>
            <a:endParaRPr lang="en-US"/>
          </a:p>
        </p:txBody>
      </p:sp>
    </p:spTree>
    <p:extLst>
      <p:ext uri="{BB962C8B-B14F-4D97-AF65-F5344CB8AC3E}">
        <p14:creationId xmlns:p14="http://schemas.microsoft.com/office/powerpoint/2010/main" val="403525346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4" name="Footer Placeholder 3"/>
          <p:cNvSpPr>
            <a:spLocks noGrp="1"/>
          </p:cNvSpPr>
          <p:nvPr>
            <p:ph type="ftr" sz="quarter" idx="10"/>
          </p:nvPr>
        </p:nvSpPr>
        <p:spPr/>
        <p:txBody>
          <a:bodyPr/>
          <a:lstStyle>
            <a:lvl1pPr>
              <a:defRPr/>
            </a:lvl1pPr>
          </a:lstStyle>
          <a:p>
            <a:pPr>
              <a:defRPr/>
            </a:pPr>
            <a:endParaRPr lang="en-US"/>
          </a:p>
        </p:txBody>
      </p:sp>
      <p:sp>
        <p:nvSpPr>
          <p:cNvPr id="5" name="Slide Number Placeholder 4"/>
          <p:cNvSpPr>
            <a:spLocks noGrp="1"/>
          </p:cNvSpPr>
          <p:nvPr>
            <p:ph type="sldNum" sz="quarter" idx="11"/>
          </p:nvPr>
        </p:nvSpPr>
        <p:spPr/>
        <p:txBody>
          <a:bodyPr/>
          <a:lstStyle>
            <a:lvl1pPr>
              <a:defRPr/>
            </a:lvl1pPr>
          </a:lstStyle>
          <a:p>
            <a:pPr>
              <a:defRPr/>
            </a:pPr>
            <a:fld id="{04D1E2A2-75F5-401B-80A4-EDD7105FD3C7}" type="slidenum">
              <a:rPr lang="en-US"/>
              <a:pPr>
                <a:defRPr/>
              </a:pPr>
              <a:t>‹#›</a:t>
            </a:fld>
            <a:endParaRPr lang="en-US"/>
          </a:p>
        </p:txBody>
      </p:sp>
    </p:spTree>
    <p:extLst>
      <p:ext uri="{BB962C8B-B14F-4D97-AF65-F5344CB8AC3E}">
        <p14:creationId xmlns:p14="http://schemas.microsoft.com/office/powerpoint/2010/main" val="105305237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cxnSp>
        <p:nvCxnSpPr>
          <p:cNvPr id="2" name="Straight Connector 1"/>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3" name="Footer Placeholder 2"/>
          <p:cNvSpPr>
            <a:spLocks noGrp="1"/>
          </p:cNvSpPr>
          <p:nvPr>
            <p:ph type="ftr" sz="quarter" idx="10"/>
          </p:nvPr>
        </p:nvSpPr>
        <p:spPr/>
        <p:txBody>
          <a:bodyPr/>
          <a:lstStyle>
            <a:lvl1pPr>
              <a:defRPr/>
            </a:lvl1pPr>
          </a:lstStyle>
          <a:p>
            <a:pPr>
              <a:defRPr/>
            </a:pPr>
            <a:endParaRPr lang="en-US"/>
          </a:p>
        </p:txBody>
      </p:sp>
      <p:sp>
        <p:nvSpPr>
          <p:cNvPr id="4" name="Slide Number Placeholder 3"/>
          <p:cNvSpPr>
            <a:spLocks noGrp="1"/>
          </p:cNvSpPr>
          <p:nvPr>
            <p:ph type="sldNum" sz="quarter" idx="11"/>
          </p:nvPr>
        </p:nvSpPr>
        <p:spPr/>
        <p:txBody>
          <a:bodyPr/>
          <a:lstStyle>
            <a:lvl1pPr>
              <a:defRPr/>
            </a:lvl1pPr>
          </a:lstStyle>
          <a:p>
            <a:pPr>
              <a:defRPr/>
            </a:pPr>
            <a:fld id="{5C6A0849-7F7D-4301-BE7E-4EE3A43BEFBF}" type="slidenum">
              <a:rPr lang="en-US"/>
              <a:pPr>
                <a:defRPr/>
              </a:pPr>
              <a:t>‹#›</a:t>
            </a:fld>
            <a:endParaRPr lang="en-US"/>
          </a:p>
        </p:txBody>
      </p:sp>
    </p:spTree>
    <p:extLst>
      <p:ext uri="{BB962C8B-B14F-4D97-AF65-F5344CB8AC3E}">
        <p14:creationId xmlns:p14="http://schemas.microsoft.com/office/powerpoint/2010/main" val="16422306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A6107A65-B867-468B-8834-4261086367C3}" type="datetimeFigureOut">
              <a:rPr lang="en-US"/>
              <a:pPr>
                <a:defRPr/>
              </a:pPr>
              <a:t>02-Nov-18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B2755E0-85C7-4811-ABF5-5B5E9A28A7AA}" type="slidenum">
              <a:rPr lang="en-US"/>
              <a:pPr>
                <a:defRPr/>
              </a:pPr>
              <a:t>‹#›</a:t>
            </a:fld>
            <a:endParaRPr lang="en-US"/>
          </a:p>
        </p:txBody>
      </p:sp>
    </p:spTree>
    <p:extLst>
      <p:ext uri="{BB962C8B-B14F-4D97-AF65-F5344CB8AC3E}">
        <p14:creationId xmlns:p14="http://schemas.microsoft.com/office/powerpoint/2010/main" val="13425910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B8C0D314-6BC8-4FF9-A937-0801EBC97D61}" type="datetimeFigureOut">
              <a:rPr lang="en-US"/>
              <a:pPr>
                <a:defRPr/>
              </a:pPr>
              <a:t>02-Nov-18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10F9360A-6709-44B6-B2B8-7E55CAC5441E}" type="slidenum">
              <a:rPr lang="en-US"/>
              <a:pPr>
                <a:defRPr/>
              </a:pPr>
              <a:t>‹#›</a:t>
            </a:fld>
            <a:endParaRPr lang="en-US"/>
          </a:p>
        </p:txBody>
      </p:sp>
    </p:spTree>
    <p:extLst>
      <p:ext uri="{BB962C8B-B14F-4D97-AF65-F5344CB8AC3E}">
        <p14:creationId xmlns:p14="http://schemas.microsoft.com/office/powerpoint/2010/main" val="371882863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3"/>
          <p:cNvSpPr>
            <a:spLocks noGrp="1"/>
          </p:cNvSpPr>
          <p:nvPr>
            <p:ph type="dt" sz="half" idx="10"/>
          </p:nvPr>
        </p:nvSpPr>
        <p:spPr/>
        <p:txBody>
          <a:bodyPr/>
          <a:lstStyle>
            <a:lvl1pPr>
              <a:defRPr/>
            </a:lvl1pPr>
          </a:lstStyle>
          <a:p>
            <a:pPr>
              <a:defRPr/>
            </a:pPr>
            <a:fld id="{ADCF4909-F732-4941-8D3A-613012C303CE}" type="datetimeFigureOut">
              <a:rPr lang="en-US"/>
              <a:pPr>
                <a:defRPr/>
              </a:pPr>
              <a:t>02-Nov-18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8C2309FA-0B62-40F8-8FAC-10B30D74F4A9}" type="slidenum">
              <a:rPr lang="en-US"/>
              <a:pPr>
                <a:defRPr/>
              </a:pPr>
              <a:t>‹#›</a:t>
            </a:fld>
            <a:endParaRPr lang="en-US"/>
          </a:p>
        </p:txBody>
      </p:sp>
    </p:spTree>
    <p:extLst>
      <p:ext uri="{BB962C8B-B14F-4D97-AF65-F5344CB8AC3E}">
        <p14:creationId xmlns:p14="http://schemas.microsoft.com/office/powerpoint/2010/main" val="17596965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3"/>
          <p:cNvSpPr>
            <a:spLocks noGrp="1"/>
          </p:cNvSpPr>
          <p:nvPr>
            <p:ph type="dt" sz="half" idx="10"/>
          </p:nvPr>
        </p:nvSpPr>
        <p:spPr/>
        <p:txBody>
          <a:bodyPr/>
          <a:lstStyle>
            <a:lvl1pPr>
              <a:defRPr/>
            </a:lvl1pPr>
          </a:lstStyle>
          <a:p>
            <a:pPr>
              <a:defRPr/>
            </a:pPr>
            <a:fld id="{CB671107-952B-435C-9E1B-7EDB92457AF4}" type="datetimeFigureOut">
              <a:rPr lang="en-US"/>
              <a:pPr>
                <a:defRPr/>
              </a:pPr>
              <a:t>02-Nov-18</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2CE155F1-FABF-4BF0-A391-FAC3106B60A4}" type="slidenum">
              <a:rPr lang="en-US"/>
              <a:pPr>
                <a:defRPr/>
              </a:pPr>
              <a:t>‹#›</a:t>
            </a:fld>
            <a:endParaRPr lang="en-US"/>
          </a:p>
        </p:txBody>
      </p:sp>
    </p:spTree>
    <p:extLst>
      <p:ext uri="{BB962C8B-B14F-4D97-AF65-F5344CB8AC3E}">
        <p14:creationId xmlns:p14="http://schemas.microsoft.com/office/powerpoint/2010/main" val="19128595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3"/>
          <p:cNvSpPr>
            <a:spLocks noGrp="1"/>
          </p:cNvSpPr>
          <p:nvPr>
            <p:ph type="dt" sz="half" idx="10"/>
          </p:nvPr>
        </p:nvSpPr>
        <p:spPr/>
        <p:txBody>
          <a:bodyPr/>
          <a:lstStyle>
            <a:lvl1pPr>
              <a:defRPr/>
            </a:lvl1pPr>
          </a:lstStyle>
          <a:p>
            <a:pPr>
              <a:defRPr/>
            </a:pPr>
            <a:fld id="{619D0460-4EA6-409F-A41A-B28BBF93E5BF}" type="datetimeFigureOut">
              <a:rPr lang="en-US"/>
              <a:pPr>
                <a:defRPr/>
              </a:pPr>
              <a:t>02-Nov-18</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70C93233-FE40-42D9-AB69-FD5009E84A94}" type="slidenum">
              <a:rPr lang="en-US"/>
              <a:pPr>
                <a:defRPr/>
              </a:pPr>
              <a:t>‹#›</a:t>
            </a:fld>
            <a:endParaRPr lang="en-US"/>
          </a:p>
        </p:txBody>
      </p:sp>
    </p:spTree>
    <p:extLst>
      <p:ext uri="{BB962C8B-B14F-4D97-AF65-F5344CB8AC3E}">
        <p14:creationId xmlns:p14="http://schemas.microsoft.com/office/powerpoint/2010/main" val="3101738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3F4AAF0C-EFBA-4C8A-99D9-D34573B55DA1}" type="datetimeFigureOut">
              <a:rPr lang="en-US"/>
              <a:pPr>
                <a:defRPr/>
              </a:pPr>
              <a:t>02-Nov-18</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C765DE70-FFC3-43F5-990D-C744D72F77F5}" type="slidenum">
              <a:rPr lang="en-US"/>
              <a:pPr>
                <a:defRPr/>
              </a:pPr>
              <a:t>‹#›</a:t>
            </a:fld>
            <a:endParaRPr lang="en-US"/>
          </a:p>
        </p:txBody>
      </p:sp>
    </p:spTree>
    <p:extLst>
      <p:ext uri="{BB962C8B-B14F-4D97-AF65-F5344CB8AC3E}">
        <p14:creationId xmlns:p14="http://schemas.microsoft.com/office/powerpoint/2010/main" val="19232860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4EDA7238-2212-4048-ABB1-FF41A7743226}" type="datetimeFigureOut">
              <a:rPr lang="en-US"/>
              <a:pPr>
                <a:defRPr/>
              </a:pPr>
              <a:t>02-Nov-18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B191F0FC-AD52-489C-B877-528B68612137}" type="slidenum">
              <a:rPr lang="en-US"/>
              <a:pPr>
                <a:defRPr/>
              </a:pPr>
              <a:t>‹#›</a:t>
            </a:fld>
            <a:endParaRPr lang="en-US"/>
          </a:p>
        </p:txBody>
      </p:sp>
    </p:spTree>
    <p:extLst>
      <p:ext uri="{BB962C8B-B14F-4D97-AF65-F5344CB8AC3E}">
        <p14:creationId xmlns:p14="http://schemas.microsoft.com/office/powerpoint/2010/main" val="68584357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C6D648D0-A828-42AD-AD77-55F6F6EA446E}" type="datetimeFigureOut">
              <a:rPr lang="en-US"/>
              <a:pPr>
                <a:defRPr/>
              </a:pPr>
              <a:t>02-Nov-18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91AABAF2-1623-4442-90F4-053217C71139}" type="slidenum">
              <a:rPr lang="en-US"/>
              <a:pPr>
                <a:defRPr/>
              </a:pPr>
              <a:t>‹#›</a:t>
            </a:fld>
            <a:endParaRPr lang="en-US"/>
          </a:p>
        </p:txBody>
      </p:sp>
    </p:spTree>
    <p:extLst>
      <p:ext uri="{BB962C8B-B14F-4D97-AF65-F5344CB8AC3E}">
        <p14:creationId xmlns:p14="http://schemas.microsoft.com/office/powerpoint/2010/main" val="260039718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14.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theme" Target="../theme/theme2.xml"/><Relationship Id="rId5" Type="http://schemas.openxmlformats.org/officeDocument/2006/relationships/slideLayout" Target="../slideLayouts/slideLayout16.xml"/><Relationship Id="rId4" Type="http://schemas.openxmlformats.org/officeDocument/2006/relationships/slideLayout" Target="../slideLayouts/slideLayout1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defRPr>
            </a:lvl1pPr>
          </a:lstStyle>
          <a:p>
            <a:pPr>
              <a:defRPr/>
            </a:pPr>
            <a:fld id="{F9DCDA59-C46E-4768-AA1B-AA43B6E0086A}" type="datetimeFigureOut">
              <a:rPr lang="en-US"/>
              <a:pPr>
                <a:defRPr/>
              </a:pPr>
              <a:t>02-Nov-18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defRPr>
            </a:lvl1pPr>
          </a:lstStyle>
          <a:p>
            <a:pPr>
              <a:defRPr/>
            </a:pPr>
            <a:fld id="{C45D97B2-A6A5-49A6-A85E-C5A07688536F}"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4907" r:id="rId1"/>
    <p:sldLayoutId id="2147484908" r:id="rId2"/>
    <p:sldLayoutId id="2147484909" r:id="rId3"/>
    <p:sldLayoutId id="2147484910" r:id="rId4"/>
    <p:sldLayoutId id="2147484911" r:id="rId5"/>
    <p:sldLayoutId id="2147484912" r:id="rId6"/>
    <p:sldLayoutId id="2147484913" r:id="rId7"/>
    <p:sldLayoutId id="2147484914" r:id="rId8"/>
    <p:sldLayoutId id="2147484915" r:id="rId9"/>
    <p:sldLayoutId id="2147484916" r:id="rId10"/>
    <p:sldLayoutId id="2147484917"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6626" name="Title Placeholder 1"/>
          <p:cNvSpPr>
            <a:spLocks noGrp="1"/>
          </p:cNvSpPr>
          <p:nvPr>
            <p:ph type="title"/>
          </p:nvPr>
        </p:nvSpPr>
        <p:spPr bwMode="auto">
          <a:xfrm>
            <a:off x="457200" y="274638"/>
            <a:ext cx="8229600" cy="71596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26627" name="Text Placeholder 2"/>
          <p:cNvSpPr>
            <a:spLocks noGrp="1"/>
          </p:cNvSpPr>
          <p:nvPr>
            <p:ph type="body" idx="1"/>
          </p:nvPr>
        </p:nvSpPr>
        <p:spPr bwMode="auto">
          <a:xfrm>
            <a:off x="457200" y="1371600"/>
            <a:ext cx="8229600" cy="475456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495300" y="6356350"/>
            <a:ext cx="5486400" cy="365125"/>
          </a:xfrm>
          <a:prstGeom prst="rect">
            <a:avLst/>
          </a:prstGeom>
        </p:spPr>
        <p:txBody>
          <a:bodyPr vert="horz" lIns="91440" tIns="45720" rIns="91440" bIns="45720" rtlCol="0" anchor="ctr"/>
          <a:lstStyle>
            <a:lvl1pPr algn="ctr" fontAlgn="auto">
              <a:spcBef>
                <a:spcPts val="0"/>
              </a:spcBef>
              <a:spcAft>
                <a:spcPts val="0"/>
              </a:spcAft>
              <a:defRPr sz="1200">
                <a:solidFill>
                  <a:prstClr val="black">
                    <a:tint val="75000"/>
                  </a:prst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prstClr val="black">
                    <a:tint val="75000"/>
                  </a:prstClr>
                </a:solidFill>
                <a:latin typeface="+mn-lt"/>
                <a:cs typeface="+mn-cs"/>
              </a:defRPr>
            </a:lvl1pPr>
          </a:lstStyle>
          <a:p>
            <a:pPr>
              <a:defRPr/>
            </a:pPr>
            <a:fld id="{BE3FC98D-E9FB-4672-BC8F-6CEE5D0C48B6}"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5171" r:id="rId1"/>
    <p:sldLayoutId id="2147485172" r:id="rId2"/>
    <p:sldLayoutId id="2147485173" r:id="rId3"/>
    <p:sldLayoutId id="2147485174" r:id="rId4"/>
    <p:sldLayoutId id="2147485175" r:id="rId5"/>
  </p:sldLayoutIdLst>
  <p:hf hdr="0" ftr="0" dt="0"/>
  <p:txStyles>
    <p:title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p:titleStyle>
    <p:bodyStyle>
      <a:lvl1pPr marL="225425" indent="-225425"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pitchFamily="34"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pitchFamily="34"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6.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6.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6.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6.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6.xml"/></Relationships>
</file>

<file path=ppt/slides/_rels/slide18.xml.rels><?xml version="1.0" encoding="UTF-8" standalone="yes"?>
<Relationships xmlns="http://schemas.openxmlformats.org/package/2006/relationships"><Relationship Id="rId3" Type="http://schemas.openxmlformats.org/officeDocument/2006/relationships/comments" Target="../comments/comment6.xml"/><Relationship Id="rId2" Type="http://schemas.openxmlformats.org/officeDocument/2006/relationships/notesSlide" Target="../notesSlides/notesSlide18.xml"/><Relationship Id="rId1" Type="http://schemas.openxmlformats.org/officeDocument/2006/relationships/slideLayout" Target="../slideLayouts/slideLayout16.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6.xml"/></Relationships>
</file>

<file path=ppt/slides/_rels/slide2.xml.rels><?xml version="1.0" encoding="UTF-8" standalone="yes"?>
<Relationships xmlns="http://schemas.openxmlformats.org/package/2006/relationships"><Relationship Id="rId3" Type="http://schemas.openxmlformats.org/officeDocument/2006/relationships/comments" Target="../comments/comment1.xml"/><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6.xml"/></Relationships>
</file>

<file path=ppt/slides/_rels/slide21.xml.rels><?xml version="1.0" encoding="UTF-8" standalone="yes"?>
<Relationships xmlns="http://schemas.openxmlformats.org/package/2006/relationships"><Relationship Id="rId3" Type="http://schemas.openxmlformats.org/officeDocument/2006/relationships/comments" Target="../comments/comment7.xml"/><Relationship Id="rId2" Type="http://schemas.openxmlformats.org/officeDocument/2006/relationships/notesSlide" Target="../notesSlides/notesSlide21.xml"/><Relationship Id="rId1" Type="http://schemas.openxmlformats.org/officeDocument/2006/relationships/slideLayout" Target="../slideLayouts/slideLayout16.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6.xml"/></Relationships>
</file>

<file path=ppt/slides/_rels/slide5.xml.rels><?xml version="1.0" encoding="UTF-8" standalone="yes"?>
<Relationships xmlns="http://schemas.openxmlformats.org/package/2006/relationships"><Relationship Id="rId3" Type="http://schemas.openxmlformats.org/officeDocument/2006/relationships/comments" Target="../comments/comment2.xml"/><Relationship Id="rId2" Type="http://schemas.openxmlformats.org/officeDocument/2006/relationships/notesSlide" Target="../notesSlides/notesSlide5.xml"/><Relationship Id="rId1" Type="http://schemas.openxmlformats.org/officeDocument/2006/relationships/slideLayout" Target="../slideLayouts/slideLayout16.xml"/></Relationships>
</file>

<file path=ppt/slides/_rels/slide6.xml.rels><?xml version="1.0" encoding="UTF-8" standalone="yes"?>
<Relationships xmlns="http://schemas.openxmlformats.org/package/2006/relationships"><Relationship Id="rId3" Type="http://schemas.openxmlformats.org/officeDocument/2006/relationships/comments" Target="../comments/comment3.xml"/><Relationship Id="rId2" Type="http://schemas.openxmlformats.org/officeDocument/2006/relationships/notesSlide" Target="../notesSlides/notesSlide6.xml"/><Relationship Id="rId1" Type="http://schemas.openxmlformats.org/officeDocument/2006/relationships/slideLayout" Target="../slideLayouts/slideLayout16.xml"/></Relationships>
</file>

<file path=ppt/slides/_rels/slide7.xml.rels><?xml version="1.0" encoding="UTF-8" standalone="yes"?>
<Relationships xmlns="http://schemas.openxmlformats.org/package/2006/relationships"><Relationship Id="rId3" Type="http://schemas.openxmlformats.org/officeDocument/2006/relationships/comments" Target="../comments/comment4.xml"/><Relationship Id="rId2" Type="http://schemas.openxmlformats.org/officeDocument/2006/relationships/notesSlide" Target="../notesSlides/notesSlide7.xml"/><Relationship Id="rId1" Type="http://schemas.openxmlformats.org/officeDocument/2006/relationships/slideLayout" Target="../slideLayouts/slideLayout16.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6.xml"/></Relationships>
</file>

<file path=ppt/slides/_rels/slide9.xml.rels><?xml version="1.0" encoding="UTF-8" standalone="yes"?>
<Relationships xmlns="http://schemas.openxmlformats.org/package/2006/relationships"><Relationship Id="rId3" Type="http://schemas.openxmlformats.org/officeDocument/2006/relationships/comments" Target="../comments/comment5.xml"/><Relationship Id="rId2" Type="http://schemas.openxmlformats.org/officeDocument/2006/relationships/notesSlide" Target="../notesSlides/notesSlide9.xml"/><Relationship Id="rId1" Type="http://schemas.openxmlformats.org/officeDocument/2006/relationships/slideLayout" Target="../slideLayouts/slideLayout1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ext Box 3"/>
          <p:cNvSpPr txBox="1">
            <a:spLocks noChangeArrowheads="1"/>
          </p:cNvSpPr>
          <p:nvPr/>
        </p:nvSpPr>
        <p:spPr bwMode="auto">
          <a:xfrm>
            <a:off x="381000" y="3048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GB" sz="3600" dirty="0">
                <a:solidFill>
                  <a:srgbClr val="000000"/>
                </a:solidFill>
                <a:latin typeface="Calibri" pitchFamily="34" charset="0"/>
              </a:rPr>
              <a:t>How to provide consulting services</a:t>
            </a:r>
            <a:endParaRPr lang="en-IN" sz="3200" b="1" u="sng" dirty="0">
              <a:solidFill>
                <a:prstClr val="black"/>
              </a:solidFill>
              <a:latin typeface="Arial"/>
              <a:cs typeface="Arial"/>
            </a:endParaRPr>
          </a:p>
        </p:txBody>
      </p:sp>
      <p:sp>
        <p:nvSpPr>
          <p:cNvPr id="6148" name="Slide Number Placeholder 5"/>
          <p:cNvSpPr>
            <a:spLocks noGrp="1"/>
          </p:cNvSpPr>
          <p:nvPr>
            <p:ph type="sldNum" sz="quarter" idx="12"/>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a:fld id="{30892CEB-72AA-47FF-A663-9ADBD2B09B9F}" type="slidenum">
              <a:rPr lang="en-US" sz="1600" b="1">
                <a:solidFill>
                  <a:prstClr val="black"/>
                </a:solidFill>
              </a:rPr>
              <a:pPr algn="ctr"/>
              <a:t>1</a:t>
            </a:fld>
            <a:endParaRPr lang="en-US" sz="1600" b="1">
              <a:solidFill>
                <a:prstClr val="black"/>
              </a:solidFill>
            </a:endParaRPr>
          </a:p>
        </p:txBody>
      </p:sp>
      <p:sp>
        <p:nvSpPr>
          <p:cNvPr id="11" name="Text Box 3"/>
          <p:cNvSpPr txBox="1">
            <a:spLocks noChangeArrowheads="1"/>
          </p:cNvSpPr>
          <p:nvPr/>
        </p:nvSpPr>
        <p:spPr bwMode="auto">
          <a:xfrm>
            <a:off x="4648200" y="304800"/>
            <a:ext cx="4038600" cy="6248400"/>
          </a:xfrm>
          <a:prstGeom prst="rect">
            <a:avLst/>
          </a:prstGeom>
          <a:noFill/>
          <a:ln w="3175">
            <a:solidFill>
              <a:schemeClr val="bg1"/>
            </a:solidFill>
            <a:round/>
            <a:headEnd/>
            <a:tailEnd/>
          </a:ln>
          <a:extLst>
            <a:ext uri="{909E8E84-426E-40dd-AFC4-6F175D3DCCD1}">
              <a14:hiddenFill xmlns:a14="http://schemas.microsoft.com/office/drawing/2010/main" xmlns="">
                <a:solidFill>
                  <a:srgbClr val="FFFFFF"/>
                </a:solidFill>
              </a14:hiddenFill>
            </a:ext>
          </a:extLst>
        </p:spPr>
        <p:txBody>
          <a:bodyPr lIns="81639" tIns="40820" rIns="81639" bIns="40820"/>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pPr>
            <a:endParaRPr lang="en-GB" sz="2200" dirty="0">
              <a:solidFill>
                <a:prstClr val="black"/>
              </a:solidFill>
              <a:latin typeface="Kruti Dev 010" pitchFamily="2" charset="0"/>
            </a:endParaRPr>
          </a:p>
        </p:txBody>
      </p:sp>
      <p:sp>
        <p:nvSpPr>
          <p:cNvPr id="5" name="Text Box 3"/>
          <p:cNvSpPr txBox="1">
            <a:spLocks noChangeArrowheads="1"/>
          </p:cNvSpPr>
          <p:nvPr/>
        </p:nvSpPr>
        <p:spPr bwMode="auto">
          <a:xfrm>
            <a:off x="4800600" y="304800"/>
            <a:ext cx="4038600" cy="6248400"/>
          </a:xfrm>
          <a:prstGeom prst="rect">
            <a:avLst/>
          </a:prstGeom>
          <a:noFill/>
          <a:ln w="3175">
            <a:solidFill>
              <a:schemeClr val="bg1"/>
            </a:solidFill>
            <a:round/>
            <a:headEnd/>
            <a:tailEnd/>
          </a:ln>
        </p:spPr>
        <p:txBody>
          <a:bodyPr lIns="81639" tIns="40820" rIns="81639" bIns="40820"/>
          <a:lstStyle/>
          <a:p>
            <a:pPr lvl="0" eaLnBrk="0" hangingPunct="0"/>
            <a:r>
              <a:rPr lang="hi-IN" altLang="en-US" sz="3600" dirty="0">
                <a:latin typeface="Mangal" panose="02040503050203030202" pitchFamily="18" charset="0"/>
                <a:ea typeface="Times New Roman" panose="02020603050405020304" pitchFamily="18" charset="0"/>
              </a:rPr>
              <a:t>कन्सलटिंग/ परामर्श सेवा कैसे</a:t>
            </a:r>
            <a:r>
              <a:rPr lang="hi-IN" altLang="en-US" sz="3600" dirty="0">
                <a:latin typeface="Arial Unicode MS" panose="020B0604020202020204" pitchFamily="34" charset="-128"/>
                <a:ea typeface="Times New Roman" panose="02020603050405020304" pitchFamily="18" charset="0"/>
                <a:cs typeface="Arial Unicode MS" panose="020B0604020202020204" pitchFamily="34" charset="-128"/>
              </a:rPr>
              <a:t> </a:t>
            </a:r>
            <a:r>
              <a:rPr lang="hi-IN" altLang="en-US" sz="3600" dirty="0">
                <a:latin typeface="Mangal" panose="02040503050203030202" pitchFamily="18" charset="0"/>
                <a:ea typeface="Times New Roman" panose="02020603050405020304" pitchFamily="18" charset="0"/>
              </a:rPr>
              <a:t>प्रदान करें </a:t>
            </a:r>
            <a:endParaRPr lang="en-US" altLang="en-US" sz="6600" dirty="0"/>
          </a:p>
        </p:txBody>
      </p:sp>
    </p:spTree>
    <p:extLst>
      <p:ext uri="{BB962C8B-B14F-4D97-AF65-F5344CB8AC3E}">
        <p14:creationId xmlns:p14="http://schemas.microsoft.com/office/powerpoint/2010/main" val="4194740432"/>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819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Early stages of client-consultant relationship</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50"/>
            <a:ext cx="4267200" cy="4224582"/>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40000"/>
              </a:lnSpc>
              <a:buSzPct val="100000"/>
              <a:buFont typeface="Arial" pitchFamily="34" charset="0"/>
              <a:buChar char="•"/>
              <a:defRPr/>
            </a:pPr>
            <a:r>
              <a:rPr lang="en-IN" sz="2000" dirty="0">
                <a:solidFill>
                  <a:srgbClr val="000000"/>
                </a:solidFill>
                <a:cs typeface="Arial" pitchFamily="34" charset="0"/>
              </a:rPr>
              <a:t>During the initial days the consultant must actively work on gaining the client’s trust. It is built by doing one or more of these:</a:t>
            </a:r>
          </a:p>
          <a:p>
            <a:pPr marL="673200" lvl="4" indent="-216000" eaLnBrk="1" hangingPunct="1">
              <a:lnSpc>
                <a:spcPct val="140000"/>
              </a:lnSpc>
              <a:buSzPct val="100000"/>
              <a:buFont typeface="+mj-lt"/>
              <a:buAutoNum type="arabicPeriod"/>
              <a:defRPr/>
            </a:pPr>
            <a:r>
              <a:rPr lang="en-IN" dirty="0">
                <a:solidFill>
                  <a:srgbClr val="000000"/>
                </a:solidFill>
                <a:cs typeface="Arial" pitchFamily="34" charset="0"/>
              </a:rPr>
              <a:t>Giving consistent results</a:t>
            </a:r>
          </a:p>
          <a:p>
            <a:pPr marL="673200" lvl="4" indent="-216000" eaLnBrk="1" hangingPunct="1">
              <a:lnSpc>
                <a:spcPct val="140000"/>
              </a:lnSpc>
              <a:buSzPct val="100000"/>
              <a:buFont typeface="+mj-lt"/>
              <a:buAutoNum type="arabicPeriod"/>
              <a:defRPr/>
            </a:pPr>
            <a:r>
              <a:rPr lang="en-IN" dirty="0">
                <a:solidFill>
                  <a:srgbClr val="000000"/>
                </a:solidFill>
                <a:cs typeface="Arial" pitchFamily="34" charset="0"/>
              </a:rPr>
              <a:t>Doing a little bit more than what is required</a:t>
            </a:r>
          </a:p>
          <a:p>
            <a:pPr marL="673200" lvl="4" indent="-216000" eaLnBrk="1" hangingPunct="1">
              <a:lnSpc>
                <a:spcPct val="140000"/>
              </a:lnSpc>
              <a:buSzPct val="100000"/>
              <a:buFont typeface="+mj-lt"/>
              <a:buAutoNum type="arabicPeriod"/>
              <a:defRPr/>
            </a:pPr>
            <a:r>
              <a:rPr lang="en-IN" dirty="0">
                <a:solidFill>
                  <a:srgbClr val="000000"/>
                </a:solidFill>
                <a:cs typeface="Arial" pitchFamily="34" charset="0"/>
              </a:rPr>
              <a:t>Charging a reasonable price</a:t>
            </a:r>
          </a:p>
          <a:p>
            <a:pPr eaLnBrk="1" hangingPunct="1">
              <a:lnSpc>
                <a:spcPct val="140000"/>
              </a:lnSpc>
              <a:buSzPct val="100000"/>
              <a:buFont typeface="Arial" pitchFamily="34" charset="0"/>
              <a:buChar char="•"/>
              <a:defRPr/>
            </a:pPr>
            <a:r>
              <a:rPr lang="en-IN" sz="2000" dirty="0">
                <a:solidFill>
                  <a:srgbClr val="000000"/>
                </a:solidFill>
                <a:cs typeface="Arial" pitchFamily="34" charset="0"/>
              </a:rPr>
              <a:t>One wrong action can destroy the trust completely</a:t>
            </a:r>
          </a:p>
        </p:txBody>
      </p:sp>
      <p:sp>
        <p:nvSpPr>
          <p:cNvPr id="7" name="Text Box 2"/>
          <p:cNvSpPr txBox="1">
            <a:spLocks noChangeArrowheads="1"/>
          </p:cNvSpPr>
          <p:nvPr/>
        </p:nvSpPr>
        <p:spPr bwMode="auto">
          <a:xfrm>
            <a:off x="4572000" y="1066800"/>
            <a:ext cx="4267200" cy="41910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40000"/>
              </a:lnSpc>
              <a:buSzPct val="100000"/>
              <a:buFont typeface="Arial" pitchFamily="34" charset="0"/>
              <a:buChar char="•"/>
              <a:defRPr/>
            </a:pPr>
            <a:r>
              <a:rPr lang="hi-IN" dirty="0"/>
              <a:t>प्रारंभिक दिनों में सलाहकार को सक्रिय रूप से ग्राहक का विश्वास प्राप्त करने पर काम करना चाहिये।</a:t>
            </a:r>
            <a:r>
              <a:rPr lang="en-IN" dirty="0">
                <a:solidFill>
                  <a:srgbClr val="000000"/>
                </a:solidFill>
                <a:cs typeface="Arial" pitchFamily="34" charset="0"/>
              </a:rPr>
              <a:t> </a:t>
            </a:r>
            <a:r>
              <a:rPr lang="hi-IN" dirty="0"/>
              <a:t>ये इनमें से एक या अधिक करने से बनता है</a:t>
            </a:r>
            <a:r>
              <a:rPr lang="en-IN" dirty="0">
                <a:solidFill>
                  <a:srgbClr val="000000"/>
                </a:solidFill>
                <a:cs typeface="Arial" pitchFamily="34" charset="0"/>
              </a:rPr>
              <a:t>:</a:t>
            </a:r>
          </a:p>
          <a:p>
            <a:pPr marL="673200" lvl="4" indent="-216000" eaLnBrk="1" hangingPunct="1">
              <a:lnSpc>
                <a:spcPct val="140000"/>
              </a:lnSpc>
              <a:buSzPct val="100000"/>
              <a:buFont typeface="+mj-lt"/>
              <a:buAutoNum type="arabicPeriod"/>
              <a:defRPr/>
            </a:pPr>
            <a:r>
              <a:rPr lang="hi-IN" sz="1600" dirty="0">
                <a:solidFill>
                  <a:srgbClr val="000000"/>
                </a:solidFill>
                <a:cs typeface="Arial" pitchFamily="34" charset="0"/>
              </a:rPr>
              <a:t>लगातार आवश्यक्ता अनुरूप परिणाम देना </a:t>
            </a:r>
          </a:p>
          <a:p>
            <a:pPr marL="673200" lvl="4" indent="-216000" eaLnBrk="1" hangingPunct="1">
              <a:lnSpc>
                <a:spcPct val="140000"/>
              </a:lnSpc>
              <a:buSzPct val="100000"/>
              <a:buFont typeface="+mj-lt"/>
              <a:buAutoNum type="arabicPeriod"/>
              <a:defRPr/>
            </a:pPr>
            <a:r>
              <a:rPr lang="hi-IN" sz="1600" dirty="0">
                <a:solidFill>
                  <a:srgbClr val="000000"/>
                </a:solidFill>
                <a:cs typeface="Arial" pitchFamily="34" charset="0"/>
              </a:rPr>
              <a:t>आवश्यकता से थोड़ा ज्यादा करना</a:t>
            </a:r>
          </a:p>
          <a:p>
            <a:pPr marL="673200" lvl="4" indent="-216000" eaLnBrk="1" hangingPunct="1">
              <a:lnSpc>
                <a:spcPct val="140000"/>
              </a:lnSpc>
              <a:buSzPct val="100000"/>
              <a:buFont typeface="+mj-lt"/>
              <a:buAutoNum type="arabicPeriod"/>
              <a:defRPr/>
            </a:pPr>
            <a:r>
              <a:rPr lang="hi-IN" sz="1600" dirty="0">
                <a:solidFill>
                  <a:srgbClr val="000000"/>
                </a:solidFill>
                <a:cs typeface="Arial" pitchFamily="34" charset="0"/>
              </a:rPr>
              <a:t> उचित charge लेना </a:t>
            </a:r>
            <a:endParaRPr lang="en-IN" sz="1600" dirty="0">
              <a:solidFill>
                <a:srgbClr val="000000"/>
              </a:solidFill>
              <a:cs typeface="Arial" pitchFamily="34" charset="0"/>
            </a:endParaRPr>
          </a:p>
          <a:p>
            <a:pPr eaLnBrk="1" hangingPunct="1">
              <a:lnSpc>
                <a:spcPct val="140000"/>
              </a:lnSpc>
              <a:buSzPct val="100000"/>
              <a:buFont typeface="Arial" pitchFamily="34" charset="0"/>
              <a:buChar char="•"/>
              <a:defRPr/>
            </a:pPr>
            <a:r>
              <a:rPr lang="hi-IN" dirty="0"/>
              <a:t>एक गलत काम विश्वास को पूरी तरह से नष्ट कर सकता है। </a:t>
            </a:r>
            <a:endParaRPr lang="en-IN" dirty="0">
              <a:solidFill>
                <a:srgbClr val="000000"/>
              </a:solidFill>
              <a:cs typeface="Arial" pitchFamily="34" charset="0"/>
            </a:endParaRP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prstClr val="black"/>
                </a:solidFill>
              </a:rPr>
              <a:t>ग्राहक-सलाहकार रिश्ते का शुरूआती दौर </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10</a:t>
            </a:fld>
            <a:endParaRPr lang="en-US" sz="1600" b="1">
              <a:solidFill>
                <a:prstClr val="black"/>
              </a:solidFill>
            </a:endParaRPr>
          </a:p>
        </p:txBody>
      </p:sp>
      <p:sp>
        <p:nvSpPr>
          <p:cNvPr id="8" name="Rectangle 4"/>
          <p:cNvSpPr>
            <a:spLocks noChangeArrowheads="1"/>
          </p:cNvSpPr>
          <p:nvPr/>
        </p:nvSpPr>
        <p:spPr bwMode="auto">
          <a:xfrm>
            <a:off x="228600" y="5334000"/>
            <a:ext cx="4267200" cy="12192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en-GB" sz="2400" b="1" dirty="0">
                <a:solidFill>
                  <a:srgbClr val="000000"/>
                </a:solidFill>
                <a:latin typeface="Garamond" pitchFamily="18" charset="0"/>
              </a:rPr>
              <a:t>Key point</a:t>
            </a:r>
            <a:r>
              <a:rPr lang="en-US" sz="2400" b="1" dirty="0">
                <a:solidFill>
                  <a:srgbClr val="000000"/>
                </a:solidFill>
                <a:latin typeface="Garamond" pitchFamily="18" charset="0"/>
              </a:rPr>
              <a:t>: </a:t>
            </a:r>
            <a:r>
              <a:rPr lang="en-IN" sz="2400" dirty="0">
                <a:solidFill>
                  <a:srgbClr val="000000"/>
                </a:solidFill>
                <a:latin typeface="Garamond" pitchFamily="18" charset="0"/>
              </a:rPr>
              <a:t>It takes a lot to build the trust but it can be destroyed very easily</a:t>
            </a:r>
            <a:endParaRPr lang="en-US" sz="2400" dirty="0">
              <a:solidFill>
                <a:srgbClr val="000000"/>
              </a:solidFill>
              <a:latin typeface="Garamond" pitchFamily="18" charset="0"/>
            </a:endParaRPr>
          </a:p>
        </p:txBody>
      </p:sp>
      <p:sp>
        <p:nvSpPr>
          <p:cNvPr id="9" name="Rectangle 4"/>
          <p:cNvSpPr>
            <a:spLocks noChangeArrowheads="1"/>
          </p:cNvSpPr>
          <p:nvPr/>
        </p:nvSpPr>
        <p:spPr bwMode="auto">
          <a:xfrm>
            <a:off x="4572000" y="5334000"/>
            <a:ext cx="4267200" cy="12192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hi-IN" sz="2400" b="1" dirty="0">
                <a:solidFill>
                  <a:srgbClr val="000000"/>
                </a:solidFill>
                <a:latin typeface="Garamond" pitchFamily="18" charset="0"/>
              </a:rPr>
              <a:t>मुख्य बिन्दु</a:t>
            </a:r>
            <a:r>
              <a:rPr lang="en-US" sz="2400" b="1" dirty="0">
                <a:solidFill>
                  <a:srgbClr val="000000"/>
                </a:solidFill>
                <a:latin typeface="Garamond" pitchFamily="18" charset="0"/>
              </a:rPr>
              <a:t>: </a:t>
            </a:r>
            <a:r>
              <a:rPr lang="hi-IN" sz="2400" dirty="0">
                <a:solidFill>
                  <a:srgbClr val="000000"/>
                </a:solidFill>
                <a:latin typeface="Garamond" pitchFamily="18" charset="0"/>
              </a:rPr>
              <a:t>विश्वास बहुत मुश्किल से बनता है लेकिन बहुत आसानी से नष्ट हो सकता है </a:t>
            </a:r>
            <a:r>
              <a:rPr lang="hi-IN" sz="2400" b="1" dirty="0">
                <a:solidFill>
                  <a:srgbClr val="000000"/>
                </a:solidFill>
                <a:latin typeface="Garamond" pitchFamily="18" charset="0"/>
              </a:rPr>
              <a:t> </a:t>
            </a:r>
            <a:endParaRPr lang="en-US" sz="2400" dirty="0">
              <a:solidFill>
                <a:srgbClr val="000000"/>
              </a:solidFill>
              <a:latin typeface="Garamond" pitchFamily="18" charset="0"/>
            </a:endParaRPr>
          </a:p>
        </p:txBody>
      </p:sp>
    </p:spTree>
    <p:extLst>
      <p:ext uri="{BB962C8B-B14F-4D97-AF65-F5344CB8AC3E}">
        <p14:creationId xmlns:p14="http://schemas.microsoft.com/office/powerpoint/2010/main" val="1106159981"/>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29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2291">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2291">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7">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fill="hold" nodeType="clickEffect">
                                  <p:stCondLst>
                                    <p:cond delay="0"/>
                                  </p:stCondLst>
                                  <p:childTnLst>
                                    <p:set>
                                      <p:cBhvr additive="repl">
                                        <p:cTn id="36" dur="1" fill="hold">
                                          <p:stCondLst>
                                            <p:cond delay="0"/>
                                          </p:stCondLst>
                                        </p:cTn>
                                        <p:tgtEl>
                                          <p:spTgt spid="8"/>
                                        </p:tgtEl>
                                        <p:attrNameLst>
                                          <p:attrName>style.visibility</p:attrName>
                                        </p:attrNameLst>
                                      </p:cBhvr>
                                      <p:to>
                                        <p:strVal val="visible"/>
                                      </p:to>
                                    </p:set>
                                  </p:childTnLst>
                                </p:cTn>
                              </p:par>
                              <p:par>
                                <p:cTn id="37" presetID="1" presetClass="entr" fill="hold" nodeType="withEffect">
                                  <p:stCondLst>
                                    <p:cond delay="0"/>
                                  </p:stCondLst>
                                  <p:childTnLst>
                                    <p:set>
                                      <p:cBhvr additive="repl">
                                        <p:cTn id="38"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GB" sz="2400" dirty="0">
                <a:solidFill>
                  <a:srgbClr val="000000"/>
                </a:solidFill>
                <a:latin typeface="Calibri" pitchFamily="34" charset="0"/>
              </a:rPr>
              <a:t>How to provide consulting services</a:t>
            </a:r>
          </a:p>
        </p:txBody>
      </p:sp>
      <p:sp>
        <p:nvSpPr>
          <p:cNvPr id="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lvl="0"/>
            <a:r>
              <a:rPr lang="hi-IN" altLang="en-US" sz="2400" dirty="0">
                <a:latin typeface="Mangal" panose="02040503050203030202" pitchFamily="18" charset="0"/>
                <a:ea typeface="Times New Roman" panose="02020603050405020304" pitchFamily="18" charset="0"/>
              </a:rPr>
              <a:t>परामर्श सेवा कैसे</a:t>
            </a:r>
            <a:r>
              <a:rPr lang="hi-IN" altLang="en-US" sz="2400" dirty="0">
                <a:latin typeface="Arial Unicode MS" panose="020B0604020202020204" pitchFamily="34" charset="-128"/>
                <a:ea typeface="Times New Roman" panose="02020603050405020304" pitchFamily="18" charset="0"/>
                <a:cs typeface="Arial Unicode MS" panose="020B0604020202020204" pitchFamily="34" charset="-128"/>
              </a:rPr>
              <a:t> </a:t>
            </a:r>
            <a:r>
              <a:rPr lang="hi-IN" altLang="en-US" sz="2400" dirty="0">
                <a:latin typeface="Mangal" panose="02040503050203030202" pitchFamily="18" charset="0"/>
                <a:ea typeface="Times New Roman" panose="02020603050405020304" pitchFamily="18" charset="0"/>
              </a:rPr>
              <a:t>प्रदान करें</a:t>
            </a:r>
            <a:endParaRPr lang="en-US" altLang="en-US" sz="4800" dirty="0"/>
          </a:p>
        </p:txBody>
      </p:sp>
      <p:sp>
        <p:nvSpPr>
          <p:cNvPr id="9" name="Text Box 2"/>
          <p:cNvSpPr txBox="1">
            <a:spLocks noChangeArrowheads="1"/>
          </p:cNvSpPr>
          <p:nvPr/>
        </p:nvSpPr>
        <p:spPr bwMode="auto">
          <a:xfrm>
            <a:off x="228600" y="1035050"/>
            <a:ext cx="4267200" cy="529993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What is consulting?</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Expectations and requirements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Value creation for the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Building trust with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Service offerings to focus on</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Pricing for your services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Keeping the relationship going</a:t>
            </a:r>
          </a:p>
        </p:txBody>
      </p:sp>
      <p:sp>
        <p:nvSpPr>
          <p:cNvPr id="10" name="Text Box 2"/>
          <p:cNvSpPr txBox="1">
            <a:spLocks noChangeArrowheads="1"/>
          </p:cNvSpPr>
          <p:nvPr/>
        </p:nvSpPr>
        <p:spPr bwMode="auto">
          <a:xfrm>
            <a:off x="4572000" y="1066800"/>
            <a:ext cx="42672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परामर्श क्या है</a:t>
            </a:r>
            <a:r>
              <a:rPr lang="en-IN" sz="2000" dirty="0">
                <a:solidFill>
                  <a:prstClr val="black"/>
                </a:solidFill>
                <a:latin typeface="Tahoma" pitchFamily="34" charset="0"/>
                <a:cs typeface="Arial" charset="0"/>
              </a:rPr>
              <a:t>?</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अपेक्षाएं एवं जरूरतें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लिए उपयोगिता बढ़ाना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साथ विश्वास कायम करना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जिन सेवाओं पर ध्यान केंद्रित करना हो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अपनी सेवाओं के लिए मूल्य निर्धारण</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सम्बन्ध </a:t>
            </a:r>
            <a:r>
              <a:rPr lang="hi-IN" sz="2000" dirty="0">
                <a:solidFill>
                  <a:srgbClr val="000000"/>
                </a:solidFill>
                <a:cs typeface="Arial" pitchFamily="34" charset="0"/>
              </a:rPr>
              <a:t>बनाए </a:t>
            </a:r>
            <a:r>
              <a:rPr lang="en-US" sz="2000" dirty="0">
                <a:solidFill>
                  <a:srgbClr val="000000"/>
                </a:solidFill>
                <a:cs typeface="Arial" pitchFamily="34" charset="0"/>
              </a:rPr>
              <a:t> </a:t>
            </a:r>
            <a:r>
              <a:rPr lang="hi-IN" sz="2000" dirty="0">
                <a:solidFill>
                  <a:prstClr val="black"/>
                </a:solidFill>
                <a:latin typeface="Tahoma" pitchFamily="34" charset="0"/>
                <a:cs typeface="Arial" charset="0"/>
              </a:rPr>
              <a:t>रखना </a:t>
            </a:r>
          </a:p>
        </p:txBody>
      </p:sp>
      <p:sp>
        <p:nvSpPr>
          <p:cNvPr id="11" name="Text Box 17"/>
          <p:cNvSpPr txBox="1">
            <a:spLocks noChangeArrowheads="1"/>
          </p:cNvSpPr>
          <p:nvPr/>
        </p:nvSpPr>
        <p:spPr bwMode="auto">
          <a:xfrm>
            <a:off x="-152400" y="30210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2" name="Text Box 17"/>
          <p:cNvSpPr txBox="1">
            <a:spLocks noChangeArrowheads="1"/>
          </p:cNvSpPr>
          <p:nvPr/>
        </p:nvSpPr>
        <p:spPr bwMode="auto">
          <a:xfrm>
            <a:off x="-152400" y="21336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3" name="Text Box 17"/>
          <p:cNvSpPr txBox="1">
            <a:spLocks noChangeArrowheads="1"/>
          </p:cNvSpPr>
          <p:nvPr/>
        </p:nvSpPr>
        <p:spPr bwMode="auto">
          <a:xfrm>
            <a:off x="-152400" y="25939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4" name="Text Box 17"/>
          <p:cNvSpPr txBox="1">
            <a:spLocks noChangeArrowheads="1"/>
          </p:cNvSpPr>
          <p:nvPr/>
        </p:nvSpPr>
        <p:spPr bwMode="auto">
          <a:xfrm>
            <a:off x="-152400" y="16764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152400" y="12192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27407705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0">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What a consultant can offer to enterprises or entrepreneur</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49"/>
            <a:ext cx="4267200" cy="559435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25000"/>
              </a:lnSpc>
              <a:buSzPct val="100000"/>
              <a:buFont typeface="Arial" pitchFamily="34" charset="0"/>
              <a:buChar char="•"/>
              <a:defRPr/>
            </a:pPr>
            <a:r>
              <a:rPr lang="en-IN" sz="2000" dirty="0">
                <a:solidFill>
                  <a:srgbClr val="000000"/>
                </a:solidFill>
                <a:cs typeface="Arial" pitchFamily="34" charset="0"/>
              </a:rPr>
              <a:t>An MEC can offer many services:</a:t>
            </a:r>
          </a:p>
          <a:p>
            <a:pPr marL="800100" lvl="2" indent="-342900" eaLnBrk="1" hangingPunct="1">
              <a:lnSpc>
                <a:spcPct val="125000"/>
              </a:lnSpc>
              <a:buSzPct val="100000"/>
              <a:buFont typeface="+mj-lt"/>
              <a:buAutoNum type="arabicPeriod"/>
              <a:defRPr/>
            </a:pPr>
            <a:r>
              <a:rPr lang="en-US" dirty="0"/>
              <a:t>Identify or validate business opportunity</a:t>
            </a:r>
            <a:endParaRPr lang="en-IN" dirty="0">
              <a:solidFill>
                <a:srgbClr val="000000"/>
              </a:solidFill>
              <a:cs typeface="Arial" pitchFamily="34" charset="0"/>
            </a:endParaRPr>
          </a:p>
          <a:p>
            <a:pPr marL="800100" lvl="2" indent="-342900" eaLnBrk="1" hangingPunct="1">
              <a:lnSpc>
                <a:spcPct val="125000"/>
              </a:lnSpc>
              <a:buSzPct val="100000"/>
              <a:buFont typeface="+mj-lt"/>
              <a:buAutoNum type="arabicPeriod"/>
              <a:defRPr/>
            </a:pPr>
            <a:r>
              <a:rPr lang="en-IN" dirty="0">
                <a:solidFill>
                  <a:srgbClr val="000000"/>
                </a:solidFill>
                <a:cs typeface="Arial" pitchFamily="34" charset="0"/>
              </a:rPr>
              <a:t>Getting funding</a:t>
            </a:r>
          </a:p>
          <a:p>
            <a:pPr marL="800100" lvl="2" indent="-342900" eaLnBrk="1" hangingPunct="1">
              <a:lnSpc>
                <a:spcPct val="125000"/>
              </a:lnSpc>
              <a:buSzPct val="100000"/>
              <a:buFont typeface="+mj-lt"/>
              <a:buAutoNum type="arabicPeriod"/>
              <a:defRPr/>
            </a:pPr>
            <a:r>
              <a:rPr lang="en-IN" dirty="0">
                <a:solidFill>
                  <a:srgbClr val="000000"/>
                </a:solidFill>
                <a:cs typeface="Arial" pitchFamily="34" charset="0"/>
              </a:rPr>
              <a:t>Preparing business/project plan</a:t>
            </a:r>
          </a:p>
          <a:p>
            <a:pPr marL="800100" lvl="2" indent="-342900" eaLnBrk="1" hangingPunct="1">
              <a:lnSpc>
                <a:spcPct val="125000"/>
              </a:lnSpc>
              <a:buSzPct val="100000"/>
              <a:buFont typeface="+mj-lt"/>
              <a:buAutoNum type="arabicPeriod"/>
              <a:defRPr/>
            </a:pPr>
            <a:r>
              <a:rPr lang="en-IN" dirty="0">
                <a:solidFill>
                  <a:srgbClr val="000000"/>
                </a:solidFill>
                <a:cs typeface="Arial" pitchFamily="34" charset="0"/>
              </a:rPr>
              <a:t>Helping procure equipment</a:t>
            </a:r>
          </a:p>
          <a:p>
            <a:pPr marL="800100" lvl="2" indent="-342900" eaLnBrk="1" hangingPunct="1">
              <a:lnSpc>
                <a:spcPct val="125000"/>
              </a:lnSpc>
              <a:buSzPct val="100000"/>
              <a:buFont typeface="+mj-lt"/>
              <a:buAutoNum type="arabicPeriod"/>
              <a:defRPr/>
            </a:pPr>
            <a:r>
              <a:rPr lang="en-IN" dirty="0">
                <a:solidFill>
                  <a:srgbClr val="000000"/>
                </a:solidFill>
                <a:cs typeface="Arial" pitchFamily="34" charset="0"/>
              </a:rPr>
              <a:t>Negotiating with customers and suppliers</a:t>
            </a:r>
          </a:p>
          <a:p>
            <a:pPr marL="800100" lvl="2" indent="-342900" eaLnBrk="1" hangingPunct="1">
              <a:lnSpc>
                <a:spcPct val="125000"/>
              </a:lnSpc>
              <a:buSzPct val="100000"/>
              <a:buFont typeface="+mj-lt"/>
              <a:buAutoNum type="arabicPeriod"/>
              <a:defRPr/>
            </a:pPr>
            <a:r>
              <a:rPr lang="en-IN" dirty="0">
                <a:solidFill>
                  <a:srgbClr val="000000"/>
                </a:solidFill>
                <a:cs typeface="Arial" pitchFamily="34" charset="0"/>
              </a:rPr>
              <a:t>Become sales agent</a:t>
            </a:r>
          </a:p>
          <a:p>
            <a:pPr marL="800100" lvl="2" indent="-342900" eaLnBrk="1" hangingPunct="1">
              <a:lnSpc>
                <a:spcPct val="125000"/>
              </a:lnSpc>
              <a:buSzPct val="100000"/>
              <a:buFont typeface="+mj-lt"/>
              <a:buAutoNum type="arabicPeriod"/>
              <a:defRPr/>
            </a:pPr>
            <a:r>
              <a:rPr lang="en-IN" dirty="0">
                <a:solidFill>
                  <a:srgbClr val="000000"/>
                </a:solidFill>
                <a:cs typeface="Arial" pitchFamily="34" charset="0"/>
              </a:rPr>
              <a:t>Setting-up accounting process</a:t>
            </a:r>
          </a:p>
          <a:p>
            <a:pPr marL="800100" lvl="2" indent="-342900" eaLnBrk="1" hangingPunct="1">
              <a:lnSpc>
                <a:spcPct val="125000"/>
              </a:lnSpc>
              <a:buSzPct val="100000"/>
              <a:buFont typeface="+mj-lt"/>
              <a:buAutoNum type="arabicPeriod"/>
              <a:defRPr/>
            </a:pPr>
            <a:r>
              <a:rPr lang="en-IN" dirty="0">
                <a:solidFill>
                  <a:srgbClr val="000000"/>
                </a:solidFill>
                <a:cs typeface="Arial" pitchFamily="34" charset="0"/>
              </a:rPr>
              <a:t>Making progress reports</a:t>
            </a:r>
          </a:p>
          <a:p>
            <a:pPr marL="800100" lvl="2" indent="-342900" eaLnBrk="1" hangingPunct="1">
              <a:lnSpc>
                <a:spcPct val="125000"/>
              </a:lnSpc>
              <a:buSzPct val="100000"/>
              <a:buFont typeface="+mj-lt"/>
              <a:buAutoNum type="arabicPeriod"/>
              <a:defRPr/>
            </a:pPr>
            <a:r>
              <a:rPr lang="en-IN" dirty="0">
                <a:solidFill>
                  <a:srgbClr val="000000"/>
                </a:solidFill>
                <a:cs typeface="Arial" pitchFamily="34" charset="0"/>
              </a:rPr>
              <a:t>Doing accounting</a:t>
            </a:r>
          </a:p>
          <a:p>
            <a:pPr marL="800100" lvl="2" indent="-342900" eaLnBrk="1" hangingPunct="1">
              <a:lnSpc>
                <a:spcPct val="125000"/>
              </a:lnSpc>
              <a:buSzPct val="100000"/>
              <a:buFont typeface="+mj-lt"/>
              <a:buAutoNum type="arabicPeriod"/>
              <a:defRPr/>
            </a:pPr>
            <a:r>
              <a:rPr lang="en-IN" dirty="0">
                <a:solidFill>
                  <a:srgbClr val="000000"/>
                </a:solidFill>
                <a:cs typeface="Arial" pitchFamily="34" charset="0"/>
              </a:rPr>
              <a:t>Making product fliers and posters</a:t>
            </a:r>
          </a:p>
          <a:p>
            <a:pPr eaLnBrk="1" hangingPunct="1">
              <a:lnSpc>
                <a:spcPct val="125000"/>
              </a:lnSpc>
              <a:buSzPct val="100000"/>
              <a:buFont typeface="Arial" pitchFamily="34" charset="0"/>
              <a:buChar char="•"/>
              <a:defRPr/>
            </a:pPr>
            <a:r>
              <a:rPr lang="en-IN" sz="2000" dirty="0">
                <a:solidFill>
                  <a:srgbClr val="000000"/>
                </a:solidFill>
                <a:cs typeface="Arial" pitchFamily="34" charset="0"/>
              </a:rPr>
              <a:t>Let’s briefly look at each one</a:t>
            </a:r>
          </a:p>
        </p:txBody>
      </p:sp>
      <p:sp>
        <p:nvSpPr>
          <p:cNvPr id="7" name="Text Box 2"/>
          <p:cNvSpPr txBox="1">
            <a:spLocks noChangeArrowheads="1"/>
          </p:cNvSpPr>
          <p:nvPr/>
        </p:nvSpPr>
        <p:spPr bwMode="auto">
          <a:xfrm>
            <a:off x="4572000" y="1066799"/>
            <a:ext cx="4267200" cy="554988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buSzPct val="100000"/>
              <a:buFont typeface="Arial" pitchFamily="34" charset="0"/>
              <a:buChar char="•"/>
              <a:defRPr/>
            </a:pPr>
            <a:r>
              <a:rPr lang="hi-IN" sz="1700" dirty="0">
                <a:solidFill>
                  <a:srgbClr val="000000"/>
                </a:solidFill>
                <a:cs typeface="Arial" pitchFamily="34" charset="0"/>
              </a:rPr>
              <a:t>एक MEC बहुत सी सेवाएं दे सकता है</a:t>
            </a:r>
            <a:r>
              <a:rPr lang="en-IN" sz="1700" dirty="0">
                <a:solidFill>
                  <a:srgbClr val="000000"/>
                </a:solidFill>
                <a:cs typeface="Arial" pitchFamily="34" charset="0"/>
              </a:rPr>
              <a:t>:</a:t>
            </a: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व्यापार के अवसर की पहचान करना अथवा उसकी पुष्टि करना</a:t>
            </a:r>
            <a:endParaRPr lang="en-US" sz="1700" dirty="0">
              <a:solidFill>
                <a:srgbClr val="000000"/>
              </a:solidFill>
              <a:cs typeface="Arial" pitchFamily="34" charset="0"/>
            </a:endParaRP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वित्तीय सहायता प्राप्त करना</a:t>
            </a: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व्यापार / परियोजना की योजना तैयार करना </a:t>
            </a: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उपकरण की खरीदारी में मदद करना</a:t>
            </a: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ग्राहकों और आपूर्तिकर्ताओं के साथ मोलभाव करना </a:t>
            </a: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सेल्स एजेंट बनना </a:t>
            </a: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एकाउटिंग प्रक्रिया स्थापित करना </a:t>
            </a: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कार्य में हो रही प्रगति का रिपोर्ट बनाना</a:t>
            </a: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एकाउटिंग/ लेखा तैयार करना </a:t>
            </a:r>
          </a:p>
          <a:p>
            <a:pPr marL="800100" lvl="2" indent="-342900" eaLnBrk="1" hangingPunct="1">
              <a:lnSpc>
                <a:spcPct val="130000"/>
              </a:lnSpc>
              <a:buSzPct val="100000"/>
              <a:buFont typeface="+mj-lt"/>
              <a:buAutoNum type="arabicPeriod"/>
              <a:defRPr/>
            </a:pPr>
            <a:r>
              <a:rPr lang="hi-IN" sz="1700" dirty="0">
                <a:solidFill>
                  <a:srgbClr val="000000"/>
                </a:solidFill>
                <a:cs typeface="Arial" pitchFamily="34" charset="0"/>
              </a:rPr>
              <a:t>उत्पाद के fliers और पोस्टर बनाना</a:t>
            </a:r>
          </a:p>
          <a:p>
            <a:pPr eaLnBrk="1" hangingPunct="1">
              <a:lnSpc>
                <a:spcPct val="130000"/>
              </a:lnSpc>
              <a:buSzPct val="100000"/>
              <a:buFont typeface="Arial" pitchFamily="34" charset="0"/>
              <a:buChar char="•"/>
              <a:defRPr/>
            </a:pPr>
            <a:r>
              <a:rPr lang="hi-IN" sz="2000" dirty="0">
                <a:solidFill>
                  <a:srgbClr val="000000"/>
                </a:solidFill>
                <a:cs typeface="Arial" pitchFamily="34" charset="0"/>
              </a:rPr>
              <a:t>चलिए हर एक को संक्षेप में देखते हैं  </a:t>
            </a:r>
            <a:endParaRPr lang="en-IN" sz="2000" dirty="0">
              <a:solidFill>
                <a:srgbClr val="000000"/>
              </a:solidFill>
              <a:cs typeface="Arial" pitchFamily="34" charset="0"/>
            </a:endParaRPr>
          </a:p>
          <a:p>
            <a:pPr eaLnBrk="1" hangingPunct="1">
              <a:lnSpc>
                <a:spcPct val="130000"/>
              </a:lnSpc>
              <a:buSzPct val="100000"/>
              <a:buFont typeface="Arial" pitchFamily="34" charset="0"/>
              <a:buChar char="•"/>
              <a:defRPr/>
            </a:pPr>
            <a:endParaRPr lang="en-IN" sz="2000" dirty="0">
              <a:solidFill>
                <a:srgbClr val="000000"/>
              </a:solidFill>
              <a:cs typeface="Arial" pitchFamily="34" charset="0"/>
            </a:endParaRP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srgbClr val="000000"/>
                </a:solidFill>
                <a:cs typeface="Arial" pitchFamily="34" charset="0"/>
              </a:rPr>
              <a:t>एक सलाहकार उद्यम या उद्यमी</a:t>
            </a:r>
            <a:r>
              <a:rPr lang="en-US" sz="2400" dirty="0">
                <a:solidFill>
                  <a:srgbClr val="000000"/>
                </a:solidFill>
                <a:cs typeface="Arial" pitchFamily="34" charset="0"/>
              </a:rPr>
              <a:t> </a:t>
            </a:r>
            <a:r>
              <a:rPr lang="hi-IN" sz="2400" dirty="0">
                <a:solidFill>
                  <a:srgbClr val="000000"/>
                </a:solidFill>
                <a:cs typeface="Arial" pitchFamily="34" charset="0"/>
              </a:rPr>
              <a:t>के लिए</a:t>
            </a:r>
            <a:r>
              <a:rPr lang="en-US" sz="2400" dirty="0">
                <a:solidFill>
                  <a:srgbClr val="000000"/>
                </a:solidFill>
                <a:cs typeface="Arial" pitchFamily="34" charset="0"/>
              </a:rPr>
              <a:t> </a:t>
            </a:r>
            <a:r>
              <a:rPr lang="hi-IN" sz="2400" dirty="0">
                <a:solidFill>
                  <a:srgbClr val="000000"/>
                </a:solidFill>
                <a:cs typeface="Arial" pitchFamily="34" charset="0"/>
              </a:rPr>
              <a:t>क्या कर सकता है </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12</a:t>
            </a:fld>
            <a:endParaRPr lang="en-US" sz="1600" b="1" dirty="0">
              <a:solidFill>
                <a:prstClr val="black"/>
              </a:solidFill>
            </a:endParaRPr>
          </a:p>
        </p:txBody>
      </p:sp>
    </p:spTree>
    <p:extLst>
      <p:ext uri="{BB962C8B-B14F-4D97-AF65-F5344CB8AC3E}">
        <p14:creationId xmlns:p14="http://schemas.microsoft.com/office/powerpoint/2010/main" val="1586684228"/>
      </p:ext>
    </p:extLst>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What a consultant can offer</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49"/>
            <a:ext cx="4267200" cy="559435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342900" lvl="1" indent="-342900" eaLnBrk="1" hangingPunct="1">
              <a:lnSpc>
                <a:spcPct val="130000"/>
              </a:lnSpc>
              <a:buSzPct val="100000"/>
              <a:buFont typeface="+mj-lt"/>
              <a:buAutoNum type="arabicPeriod"/>
              <a:defRPr/>
            </a:pPr>
            <a:r>
              <a:rPr lang="en-US" dirty="0"/>
              <a:t>Identify or validate business opportunity – You can suggest a good business idea or check if his/her idea is sound</a:t>
            </a:r>
            <a:endParaRPr lang="en-IN" dirty="0">
              <a:solidFill>
                <a:srgbClr val="000000"/>
              </a:solidFill>
              <a:cs typeface="Arial" pitchFamily="34" charset="0"/>
            </a:endParaRPr>
          </a:p>
          <a:p>
            <a:pPr marL="342900" lvl="1" indent="-342900" eaLnBrk="1" hangingPunct="1">
              <a:lnSpc>
                <a:spcPct val="130000"/>
              </a:lnSpc>
              <a:buSzPct val="100000"/>
              <a:buFont typeface="+mj-lt"/>
              <a:buAutoNum type="arabicPeriod"/>
              <a:defRPr/>
            </a:pPr>
            <a:r>
              <a:rPr lang="en-IN" dirty="0">
                <a:solidFill>
                  <a:srgbClr val="000000"/>
                </a:solidFill>
                <a:cs typeface="Arial" pitchFamily="34" charset="0"/>
              </a:rPr>
              <a:t>Getting funding – You can help the client get capital for the business. You can help him approach a bank or a government scheme. Sometimes you can also link him with private investors</a:t>
            </a:r>
          </a:p>
          <a:p>
            <a:pPr marL="342900" lvl="1" indent="-342900" eaLnBrk="1" hangingPunct="1">
              <a:lnSpc>
                <a:spcPct val="130000"/>
              </a:lnSpc>
              <a:buSzPct val="100000"/>
              <a:buFont typeface="+mj-lt"/>
              <a:buAutoNum type="arabicPeriod"/>
              <a:defRPr/>
            </a:pPr>
            <a:r>
              <a:rPr lang="en-IN" dirty="0">
                <a:solidFill>
                  <a:srgbClr val="000000"/>
                </a:solidFill>
                <a:cs typeface="Arial" pitchFamily="34" charset="0"/>
              </a:rPr>
              <a:t>Preparing business/project plan – You can assess the business idea and prepare a detailed business plan or project plan which the client can use to approach a bank for capital</a:t>
            </a:r>
          </a:p>
        </p:txBody>
      </p:sp>
      <p:sp>
        <p:nvSpPr>
          <p:cNvPr id="7" name="Text Box 2"/>
          <p:cNvSpPr txBox="1">
            <a:spLocks noChangeArrowheads="1"/>
          </p:cNvSpPr>
          <p:nvPr/>
        </p:nvSpPr>
        <p:spPr bwMode="auto">
          <a:xfrm>
            <a:off x="4572000" y="1066799"/>
            <a:ext cx="4267200" cy="554988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342900" lvl="1" indent="-342900" eaLnBrk="1" hangingPunct="1">
              <a:lnSpc>
                <a:spcPct val="130000"/>
              </a:lnSpc>
              <a:buSzPct val="100000"/>
              <a:buFont typeface="+mj-lt"/>
              <a:buAutoNum type="arabicPeriod"/>
              <a:defRPr/>
            </a:pPr>
            <a:r>
              <a:rPr lang="en-US" dirty="0">
                <a:solidFill>
                  <a:srgbClr val="000000"/>
                </a:solidFill>
                <a:cs typeface="Arial" pitchFamily="34" charset="0"/>
              </a:rPr>
              <a:t> </a:t>
            </a:r>
            <a:r>
              <a:rPr lang="hi-IN" altLang="en-US" sz="1600" dirty="0">
                <a:latin typeface="Arial Unicode MS" panose="020B0604020202020204" pitchFamily="34" charset="-128"/>
              </a:rPr>
              <a:t>व्यवसाय के अवसर</a:t>
            </a:r>
            <a:r>
              <a:rPr lang="hi-IN" altLang="en-US" sz="1600" dirty="0"/>
              <a:t> </a:t>
            </a:r>
            <a:r>
              <a:rPr lang="en-IN" altLang="en-US" sz="1600" dirty="0"/>
              <a:t> </a:t>
            </a:r>
            <a:r>
              <a:rPr lang="en-IN" altLang="en-US" sz="1600" dirty="0">
                <a:latin typeface="Arial Unicode MS" panose="020B0604020202020204" pitchFamily="34" charset="-128"/>
                <a:cs typeface="Mangal" panose="02040503050203030202" pitchFamily="18" charset="0"/>
              </a:rPr>
              <a:t> </a:t>
            </a:r>
            <a:r>
              <a:rPr lang="hi-IN" altLang="en-US" sz="1600" dirty="0">
                <a:latin typeface="Arial Unicode MS" panose="020B0604020202020204" pitchFamily="34" charset="-128"/>
              </a:rPr>
              <a:t>की पहचान</a:t>
            </a:r>
            <a:r>
              <a:rPr lang="hi-IN" altLang="en-US" sz="1600" dirty="0"/>
              <a:t> </a:t>
            </a:r>
            <a:r>
              <a:rPr lang="en-IN" altLang="en-US" sz="1600" dirty="0"/>
              <a:t> - </a:t>
            </a:r>
            <a:r>
              <a:rPr lang="hi-IN" sz="1600" dirty="0"/>
              <a:t>आप एक अच्छा व्यापार का सुझाव दे सकते हैं या इस बात की जांच कर सकते हैं कि वो विचार सही है या नहीं</a:t>
            </a:r>
            <a:endParaRPr lang="en-US" altLang="en-US" sz="1600" dirty="0"/>
          </a:p>
          <a:p>
            <a:pPr marL="342900" lvl="1" indent="-342900" eaLnBrk="1" hangingPunct="1">
              <a:lnSpc>
                <a:spcPct val="130000"/>
              </a:lnSpc>
              <a:buSzPct val="100000"/>
              <a:buFont typeface="+mj-lt"/>
              <a:buAutoNum type="arabicPeriod"/>
              <a:defRPr/>
            </a:pPr>
            <a:r>
              <a:rPr lang="hi-IN" sz="1600" dirty="0">
                <a:solidFill>
                  <a:srgbClr val="000000"/>
                </a:solidFill>
                <a:cs typeface="Arial" pitchFamily="34" charset="0"/>
              </a:rPr>
              <a:t>वित्तीय सहायता प्राप्त करना</a:t>
            </a:r>
            <a:r>
              <a:rPr lang="en-IN" sz="1600" dirty="0">
                <a:solidFill>
                  <a:srgbClr val="000000"/>
                </a:solidFill>
                <a:cs typeface="Arial" pitchFamily="34" charset="0"/>
              </a:rPr>
              <a:t>–</a:t>
            </a:r>
            <a:r>
              <a:rPr lang="hi-IN" sz="1600" dirty="0"/>
              <a:t>आप व्यापार के लिए पूंजी प्राप्त करने में ग्राहक की मदद कर सकते हैं। आप उसे एक बैंक या सरकारी योजना तक पंहुचने में मदद कर सकते हो। </a:t>
            </a:r>
            <a:r>
              <a:rPr lang="hi-IN" sz="1600" dirty="0">
                <a:solidFill>
                  <a:srgbClr val="000000"/>
                </a:solidFill>
                <a:cs typeface="Arial" pitchFamily="34" charset="0"/>
              </a:rPr>
              <a:t>कभी-कभी आप उन्हें निजी निवेशकों के साथ भी जोड़ सकते हैं </a:t>
            </a:r>
            <a:endParaRPr lang="en-IN" sz="1600" dirty="0">
              <a:solidFill>
                <a:srgbClr val="000000"/>
              </a:solidFill>
              <a:cs typeface="Arial" pitchFamily="34" charset="0"/>
            </a:endParaRPr>
          </a:p>
          <a:p>
            <a:pPr marL="342900" lvl="1" indent="-342900" eaLnBrk="1" hangingPunct="1">
              <a:lnSpc>
                <a:spcPct val="130000"/>
              </a:lnSpc>
              <a:buSzPct val="100000"/>
              <a:buFont typeface="+mj-lt"/>
              <a:buAutoNum type="arabicPeriod"/>
              <a:defRPr/>
            </a:pPr>
            <a:r>
              <a:rPr lang="hi-IN" sz="1600" dirty="0">
                <a:solidFill>
                  <a:srgbClr val="000000"/>
                </a:solidFill>
                <a:cs typeface="Arial" pitchFamily="34" charset="0"/>
              </a:rPr>
              <a:t>व्यापार / परियोजना की योजना तैयार करना </a:t>
            </a:r>
            <a:r>
              <a:rPr lang="en-IN" sz="1600" dirty="0">
                <a:solidFill>
                  <a:srgbClr val="000000"/>
                </a:solidFill>
                <a:cs typeface="Arial" pitchFamily="34" charset="0"/>
              </a:rPr>
              <a:t>– </a:t>
            </a:r>
            <a:r>
              <a:rPr lang="hi-IN" sz="1600" dirty="0">
                <a:solidFill>
                  <a:srgbClr val="000000"/>
                </a:solidFill>
                <a:cs typeface="Arial" pitchFamily="34" charset="0"/>
              </a:rPr>
              <a:t>आप व्यापार के विचार का आंकलन करके एक विस्तृत व्यापार की योजना या परियोजना की योजना तैयार कर सकते हैं जिसका ग्राहक बैंक से पूंजी लेने में इस्तेमाल कर सकता है</a:t>
            </a:r>
            <a:endParaRPr lang="en-IN" sz="1600" dirty="0">
              <a:solidFill>
                <a:srgbClr val="000000"/>
              </a:solidFill>
              <a:cs typeface="Arial" pitchFamily="34" charset="0"/>
            </a:endParaRP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srgbClr val="000000"/>
                </a:solidFill>
                <a:cs typeface="Arial" pitchFamily="34" charset="0"/>
              </a:rPr>
              <a:t>एक सलाहकार क्या कर सकता है </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13</a:t>
            </a:fld>
            <a:endParaRPr lang="en-US" sz="1600" b="1">
              <a:solidFill>
                <a:prstClr val="black"/>
              </a:solidFill>
            </a:endParaRPr>
          </a:p>
        </p:txBody>
      </p:sp>
    </p:spTree>
    <p:extLst>
      <p:ext uri="{BB962C8B-B14F-4D97-AF65-F5344CB8AC3E}">
        <p14:creationId xmlns:p14="http://schemas.microsoft.com/office/powerpoint/2010/main" val="3569985370"/>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29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What a consultant can offer</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49"/>
            <a:ext cx="4267200" cy="559435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342900" lvl="1" indent="-342900" eaLnBrk="1" hangingPunct="1">
              <a:lnSpc>
                <a:spcPct val="140000"/>
              </a:lnSpc>
              <a:buSzPct val="100000"/>
              <a:buFont typeface="+mj-lt"/>
              <a:buAutoNum type="arabicPeriod" startAt="4"/>
              <a:defRPr/>
            </a:pPr>
            <a:r>
              <a:rPr lang="en-IN" sz="2000" dirty="0">
                <a:solidFill>
                  <a:srgbClr val="000000"/>
                </a:solidFill>
                <a:cs typeface="Arial" pitchFamily="34" charset="0"/>
              </a:rPr>
              <a:t>Helping procure equipment – With your experience, you may be able to locate a good supplier of equipment for the client</a:t>
            </a:r>
          </a:p>
          <a:p>
            <a:pPr marL="342900" lvl="1" indent="-342900" eaLnBrk="1" hangingPunct="1">
              <a:lnSpc>
                <a:spcPct val="140000"/>
              </a:lnSpc>
              <a:buSzPct val="100000"/>
              <a:buFont typeface="+mj-lt"/>
              <a:buAutoNum type="arabicPeriod" startAt="4"/>
              <a:defRPr/>
            </a:pPr>
            <a:r>
              <a:rPr lang="en-IN" sz="2000" dirty="0">
                <a:solidFill>
                  <a:srgbClr val="000000"/>
                </a:solidFill>
                <a:cs typeface="Arial" pitchFamily="34" charset="0"/>
              </a:rPr>
              <a:t>Negotiating with customers and suppliers – You can help client with negotiations with his customers and/or suppliers</a:t>
            </a:r>
          </a:p>
          <a:p>
            <a:pPr marL="342900" lvl="1" indent="-342900" eaLnBrk="1" hangingPunct="1">
              <a:lnSpc>
                <a:spcPct val="140000"/>
              </a:lnSpc>
              <a:buSzPct val="100000"/>
              <a:buFont typeface="+mj-lt"/>
              <a:buAutoNum type="arabicPeriod" startAt="4"/>
              <a:defRPr/>
            </a:pPr>
            <a:r>
              <a:rPr lang="en-IN" sz="2000" dirty="0">
                <a:solidFill>
                  <a:srgbClr val="000000"/>
                </a:solidFill>
                <a:cs typeface="Arial" pitchFamily="34" charset="0"/>
              </a:rPr>
              <a:t>Become sales agent – You can offer to sell for a commission</a:t>
            </a:r>
          </a:p>
        </p:txBody>
      </p:sp>
      <p:sp>
        <p:nvSpPr>
          <p:cNvPr id="7" name="Text Box 2"/>
          <p:cNvSpPr txBox="1">
            <a:spLocks noChangeArrowheads="1"/>
          </p:cNvSpPr>
          <p:nvPr/>
        </p:nvSpPr>
        <p:spPr bwMode="auto">
          <a:xfrm>
            <a:off x="4572000" y="1066799"/>
            <a:ext cx="4267200" cy="554988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342900" lvl="1" indent="-342900" eaLnBrk="1" hangingPunct="1">
              <a:lnSpc>
                <a:spcPct val="140000"/>
              </a:lnSpc>
              <a:buSzPct val="100000"/>
              <a:buFont typeface="+mj-lt"/>
              <a:buAutoNum type="arabicPeriod" startAt="4"/>
              <a:defRPr/>
            </a:pPr>
            <a:r>
              <a:rPr lang="hi-IN" sz="2000" dirty="0">
                <a:solidFill>
                  <a:srgbClr val="000000"/>
                </a:solidFill>
                <a:cs typeface="Arial" pitchFamily="34" charset="0"/>
              </a:rPr>
              <a:t>उपकरण खरीद में मदद</a:t>
            </a:r>
            <a:r>
              <a:rPr lang="en-IN" sz="2000" dirty="0">
                <a:solidFill>
                  <a:srgbClr val="000000"/>
                </a:solidFill>
                <a:cs typeface="Arial" pitchFamily="34" charset="0"/>
              </a:rPr>
              <a:t>– </a:t>
            </a:r>
            <a:r>
              <a:rPr lang="hi-IN" sz="2000" dirty="0">
                <a:solidFill>
                  <a:srgbClr val="000000"/>
                </a:solidFill>
                <a:cs typeface="Arial" pitchFamily="34" charset="0"/>
              </a:rPr>
              <a:t>अपने अनुभव के साथ, आप ग्राहक के लिए उपकरणों का एक अच्छा आपूर्तिकर्ता का पता लगाने में सक्षम हो सकते हो </a:t>
            </a:r>
            <a:endParaRPr lang="en-IN" sz="2000" dirty="0">
              <a:solidFill>
                <a:srgbClr val="000000"/>
              </a:solidFill>
              <a:cs typeface="Arial" pitchFamily="34" charset="0"/>
            </a:endParaRPr>
          </a:p>
          <a:p>
            <a:pPr marL="342900" lvl="1" indent="-342900" eaLnBrk="1" hangingPunct="1">
              <a:lnSpc>
                <a:spcPct val="140000"/>
              </a:lnSpc>
              <a:buSzPct val="100000"/>
              <a:buFont typeface="+mj-lt"/>
              <a:buAutoNum type="arabicPeriod" startAt="4"/>
              <a:defRPr/>
            </a:pPr>
            <a:r>
              <a:rPr lang="hi-IN" sz="2000" dirty="0">
                <a:solidFill>
                  <a:srgbClr val="000000"/>
                </a:solidFill>
                <a:cs typeface="Arial" pitchFamily="34" charset="0"/>
              </a:rPr>
              <a:t>ग्राहकों और आपूर्तिकर्ताओं के साथ बातचीत</a:t>
            </a:r>
            <a:r>
              <a:rPr lang="en-IN" sz="2000" dirty="0">
                <a:solidFill>
                  <a:srgbClr val="000000"/>
                </a:solidFill>
                <a:cs typeface="Arial" pitchFamily="34" charset="0"/>
              </a:rPr>
              <a:t>– </a:t>
            </a:r>
            <a:r>
              <a:rPr lang="hi-IN" sz="2000" dirty="0">
                <a:solidFill>
                  <a:prstClr val="black"/>
                </a:solidFill>
              </a:rPr>
              <a:t>आप अपने ग्राहकों को उनके ग्राहक और/या सप्लायर्स के साथ बातचीत करने में मदद कर सकते हैं</a:t>
            </a:r>
            <a:endParaRPr lang="en-IN" sz="2000" dirty="0">
              <a:solidFill>
                <a:srgbClr val="000000"/>
              </a:solidFill>
              <a:cs typeface="Arial" pitchFamily="34" charset="0"/>
            </a:endParaRPr>
          </a:p>
          <a:p>
            <a:pPr marL="342900" lvl="1" indent="-342900" eaLnBrk="1" hangingPunct="1">
              <a:lnSpc>
                <a:spcPct val="140000"/>
              </a:lnSpc>
              <a:buSzPct val="100000"/>
              <a:buFont typeface="+mj-lt"/>
              <a:buAutoNum type="arabicPeriod" startAt="4"/>
              <a:defRPr/>
            </a:pPr>
            <a:r>
              <a:rPr lang="hi-IN" sz="2000" dirty="0">
                <a:solidFill>
                  <a:srgbClr val="000000"/>
                </a:solidFill>
                <a:cs typeface="Arial" pitchFamily="34" charset="0"/>
              </a:rPr>
              <a:t>बिक्री एजेंट बनना </a:t>
            </a:r>
            <a:r>
              <a:rPr lang="en-IN" sz="2000" dirty="0">
                <a:solidFill>
                  <a:srgbClr val="000000"/>
                </a:solidFill>
                <a:cs typeface="Arial" pitchFamily="34" charset="0"/>
              </a:rPr>
              <a:t>– </a:t>
            </a:r>
            <a:r>
              <a:rPr lang="hi-IN" sz="2000" dirty="0">
                <a:solidFill>
                  <a:srgbClr val="000000"/>
                </a:solidFill>
                <a:cs typeface="Arial" pitchFamily="34" charset="0"/>
              </a:rPr>
              <a:t>आप कमीशन पर बिक्री करने की पेशकश कर सकते हैं</a:t>
            </a:r>
            <a:endParaRPr lang="en-IN" sz="2000" dirty="0">
              <a:solidFill>
                <a:srgbClr val="000000"/>
              </a:solidFill>
              <a:cs typeface="Arial" pitchFamily="34" charset="0"/>
            </a:endParaRP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srgbClr val="000000"/>
                </a:solidFill>
                <a:cs typeface="Arial" pitchFamily="34" charset="0"/>
              </a:rPr>
              <a:t>एक सलाहकार क्या दे सकता है </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14</a:t>
            </a:fld>
            <a:endParaRPr lang="en-US" sz="1600" b="1">
              <a:solidFill>
                <a:prstClr val="black"/>
              </a:solidFill>
            </a:endParaRPr>
          </a:p>
        </p:txBody>
      </p:sp>
    </p:spTree>
    <p:extLst>
      <p:ext uri="{BB962C8B-B14F-4D97-AF65-F5344CB8AC3E}">
        <p14:creationId xmlns:p14="http://schemas.microsoft.com/office/powerpoint/2010/main" val="1534809938"/>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29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What a consultant can offer</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49"/>
            <a:ext cx="4267200" cy="559435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342900" lvl="1" indent="-342900" eaLnBrk="1" hangingPunct="1">
              <a:lnSpc>
                <a:spcPct val="140000"/>
              </a:lnSpc>
              <a:buSzPct val="100000"/>
              <a:buFont typeface="+mj-lt"/>
              <a:buAutoNum type="arabicPeriod" startAt="7"/>
              <a:defRPr/>
            </a:pPr>
            <a:r>
              <a:rPr lang="en-IN" dirty="0">
                <a:solidFill>
                  <a:srgbClr val="000000"/>
                </a:solidFill>
                <a:cs typeface="Arial" pitchFamily="34" charset="0"/>
              </a:rPr>
              <a:t>Making product fliers and posters – You can prepare product posters or exhibition pamphlets for the client’s business</a:t>
            </a:r>
          </a:p>
          <a:p>
            <a:pPr marL="342900" lvl="1" indent="-342900" eaLnBrk="1" hangingPunct="1">
              <a:lnSpc>
                <a:spcPct val="140000"/>
              </a:lnSpc>
              <a:buSzPct val="100000"/>
              <a:buFont typeface="+mj-lt"/>
              <a:buAutoNum type="arabicPeriod" startAt="7"/>
              <a:defRPr/>
            </a:pPr>
            <a:r>
              <a:rPr lang="en-IN" dirty="0">
                <a:solidFill>
                  <a:srgbClr val="000000"/>
                </a:solidFill>
                <a:cs typeface="Arial" pitchFamily="34" charset="0"/>
              </a:rPr>
              <a:t>Setting-up accounting process – You can create a simple and effective accounting process and filing system for the client</a:t>
            </a:r>
          </a:p>
          <a:p>
            <a:pPr marL="342900" lvl="1" indent="-342900" eaLnBrk="1" hangingPunct="1">
              <a:lnSpc>
                <a:spcPct val="140000"/>
              </a:lnSpc>
              <a:buSzPct val="100000"/>
              <a:buFont typeface="+mj-lt"/>
              <a:buAutoNum type="arabicPeriod" startAt="7"/>
              <a:defRPr/>
            </a:pPr>
            <a:r>
              <a:rPr lang="en-IN" dirty="0">
                <a:solidFill>
                  <a:srgbClr val="000000"/>
                </a:solidFill>
                <a:cs typeface="Arial" pitchFamily="34" charset="0"/>
              </a:rPr>
              <a:t>Making progress reports – You can help create progress report which the bank or funder often asks</a:t>
            </a:r>
          </a:p>
          <a:p>
            <a:pPr marL="342900" lvl="1" indent="-342900" eaLnBrk="1" hangingPunct="1">
              <a:lnSpc>
                <a:spcPct val="140000"/>
              </a:lnSpc>
              <a:buSzPct val="100000"/>
              <a:buFont typeface="+mj-lt"/>
              <a:buAutoNum type="arabicPeriod" startAt="7"/>
              <a:defRPr/>
            </a:pPr>
            <a:r>
              <a:rPr lang="en-IN" dirty="0">
                <a:solidFill>
                  <a:srgbClr val="000000"/>
                </a:solidFill>
                <a:cs typeface="Arial" pitchFamily="34" charset="0"/>
              </a:rPr>
              <a:t>Doing accounting – You can take the previous point further by offering to do the accounts for the business</a:t>
            </a:r>
          </a:p>
        </p:txBody>
      </p:sp>
      <p:sp>
        <p:nvSpPr>
          <p:cNvPr id="7" name="Text Box 2"/>
          <p:cNvSpPr txBox="1">
            <a:spLocks noChangeArrowheads="1"/>
          </p:cNvSpPr>
          <p:nvPr/>
        </p:nvSpPr>
        <p:spPr bwMode="auto">
          <a:xfrm>
            <a:off x="4572000" y="1066799"/>
            <a:ext cx="4267200" cy="554988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342900" lvl="1" indent="-342900" eaLnBrk="1" hangingPunct="1">
              <a:lnSpc>
                <a:spcPct val="140000"/>
              </a:lnSpc>
              <a:buSzPct val="100000"/>
              <a:buFont typeface="+mj-lt"/>
              <a:buAutoNum type="arabicPeriod" startAt="7"/>
              <a:defRPr/>
            </a:pPr>
            <a:r>
              <a:rPr lang="hi-IN" dirty="0">
                <a:solidFill>
                  <a:srgbClr val="000000"/>
                </a:solidFill>
                <a:cs typeface="Arial" pitchFamily="34" charset="0"/>
              </a:rPr>
              <a:t>उत्पाद के fliers और पोस्टर बनाना</a:t>
            </a:r>
            <a:r>
              <a:rPr lang="en-IN" dirty="0">
                <a:solidFill>
                  <a:srgbClr val="000000"/>
                </a:solidFill>
                <a:cs typeface="Arial" pitchFamily="34" charset="0"/>
              </a:rPr>
              <a:t>– </a:t>
            </a:r>
            <a:r>
              <a:rPr lang="hi-IN" dirty="0">
                <a:solidFill>
                  <a:srgbClr val="000000"/>
                </a:solidFill>
                <a:cs typeface="Arial" pitchFamily="34" charset="0"/>
              </a:rPr>
              <a:t>आप ग्राहक के व्यापार के लिए उनके उत्पाद के पोस्टर या प्रदर्शनी पर्चे तैयार कर सकते हैं</a:t>
            </a:r>
            <a:endParaRPr lang="en-IN" dirty="0">
              <a:solidFill>
                <a:srgbClr val="000000"/>
              </a:solidFill>
              <a:cs typeface="Arial" pitchFamily="34" charset="0"/>
            </a:endParaRPr>
          </a:p>
          <a:p>
            <a:pPr marL="342900" lvl="1" indent="-342900" eaLnBrk="1" hangingPunct="1">
              <a:lnSpc>
                <a:spcPct val="140000"/>
              </a:lnSpc>
              <a:buSzPct val="100000"/>
              <a:buFont typeface="+mj-lt"/>
              <a:buAutoNum type="arabicPeriod" startAt="7"/>
              <a:defRPr/>
            </a:pPr>
            <a:r>
              <a:rPr lang="hi-IN" dirty="0">
                <a:solidFill>
                  <a:srgbClr val="000000"/>
                </a:solidFill>
                <a:cs typeface="Arial" pitchFamily="34" charset="0"/>
              </a:rPr>
              <a:t>एकाउटिंग प्रक्रिया तैयार करना</a:t>
            </a:r>
            <a:r>
              <a:rPr lang="en-IN" dirty="0">
                <a:solidFill>
                  <a:srgbClr val="000000"/>
                </a:solidFill>
                <a:cs typeface="Arial" pitchFamily="34" charset="0"/>
              </a:rPr>
              <a:t>– </a:t>
            </a:r>
            <a:r>
              <a:rPr lang="hi-IN" dirty="0">
                <a:solidFill>
                  <a:srgbClr val="000000"/>
                </a:solidFill>
                <a:cs typeface="Arial" pitchFamily="34" charset="0"/>
              </a:rPr>
              <a:t>आप ग्राहक के लिए एक सरल और प्रभावी एकाउटिंग प्रक्रिया और फाइलिंग सिस्टम बना सकते हैं</a:t>
            </a:r>
            <a:endParaRPr lang="en-IN" dirty="0">
              <a:solidFill>
                <a:srgbClr val="000000"/>
              </a:solidFill>
              <a:cs typeface="Arial" pitchFamily="34" charset="0"/>
            </a:endParaRPr>
          </a:p>
          <a:p>
            <a:pPr marL="342900" lvl="1" indent="-342900" eaLnBrk="1" hangingPunct="1">
              <a:lnSpc>
                <a:spcPct val="140000"/>
              </a:lnSpc>
              <a:buSzPct val="100000"/>
              <a:buFont typeface="+mj-lt"/>
              <a:buAutoNum type="arabicPeriod" startAt="7"/>
              <a:defRPr/>
            </a:pPr>
            <a:r>
              <a:rPr lang="hi-IN" dirty="0">
                <a:solidFill>
                  <a:srgbClr val="000000"/>
                </a:solidFill>
                <a:cs typeface="Arial" pitchFamily="34" charset="0"/>
              </a:rPr>
              <a:t>प्रगति रिपोर्ट बनाना</a:t>
            </a:r>
            <a:r>
              <a:rPr lang="en-IN" dirty="0">
                <a:solidFill>
                  <a:srgbClr val="000000"/>
                </a:solidFill>
                <a:cs typeface="Arial" pitchFamily="34" charset="0"/>
              </a:rPr>
              <a:t>– </a:t>
            </a:r>
            <a:r>
              <a:rPr lang="hi-IN" dirty="0">
                <a:solidFill>
                  <a:srgbClr val="000000"/>
                </a:solidFill>
                <a:cs typeface="Arial" pitchFamily="34" charset="0"/>
              </a:rPr>
              <a:t>आप एक प्रगति रिपोर्ट बना सकते है जिसकी मांग बैंक और fund देने वाले करते है </a:t>
            </a:r>
            <a:endParaRPr lang="en-IN" dirty="0">
              <a:solidFill>
                <a:srgbClr val="000000"/>
              </a:solidFill>
              <a:cs typeface="Arial" pitchFamily="34" charset="0"/>
            </a:endParaRPr>
          </a:p>
          <a:p>
            <a:pPr marL="342900" lvl="1" indent="-342900" eaLnBrk="1" hangingPunct="1">
              <a:lnSpc>
                <a:spcPct val="140000"/>
              </a:lnSpc>
              <a:buSzPct val="100000"/>
              <a:buFont typeface="+mj-lt"/>
              <a:buAutoNum type="arabicPeriod" startAt="7"/>
              <a:defRPr/>
            </a:pPr>
            <a:r>
              <a:rPr lang="hi-IN" dirty="0">
                <a:solidFill>
                  <a:srgbClr val="000000"/>
                </a:solidFill>
                <a:cs typeface="Arial" pitchFamily="34" charset="0"/>
              </a:rPr>
              <a:t>एकाउटिंग करना </a:t>
            </a:r>
            <a:r>
              <a:rPr lang="en-IN" dirty="0">
                <a:solidFill>
                  <a:srgbClr val="000000"/>
                </a:solidFill>
                <a:cs typeface="Arial" pitchFamily="34" charset="0"/>
              </a:rPr>
              <a:t>– </a:t>
            </a:r>
            <a:r>
              <a:rPr lang="hi-IN" dirty="0">
                <a:solidFill>
                  <a:srgbClr val="000000"/>
                </a:solidFill>
                <a:cs typeface="Arial" pitchFamily="34" charset="0"/>
              </a:rPr>
              <a:t>आप पिछले बिंदु को आगे ले जाकर व्यापार के लिए खातों का एकाउंट तैयार करने की पेशकश कर सकते हैं </a:t>
            </a:r>
            <a:endParaRPr lang="en-IN" dirty="0">
              <a:solidFill>
                <a:srgbClr val="000000"/>
              </a:solidFill>
              <a:cs typeface="Arial" pitchFamily="34" charset="0"/>
            </a:endParaRP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srgbClr val="000000"/>
                </a:solidFill>
                <a:cs typeface="Arial" pitchFamily="34" charset="0"/>
              </a:rPr>
              <a:t>एक सलाहकार क्या कर सकता है </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15</a:t>
            </a:fld>
            <a:endParaRPr lang="en-US" sz="1600" b="1">
              <a:solidFill>
                <a:prstClr val="black"/>
              </a:solidFill>
            </a:endParaRPr>
          </a:p>
        </p:txBody>
      </p:sp>
    </p:spTree>
    <p:extLst>
      <p:ext uri="{BB962C8B-B14F-4D97-AF65-F5344CB8AC3E}">
        <p14:creationId xmlns:p14="http://schemas.microsoft.com/office/powerpoint/2010/main" val="1405214541"/>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29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2291">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GB" sz="2400" dirty="0">
                <a:solidFill>
                  <a:srgbClr val="000000"/>
                </a:solidFill>
                <a:latin typeface="Calibri" pitchFamily="34" charset="0"/>
              </a:rPr>
              <a:t>How to provide consulting services</a:t>
            </a:r>
          </a:p>
        </p:txBody>
      </p:sp>
      <p:sp>
        <p:nvSpPr>
          <p:cNvPr id="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lvl="0"/>
            <a:r>
              <a:rPr lang="hi-IN" altLang="en-US" sz="2400" dirty="0">
                <a:latin typeface="Mangal" panose="02040503050203030202" pitchFamily="18" charset="0"/>
                <a:ea typeface="Times New Roman" panose="02020603050405020304" pitchFamily="18" charset="0"/>
              </a:rPr>
              <a:t>परामर्श सेवा कैसे</a:t>
            </a:r>
            <a:r>
              <a:rPr lang="hi-IN" altLang="en-US" sz="2400" dirty="0">
                <a:latin typeface="Arial Unicode MS" panose="020B0604020202020204" pitchFamily="34" charset="-128"/>
                <a:ea typeface="Times New Roman" panose="02020603050405020304" pitchFamily="18" charset="0"/>
                <a:cs typeface="Arial Unicode MS" panose="020B0604020202020204" pitchFamily="34" charset="-128"/>
              </a:rPr>
              <a:t> </a:t>
            </a:r>
            <a:r>
              <a:rPr lang="hi-IN" altLang="en-US" sz="2400" dirty="0">
                <a:latin typeface="Mangal" panose="02040503050203030202" pitchFamily="18" charset="0"/>
                <a:ea typeface="Times New Roman" panose="02020603050405020304" pitchFamily="18" charset="0"/>
              </a:rPr>
              <a:t>प्रदान करें</a:t>
            </a:r>
            <a:endParaRPr lang="en-US" altLang="en-US" sz="4800" dirty="0"/>
          </a:p>
        </p:txBody>
      </p:sp>
      <p:sp>
        <p:nvSpPr>
          <p:cNvPr id="9" name="Text Box 2"/>
          <p:cNvSpPr txBox="1">
            <a:spLocks noChangeArrowheads="1"/>
          </p:cNvSpPr>
          <p:nvPr/>
        </p:nvSpPr>
        <p:spPr bwMode="auto">
          <a:xfrm>
            <a:off x="228600" y="1035050"/>
            <a:ext cx="4267200" cy="529993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What is consulting?</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Expectations and requirements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Value creation for the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Building trust with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Service offerings to focus on</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Pricing for your services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Keeping the relationship going</a:t>
            </a:r>
          </a:p>
        </p:txBody>
      </p:sp>
      <p:sp>
        <p:nvSpPr>
          <p:cNvPr id="10" name="Text Box 2"/>
          <p:cNvSpPr txBox="1">
            <a:spLocks noChangeArrowheads="1"/>
          </p:cNvSpPr>
          <p:nvPr/>
        </p:nvSpPr>
        <p:spPr bwMode="auto">
          <a:xfrm>
            <a:off x="4572000" y="1066800"/>
            <a:ext cx="42672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परामर्श क्या है</a:t>
            </a:r>
            <a:r>
              <a:rPr lang="en-IN" sz="2000" dirty="0">
                <a:solidFill>
                  <a:prstClr val="black"/>
                </a:solidFill>
                <a:latin typeface="Tahoma" pitchFamily="34" charset="0"/>
                <a:cs typeface="Arial" charset="0"/>
              </a:rPr>
              <a:t>?</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अपेक्षाएं एवं जरूरतें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लिए उपयोगिता बढ़ाना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साथ विश्वास कायम करना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जिन सेवाओं पर ध्यान केंद्रित करना हो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अपनी सेवाओं के लिए मूल्य निर्धारण</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सम्बन्ध </a:t>
            </a:r>
            <a:r>
              <a:rPr lang="hi-IN" sz="2000" dirty="0">
                <a:solidFill>
                  <a:srgbClr val="000000"/>
                </a:solidFill>
                <a:cs typeface="Arial" pitchFamily="34" charset="0"/>
              </a:rPr>
              <a:t>बनाए </a:t>
            </a:r>
            <a:r>
              <a:rPr lang="en-US" sz="2000" dirty="0">
                <a:solidFill>
                  <a:srgbClr val="000000"/>
                </a:solidFill>
                <a:cs typeface="Arial" pitchFamily="34" charset="0"/>
              </a:rPr>
              <a:t> </a:t>
            </a:r>
            <a:r>
              <a:rPr lang="hi-IN" sz="2000" dirty="0">
                <a:solidFill>
                  <a:prstClr val="black"/>
                </a:solidFill>
                <a:latin typeface="Tahoma" pitchFamily="34" charset="0"/>
                <a:cs typeface="Arial" charset="0"/>
              </a:rPr>
              <a:t>रखना </a:t>
            </a:r>
          </a:p>
          <a:p>
            <a:pPr marL="0" indent="0" eaLnBrk="1" hangingPunct="1">
              <a:lnSpc>
                <a:spcPct val="150000"/>
              </a:lnSpc>
              <a:spcBef>
                <a:spcPts val="0"/>
              </a:spcBef>
              <a:spcAft>
                <a:spcPts val="0"/>
              </a:spcAft>
              <a:buSzPct val="100000"/>
              <a:defRPr/>
            </a:pPr>
            <a:endParaRPr lang="hi-IN" sz="2000" dirty="0">
              <a:solidFill>
                <a:prstClr val="black"/>
              </a:solidFill>
              <a:latin typeface="Tahoma" pitchFamily="34" charset="0"/>
              <a:cs typeface="Arial" charset="0"/>
            </a:endParaRPr>
          </a:p>
        </p:txBody>
      </p:sp>
      <p:sp>
        <p:nvSpPr>
          <p:cNvPr id="6" name="Text Box 17"/>
          <p:cNvSpPr txBox="1">
            <a:spLocks noChangeArrowheads="1"/>
          </p:cNvSpPr>
          <p:nvPr/>
        </p:nvSpPr>
        <p:spPr bwMode="auto">
          <a:xfrm>
            <a:off x="-185738" y="34782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1" name="Text Box 17"/>
          <p:cNvSpPr txBox="1">
            <a:spLocks noChangeArrowheads="1"/>
          </p:cNvSpPr>
          <p:nvPr/>
        </p:nvSpPr>
        <p:spPr bwMode="auto">
          <a:xfrm>
            <a:off x="-185738" y="25908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2" name="Text Box 17"/>
          <p:cNvSpPr txBox="1">
            <a:spLocks noChangeArrowheads="1"/>
          </p:cNvSpPr>
          <p:nvPr/>
        </p:nvSpPr>
        <p:spPr bwMode="auto">
          <a:xfrm>
            <a:off x="-185738" y="30511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3" name="Text Box 17"/>
          <p:cNvSpPr txBox="1">
            <a:spLocks noChangeArrowheads="1"/>
          </p:cNvSpPr>
          <p:nvPr/>
        </p:nvSpPr>
        <p:spPr bwMode="auto">
          <a:xfrm>
            <a:off x="-185738" y="21336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4" name="Text Box 17"/>
          <p:cNvSpPr txBox="1">
            <a:spLocks noChangeArrowheads="1"/>
          </p:cNvSpPr>
          <p:nvPr/>
        </p:nvSpPr>
        <p:spPr bwMode="auto">
          <a:xfrm>
            <a:off x="-152400" y="16795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152400" y="12192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27407705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0">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Pricing your services</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49"/>
            <a:ext cx="4267200" cy="559435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lvl="1" eaLnBrk="1" hangingPunct="1">
              <a:lnSpc>
                <a:spcPct val="130000"/>
              </a:lnSpc>
              <a:buSzPct val="100000"/>
              <a:buFont typeface="Arial" pitchFamily="34" charset="0"/>
              <a:buChar char="•"/>
              <a:defRPr/>
            </a:pPr>
            <a:r>
              <a:rPr lang="en-IN" sz="2000" dirty="0">
                <a:solidFill>
                  <a:srgbClr val="000000"/>
                </a:solidFill>
                <a:cs typeface="Arial" pitchFamily="34" charset="0"/>
              </a:rPr>
              <a:t>All clients are cost-conscious: This means they don’t want to pay as far as possible and when they do pay, they expect much more in return.</a:t>
            </a:r>
          </a:p>
          <a:p>
            <a:pPr lvl="1" eaLnBrk="1" hangingPunct="1">
              <a:lnSpc>
                <a:spcPct val="130000"/>
              </a:lnSpc>
              <a:buSzPct val="100000"/>
              <a:buFont typeface="Arial" pitchFamily="34" charset="0"/>
              <a:buChar char="•"/>
              <a:defRPr/>
            </a:pPr>
            <a:r>
              <a:rPr lang="en-IN" sz="2000" dirty="0">
                <a:solidFill>
                  <a:srgbClr val="000000"/>
                </a:solidFill>
                <a:cs typeface="Arial" pitchFamily="34" charset="0"/>
              </a:rPr>
              <a:t>When you are just starting your consultancy, you may have to set low pricing to attract the customers.</a:t>
            </a:r>
          </a:p>
          <a:p>
            <a:pPr lvl="1" eaLnBrk="1" hangingPunct="1">
              <a:lnSpc>
                <a:spcPct val="130000"/>
              </a:lnSpc>
              <a:buSzPct val="100000"/>
              <a:buFont typeface="Arial" pitchFamily="34" charset="0"/>
              <a:buChar char="•"/>
              <a:defRPr/>
            </a:pPr>
            <a:r>
              <a:rPr lang="en-IN" sz="2000" dirty="0">
                <a:solidFill>
                  <a:srgbClr val="000000"/>
                </a:solidFill>
                <a:cs typeface="Arial" pitchFamily="34" charset="0"/>
              </a:rPr>
              <a:t>Treat this as an initial investment where you gain some customers and experience.</a:t>
            </a:r>
          </a:p>
          <a:p>
            <a:pPr lvl="1" eaLnBrk="1" hangingPunct="1">
              <a:lnSpc>
                <a:spcPct val="130000"/>
              </a:lnSpc>
              <a:buSzPct val="100000"/>
              <a:buFont typeface="Arial" pitchFamily="34" charset="0"/>
              <a:buChar char="•"/>
              <a:defRPr/>
            </a:pPr>
            <a:r>
              <a:rPr lang="en-IN" sz="2000" dirty="0">
                <a:solidFill>
                  <a:srgbClr val="000000"/>
                </a:solidFill>
                <a:cs typeface="Arial" pitchFamily="34" charset="0"/>
              </a:rPr>
              <a:t>Once you are established, you can then think of charging more.</a:t>
            </a:r>
          </a:p>
        </p:txBody>
      </p:sp>
      <p:sp>
        <p:nvSpPr>
          <p:cNvPr id="7" name="Text Box 2"/>
          <p:cNvSpPr txBox="1">
            <a:spLocks noChangeArrowheads="1"/>
          </p:cNvSpPr>
          <p:nvPr/>
        </p:nvSpPr>
        <p:spPr bwMode="auto">
          <a:xfrm>
            <a:off x="4572000" y="1066799"/>
            <a:ext cx="4267200" cy="554988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buSzPct val="100000"/>
              <a:buFont typeface="Arial" pitchFamily="34" charset="0"/>
              <a:buChar char="•"/>
              <a:defRPr/>
            </a:pPr>
            <a:r>
              <a:rPr lang="hi-IN" sz="2000" dirty="0">
                <a:solidFill>
                  <a:srgbClr val="000000"/>
                </a:solidFill>
                <a:cs typeface="Arial" pitchFamily="34" charset="0"/>
              </a:rPr>
              <a:t>सभी ग्राहक लागत के प्रति सजग हैं</a:t>
            </a:r>
            <a:r>
              <a:rPr lang="en-IN" sz="2000" dirty="0">
                <a:solidFill>
                  <a:srgbClr val="000000"/>
                </a:solidFill>
                <a:cs typeface="Arial" pitchFamily="34" charset="0"/>
              </a:rPr>
              <a:t>: </a:t>
            </a:r>
            <a:r>
              <a:rPr lang="hi-IN" sz="2000" dirty="0"/>
              <a:t>इसका मतलब वो जंहा तक संभव हो भुगतान करना नहीं चाहते और जब वो भुगतान करते हैं तो बदले में बहुत अधिक की उम्मीद करते हैं </a:t>
            </a:r>
            <a:endParaRPr lang="en-IN" sz="2000" dirty="0">
              <a:solidFill>
                <a:srgbClr val="000000"/>
              </a:solidFill>
              <a:cs typeface="Arial" pitchFamily="34" charset="0"/>
            </a:endParaRPr>
          </a:p>
          <a:p>
            <a:pPr eaLnBrk="1" hangingPunct="1">
              <a:lnSpc>
                <a:spcPct val="130000"/>
              </a:lnSpc>
              <a:buSzPct val="100000"/>
              <a:buFont typeface="Arial" pitchFamily="34" charset="0"/>
              <a:buChar char="•"/>
              <a:defRPr/>
            </a:pPr>
            <a:r>
              <a:rPr lang="hi-IN" sz="2000" dirty="0"/>
              <a:t>कंसल्टेंसी के शुरुआती दौर में आप ग्राहकों को आकर्षित करने के लिए कम मूल्य निर्धारित कर सकते हैं। </a:t>
            </a:r>
            <a:endParaRPr lang="en-IN" sz="2000" dirty="0">
              <a:solidFill>
                <a:srgbClr val="000000"/>
              </a:solidFill>
              <a:cs typeface="Arial" pitchFamily="34" charset="0"/>
            </a:endParaRPr>
          </a:p>
          <a:p>
            <a:pPr eaLnBrk="1" hangingPunct="1">
              <a:lnSpc>
                <a:spcPct val="130000"/>
              </a:lnSpc>
              <a:buSzPct val="100000"/>
              <a:buFont typeface="Arial" pitchFamily="34" charset="0"/>
              <a:buChar char="•"/>
              <a:defRPr/>
            </a:pPr>
            <a:r>
              <a:rPr lang="hi-IN" sz="2000" dirty="0"/>
              <a:t>आप जब तक थोड़े ग्राहक और अनुभव हासिल नहीं कर लेते इसे  एक शुरुआती निवेश के रूप में समझें  </a:t>
            </a:r>
          </a:p>
          <a:p>
            <a:pPr eaLnBrk="1" hangingPunct="1">
              <a:lnSpc>
                <a:spcPct val="130000"/>
              </a:lnSpc>
              <a:buSzPct val="100000"/>
              <a:buFont typeface="Arial" pitchFamily="34" charset="0"/>
              <a:buChar char="•"/>
              <a:defRPr/>
            </a:pPr>
            <a:r>
              <a:rPr lang="hi-IN" sz="2000" dirty="0"/>
              <a:t>एक बार स्थापित हो जाने पर आप अधिक चार्ज करने के बारे में सोच सकते हैं</a:t>
            </a:r>
            <a:endParaRPr lang="en-IN" sz="2000" dirty="0">
              <a:solidFill>
                <a:srgbClr val="000000"/>
              </a:solidFill>
              <a:cs typeface="Arial" pitchFamily="34" charset="0"/>
            </a:endParaRP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prstClr val="black"/>
                </a:solidFill>
              </a:rPr>
              <a:t>आपकी सेवाओं का मूल्य निर्धारण</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17</a:t>
            </a:fld>
            <a:endParaRPr lang="en-US" sz="1600" b="1">
              <a:solidFill>
                <a:prstClr val="black"/>
              </a:solidFill>
            </a:endParaRPr>
          </a:p>
        </p:txBody>
      </p:sp>
    </p:spTree>
    <p:extLst>
      <p:ext uri="{BB962C8B-B14F-4D97-AF65-F5344CB8AC3E}">
        <p14:creationId xmlns:p14="http://schemas.microsoft.com/office/powerpoint/2010/main" val="1795717319"/>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 presetClass="entr" presetSubtype="0" fill="hold" nodeType="with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7">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Other possible clients</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49"/>
            <a:ext cx="4267200" cy="559435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lvl="1" eaLnBrk="1" hangingPunct="1">
              <a:lnSpc>
                <a:spcPct val="120000"/>
              </a:lnSpc>
              <a:buSzPct val="100000"/>
              <a:buFont typeface="Arial" pitchFamily="34" charset="0"/>
              <a:buChar char="•"/>
              <a:defRPr/>
            </a:pPr>
            <a:r>
              <a:rPr lang="en-IN" sz="2000" dirty="0">
                <a:solidFill>
                  <a:srgbClr val="000000"/>
                </a:solidFill>
                <a:cs typeface="Arial" pitchFamily="34" charset="0"/>
              </a:rPr>
              <a:t>In addition to the enterprises or entrepreneurs, you can also work with:</a:t>
            </a:r>
          </a:p>
          <a:p>
            <a:pPr marL="288000" lvl="2" indent="-288000" eaLnBrk="1" hangingPunct="1">
              <a:lnSpc>
                <a:spcPct val="120000"/>
              </a:lnSpc>
              <a:buSzPct val="100000"/>
              <a:buFont typeface="Arial" pitchFamily="34" charset="0"/>
              <a:buChar char="•"/>
              <a:defRPr/>
            </a:pPr>
            <a:r>
              <a:rPr lang="en-US" dirty="0"/>
              <a:t>SRLM - Trainer for entrepreneurs, surveys to identify businesses etc.</a:t>
            </a:r>
          </a:p>
          <a:p>
            <a:pPr marL="288000" lvl="2" indent="-288000" eaLnBrk="1" hangingPunct="1">
              <a:lnSpc>
                <a:spcPct val="120000"/>
              </a:lnSpc>
              <a:buSzPct val="100000"/>
              <a:buFont typeface="Arial" pitchFamily="34" charset="0"/>
              <a:buChar char="•"/>
              <a:defRPr/>
            </a:pPr>
            <a:r>
              <a:rPr lang="en-US" dirty="0"/>
              <a:t>Banks and FI - plan preparation, checks, loan repayment monitoring etc.</a:t>
            </a:r>
          </a:p>
          <a:p>
            <a:pPr marL="288000" lvl="2" indent="-288000" eaLnBrk="1" hangingPunct="1">
              <a:lnSpc>
                <a:spcPct val="120000"/>
              </a:lnSpc>
              <a:buSzPct val="100000"/>
              <a:buFont typeface="Arial" pitchFamily="34" charset="0"/>
              <a:buChar char="•"/>
              <a:defRPr/>
            </a:pPr>
            <a:r>
              <a:rPr lang="en-US" dirty="0"/>
              <a:t>RSETI - (Training)</a:t>
            </a:r>
          </a:p>
          <a:p>
            <a:pPr marL="288000" lvl="2" indent="-288000" eaLnBrk="1" hangingPunct="1">
              <a:lnSpc>
                <a:spcPct val="120000"/>
              </a:lnSpc>
              <a:buSzPct val="100000"/>
              <a:buFont typeface="Arial" pitchFamily="34" charset="0"/>
              <a:buChar char="•"/>
              <a:defRPr/>
            </a:pPr>
            <a:r>
              <a:rPr lang="en-US" dirty="0"/>
              <a:t>The community organization network of SHG-Village Organization (VO)-Cluster Level Federation (CLF) - Manage a collective business of the network, identify entrepreneurs, business opportunities etc.</a:t>
            </a:r>
            <a:endParaRPr lang="en-IN"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18</a:t>
            </a:fld>
            <a:endParaRPr lang="en-US" sz="1600" b="1">
              <a:solidFill>
                <a:prstClr val="black"/>
              </a:solidFill>
            </a:endParaRPr>
          </a:p>
        </p:txBody>
      </p:sp>
      <p:sp>
        <p:nvSpPr>
          <p:cNvPr id="8"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prstClr val="black"/>
                </a:solidFill>
              </a:rPr>
              <a:t>अन्य संभावित ग्राहक  </a:t>
            </a:r>
            <a:endParaRPr lang="en-GB" sz="2400" dirty="0">
              <a:solidFill>
                <a:srgbClr val="000000"/>
              </a:solidFill>
              <a:cs typeface="Arial" pitchFamily="34" charset="0"/>
            </a:endParaRPr>
          </a:p>
        </p:txBody>
      </p:sp>
      <p:sp>
        <p:nvSpPr>
          <p:cNvPr id="9" name="Text Box 2"/>
          <p:cNvSpPr txBox="1">
            <a:spLocks noChangeArrowheads="1"/>
          </p:cNvSpPr>
          <p:nvPr/>
        </p:nvSpPr>
        <p:spPr bwMode="auto">
          <a:xfrm>
            <a:off x="4648200" y="1035049"/>
            <a:ext cx="4267200" cy="559435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lvl="1" eaLnBrk="1" hangingPunct="1">
              <a:lnSpc>
                <a:spcPct val="120000"/>
              </a:lnSpc>
              <a:buSzPct val="100000"/>
              <a:buFont typeface="Arial" pitchFamily="34" charset="0"/>
              <a:buChar char="•"/>
              <a:defRPr/>
            </a:pPr>
            <a:r>
              <a:rPr lang="hi-IN" sz="2000" dirty="0">
                <a:solidFill>
                  <a:srgbClr val="000000"/>
                </a:solidFill>
                <a:cs typeface="Arial" pitchFamily="34" charset="0"/>
              </a:rPr>
              <a:t>उद्यम या उद्यमियों के अलावा, आप निम्न के साथ भी काम कर सकते हैं: </a:t>
            </a:r>
            <a:endParaRPr lang="en-IN" sz="2000" dirty="0">
              <a:solidFill>
                <a:srgbClr val="000000"/>
              </a:solidFill>
              <a:cs typeface="Arial" pitchFamily="34" charset="0"/>
            </a:endParaRPr>
          </a:p>
          <a:p>
            <a:pPr marL="288000" lvl="2" indent="-288000" eaLnBrk="1" hangingPunct="1">
              <a:lnSpc>
                <a:spcPct val="120000"/>
              </a:lnSpc>
              <a:buSzPct val="100000"/>
              <a:buFont typeface="Arial" pitchFamily="34" charset="0"/>
              <a:buChar char="•"/>
              <a:defRPr/>
            </a:pPr>
            <a:r>
              <a:rPr lang="hi-IN" dirty="0"/>
              <a:t>राजीविका</a:t>
            </a:r>
            <a:r>
              <a:rPr lang="en-US" dirty="0"/>
              <a:t>– </a:t>
            </a:r>
            <a:r>
              <a:rPr lang="hi-IN" dirty="0"/>
              <a:t>उ</a:t>
            </a:r>
            <a:r>
              <a:rPr lang="hi-IN" dirty="0">
                <a:solidFill>
                  <a:srgbClr val="000000"/>
                </a:solidFill>
                <a:cs typeface="Arial" pitchFamily="34" charset="0"/>
              </a:rPr>
              <a:t>द्य</a:t>
            </a:r>
            <a:r>
              <a:rPr lang="hi-IN" dirty="0"/>
              <a:t>मियों के लिए प्रशिक्षक, बिजनेस की पहचान करने के लिए सर्वेक्षण आदि  </a:t>
            </a:r>
            <a:endParaRPr lang="en-US" dirty="0"/>
          </a:p>
          <a:p>
            <a:pPr marL="288000" lvl="2" indent="-288000" eaLnBrk="1" hangingPunct="1">
              <a:lnSpc>
                <a:spcPct val="120000"/>
              </a:lnSpc>
              <a:buSzPct val="100000"/>
              <a:buFont typeface="Arial" pitchFamily="34" charset="0"/>
              <a:buChar char="•"/>
              <a:defRPr/>
            </a:pPr>
            <a:r>
              <a:rPr lang="hi-IN" dirty="0"/>
              <a:t>बैंक और वित्तीय संस्थाएं- योजना तैयार करना, जांच, लोन, अदायगी का निरीक्षण आदि</a:t>
            </a:r>
            <a:endParaRPr lang="en-US" dirty="0"/>
          </a:p>
          <a:p>
            <a:pPr marL="288000" lvl="2" indent="-288000" eaLnBrk="1" hangingPunct="1">
              <a:lnSpc>
                <a:spcPct val="120000"/>
              </a:lnSpc>
              <a:buSzPct val="100000"/>
              <a:buFont typeface="Arial" pitchFamily="34" charset="0"/>
              <a:buChar char="•"/>
              <a:defRPr/>
            </a:pPr>
            <a:r>
              <a:rPr lang="en-US" dirty="0"/>
              <a:t>RSETI - (</a:t>
            </a:r>
            <a:r>
              <a:rPr lang="hi-IN" dirty="0"/>
              <a:t>प्रशिक्षण</a:t>
            </a:r>
            <a:r>
              <a:rPr lang="en-US" dirty="0"/>
              <a:t>)</a:t>
            </a:r>
          </a:p>
          <a:p>
            <a:pPr marL="288000" lvl="2" indent="-288000" eaLnBrk="1" hangingPunct="1">
              <a:lnSpc>
                <a:spcPct val="120000"/>
              </a:lnSpc>
              <a:buSzPct val="100000"/>
              <a:buFont typeface="Arial" pitchFamily="34" charset="0"/>
              <a:buChar char="•"/>
              <a:defRPr/>
            </a:pPr>
            <a:r>
              <a:rPr lang="en-US" dirty="0"/>
              <a:t>SHG</a:t>
            </a:r>
            <a:r>
              <a:rPr lang="hi-IN" dirty="0"/>
              <a:t> के ग्रामीण संस्थान </a:t>
            </a:r>
            <a:r>
              <a:rPr lang="en-US" dirty="0"/>
              <a:t>–</a:t>
            </a:r>
            <a:r>
              <a:rPr lang="hi-IN" dirty="0"/>
              <a:t> क्लस्टर लेवल फ़ेड्रेशन </a:t>
            </a:r>
            <a:r>
              <a:rPr lang="en-US" dirty="0"/>
              <a:t>(CLF) </a:t>
            </a:r>
            <a:r>
              <a:rPr lang="hi-IN" dirty="0"/>
              <a:t>का सामुदायिक स्तर का नेट्वर्क </a:t>
            </a:r>
            <a:r>
              <a:rPr lang="en-US" dirty="0"/>
              <a:t>– </a:t>
            </a:r>
            <a:r>
              <a:rPr lang="hi-IN" dirty="0"/>
              <a:t>नेट्वर्क का पूरा व्यापार मैनेज करना</a:t>
            </a:r>
            <a:r>
              <a:rPr lang="en-US" dirty="0"/>
              <a:t>,</a:t>
            </a:r>
            <a:r>
              <a:rPr lang="hi-IN" dirty="0"/>
              <a:t> उ</a:t>
            </a:r>
            <a:r>
              <a:rPr lang="hi-IN" dirty="0">
                <a:solidFill>
                  <a:srgbClr val="000000"/>
                </a:solidFill>
                <a:cs typeface="Arial" pitchFamily="34" charset="0"/>
              </a:rPr>
              <a:t>द्य</a:t>
            </a:r>
            <a:r>
              <a:rPr lang="hi-IN" dirty="0"/>
              <a:t>मियों, व्यापार के अवसरों आदि की पहचान करना </a:t>
            </a:r>
            <a:endParaRPr lang="en-IN" dirty="0">
              <a:solidFill>
                <a:srgbClr val="000000"/>
              </a:solidFill>
              <a:cs typeface="Arial" pitchFamily="34" charset="0"/>
            </a:endParaRPr>
          </a:p>
        </p:txBody>
      </p:sp>
      <p:sp>
        <p:nvSpPr>
          <p:cNvPr id="2" name="Rectangle 1"/>
          <p:cNvSpPr>
            <a:spLocks noChangeArrowheads="1"/>
          </p:cNvSpPr>
          <p:nvPr/>
        </p:nvSpPr>
        <p:spPr bwMode="auto">
          <a:xfrm>
            <a:off x="0" y="211914"/>
            <a:ext cx="51296" cy="33371"/>
          </a:xfrm>
          <a:prstGeom prst="rect">
            <a:avLst/>
          </a:prstGeom>
          <a:solidFill>
            <a:srgbClr val="FFFFFF"/>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0" rIns="0" bIns="-88872"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hi-IN" altLang="en-US" sz="800" b="0" i="0" u="none" strike="noStrike" cap="none" normalizeH="0" baseline="0" dirty="0">
                <a:ln>
                  <a:noFill/>
                </a:ln>
                <a:solidFill>
                  <a:schemeClr val="tx1"/>
                </a:solidFill>
                <a:effectLst/>
                <a:cs typeface="Mangal" panose="02040503050203030202" pitchFamily="18" charset="0"/>
              </a:rPr>
              <a:t> </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3349049818"/>
      </p:ext>
    </p:extLst>
  </p:cSld>
  <p:clrMapOvr>
    <a:masterClrMapping/>
  </p:clrMapOvr>
  <p:transition spd="med"/>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Pricing your services</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49"/>
            <a:ext cx="4267200" cy="414655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lvl="1" eaLnBrk="1" hangingPunct="1">
              <a:lnSpc>
                <a:spcPct val="130000"/>
              </a:lnSpc>
              <a:buSzPct val="100000"/>
              <a:buFont typeface="Arial" pitchFamily="34" charset="0"/>
              <a:buChar char="•"/>
              <a:defRPr/>
            </a:pPr>
            <a:r>
              <a:rPr lang="en-IN" sz="2000" dirty="0">
                <a:solidFill>
                  <a:srgbClr val="000000"/>
                </a:solidFill>
                <a:cs typeface="Arial" pitchFamily="34" charset="0"/>
              </a:rPr>
              <a:t>But even when you are established, it is not easy to charge more – The clients are always reluctant!</a:t>
            </a:r>
          </a:p>
          <a:p>
            <a:pPr lvl="1" eaLnBrk="1" hangingPunct="1">
              <a:lnSpc>
                <a:spcPct val="130000"/>
              </a:lnSpc>
              <a:buSzPct val="100000"/>
              <a:buFont typeface="Arial" pitchFamily="34" charset="0"/>
              <a:buChar char="•"/>
              <a:defRPr/>
            </a:pPr>
            <a:r>
              <a:rPr lang="en-IN" sz="2000" dirty="0">
                <a:solidFill>
                  <a:srgbClr val="000000"/>
                </a:solidFill>
                <a:cs typeface="Arial" pitchFamily="34" charset="0"/>
              </a:rPr>
              <a:t>You can offer one or more of:</a:t>
            </a:r>
          </a:p>
          <a:p>
            <a:pPr marL="800100" lvl="2" indent="-342900" eaLnBrk="1" hangingPunct="1">
              <a:lnSpc>
                <a:spcPct val="130000"/>
              </a:lnSpc>
              <a:buSzPct val="100000"/>
              <a:buFont typeface="+mj-lt"/>
              <a:buAutoNum type="arabicPeriod"/>
              <a:defRPr/>
            </a:pPr>
            <a:r>
              <a:rPr lang="en-IN" sz="1600" dirty="0">
                <a:solidFill>
                  <a:srgbClr val="000000"/>
                </a:solidFill>
                <a:cs typeface="Arial" pitchFamily="34" charset="0"/>
              </a:rPr>
              <a:t>Deferred payment until after the results</a:t>
            </a:r>
          </a:p>
          <a:p>
            <a:pPr marL="800100" lvl="2" indent="-342900" eaLnBrk="1" hangingPunct="1">
              <a:lnSpc>
                <a:spcPct val="130000"/>
              </a:lnSpc>
              <a:buSzPct val="100000"/>
              <a:buFont typeface="+mj-lt"/>
              <a:buAutoNum type="arabicPeriod"/>
              <a:defRPr/>
            </a:pPr>
            <a:r>
              <a:rPr lang="en-IN" sz="1600" dirty="0">
                <a:solidFill>
                  <a:srgbClr val="000000"/>
                </a:solidFill>
                <a:cs typeface="Arial" pitchFamily="34" charset="0"/>
              </a:rPr>
              <a:t>Partial payment up-front and remaining after the success</a:t>
            </a:r>
          </a:p>
          <a:p>
            <a:pPr marL="800100" lvl="2" indent="-342900" eaLnBrk="1" hangingPunct="1">
              <a:lnSpc>
                <a:spcPct val="130000"/>
              </a:lnSpc>
              <a:buSzPct val="100000"/>
              <a:buFont typeface="+mj-lt"/>
              <a:buAutoNum type="arabicPeriod"/>
              <a:defRPr/>
            </a:pPr>
            <a:r>
              <a:rPr lang="en-IN" sz="1600" dirty="0">
                <a:solidFill>
                  <a:srgbClr val="000000"/>
                </a:solidFill>
                <a:cs typeface="Arial" pitchFamily="34" charset="0"/>
              </a:rPr>
              <a:t>Refund/discount in case of unfavourable outcome</a:t>
            </a:r>
          </a:p>
        </p:txBody>
      </p:sp>
      <p:sp>
        <p:nvSpPr>
          <p:cNvPr id="7" name="Text Box 2"/>
          <p:cNvSpPr txBox="1">
            <a:spLocks noChangeArrowheads="1"/>
          </p:cNvSpPr>
          <p:nvPr/>
        </p:nvSpPr>
        <p:spPr bwMode="auto">
          <a:xfrm>
            <a:off x="4572000" y="1066800"/>
            <a:ext cx="4267200" cy="411359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buSzPct val="100000"/>
              <a:buFont typeface="Arial" pitchFamily="34" charset="0"/>
              <a:buChar char="•"/>
              <a:defRPr/>
            </a:pPr>
            <a:r>
              <a:rPr lang="hi-IN" sz="2000" dirty="0"/>
              <a:t>लेकिन स्थापित होने पर भी अधिक चार्ज करना आसान नहीं है</a:t>
            </a:r>
            <a:r>
              <a:rPr lang="en-IN" sz="2000" dirty="0">
                <a:solidFill>
                  <a:srgbClr val="000000"/>
                </a:solidFill>
                <a:cs typeface="Arial" pitchFamily="34" charset="0"/>
              </a:rPr>
              <a:t> – </a:t>
            </a:r>
            <a:r>
              <a:rPr lang="hi-IN" sz="2000" dirty="0"/>
              <a:t>ग्राहक हमेशा पैसे देने में संकोच करते हैं</a:t>
            </a:r>
            <a:r>
              <a:rPr lang="en-IN" sz="2000" dirty="0">
                <a:solidFill>
                  <a:srgbClr val="000000"/>
                </a:solidFill>
                <a:cs typeface="Arial" pitchFamily="34" charset="0"/>
              </a:rPr>
              <a:t>!</a:t>
            </a:r>
          </a:p>
          <a:p>
            <a:pPr eaLnBrk="1" hangingPunct="1">
              <a:lnSpc>
                <a:spcPct val="130000"/>
              </a:lnSpc>
              <a:buSzPct val="100000"/>
              <a:buFont typeface="Arial" pitchFamily="34" charset="0"/>
              <a:buChar char="•"/>
              <a:defRPr/>
            </a:pPr>
            <a:r>
              <a:rPr lang="hi-IN" sz="2000" dirty="0">
                <a:solidFill>
                  <a:srgbClr val="000000"/>
                </a:solidFill>
                <a:cs typeface="Arial" pitchFamily="34" charset="0"/>
              </a:rPr>
              <a:t>आप इनमें से एक या एक से अधिक की पेशकश कर सकते हैं</a:t>
            </a:r>
            <a:r>
              <a:rPr lang="en-IN" sz="2000" dirty="0">
                <a:solidFill>
                  <a:srgbClr val="000000"/>
                </a:solidFill>
                <a:cs typeface="Arial" pitchFamily="34" charset="0"/>
              </a:rPr>
              <a:t>:</a:t>
            </a:r>
          </a:p>
          <a:p>
            <a:pPr marL="800100" lvl="2" indent="-342900" eaLnBrk="1" hangingPunct="1">
              <a:lnSpc>
                <a:spcPct val="130000"/>
              </a:lnSpc>
              <a:buSzPct val="100000"/>
              <a:buFont typeface="+mj-lt"/>
              <a:buAutoNum type="arabicPeriod"/>
              <a:defRPr/>
            </a:pPr>
            <a:r>
              <a:rPr lang="hi-IN" sz="1600" dirty="0">
                <a:solidFill>
                  <a:srgbClr val="000000"/>
                </a:solidFill>
                <a:cs typeface="Arial" pitchFamily="34" charset="0"/>
              </a:rPr>
              <a:t>परिणाम आने तक भुगतान स्थगित करना </a:t>
            </a:r>
          </a:p>
          <a:p>
            <a:pPr marL="800100" lvl="2" indent="-342900" eaLnBrk="1" hangingPunct="1">
              <a:lnSpc>
                <a:spcPct val="130000"/>
              </a:lnSpc>
              <a:buSzPct val="100000"/>
              <a:buFont typeface="+mj-lt"/>
              <a:buAutoNum type="arabicPeriod"/>
              <a:defRPr/>
            </a:pPr>
            <a:r>
              <a:rPr lang="hi-IN" sz="1600" dirty="0">
                <a:solidFill>
                  <a:srgbClr val="000000"/>
                </a:solidFill>
                <a:cs typeface="Arial" pitchFamily="34" charset="0"/>
              </a:rPr>
              <a:t>आंशिक भुगतान तुरंत और शेष सफलता के बाद करना </a:t>
            </a:r>
          </a:p>
          <a:p>
            <a:pPr marL="800100" lvl="2" indent="-342900" eaLnBrk="1" hangingPunct="1">
              <a:lnSpc>
                <a:spcPct val="130000"/>
              </a:lnSpc>
              <a:buSzPct val="100000"/>
              <a:buFont typeface="+mj-lt"/>
              <a:buAutoNum type="arabicPeriod"/>
              <a:defRPr/>
            </a:pPr>
            <a:r>
              <a:rPr lang="hi-IN" sz="1600" dirty="0">
                <a:solidFill>
                  <a:srgbClr val="000000"/>
                </a:solidFill>
                <a:cs typeface="Arial" pitchFamily="34" charset="0"/>
              </a:rPr>
              <a:t>अनचाहे परिणाम आने के मामले में रिफंड / छूट देना </a:t>
            </a:r>
            <a:endParaRPr lang="en-IN" sz="1600" dirty="0">
              <a:solidFill>
                <a:srgbClr val="000000"/>
              </a:solidFill>
              <a:cs typeface="Arial" pitchFamily="34" charset="0"/>
            </a:endParaRP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prstClr val="black"/>
                </a:solidFill>
              </a:rPr>
              <a:t>अपनी सेवाओं का मूल्य निर्धारण</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19</a:t>
            </a:fld>
            <a:endParaRPr lang="en-US" sz="1600" b="1">
              <a:solidFill>
                <a:prstClr val="black"/>
              </a:solidFill>
            </a:endParaRPr>
          </a:p>
        </p:txBody>
      </p:sp>
      <p:sp>
        <p:nvSpPr>
          <p:cNvPr id="8" name="Rectangle 4"/>
          <p:cNvSpPr>
            <a:spLocks noChangeArrowheads="1"/>
          </p:cNvSpPr>
          <p:nvPr/>
        </p:nvSpPr>
        <p:spPr bwMode="auto">
          <a:xfrm>
            <a:off x="228600" y="5334000"/>
            <a:ext cx="4267200" cy="12192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en-GB" sz="2400" b="1" dirty="0">
                <a:solidFill>
                  <a:srgbClr val="000000"/>
                </a:solidFill>
                <a:latin typeface="Garamond" pitchFamily="18" charset="0"/>
              </a:rPr>
              <a:t>Key point</a:t>
            </a:r>
            <a:r>
              <a:rPr lang="en-US" sz="2400" b="1" dirty="0">
                <a:solidFill>
                  <a:srgbClr val="000000"/>
                </a:solidFill>
                <a:latin typeface="Garamond" pitchFamily="18" charset="0"/>
              </a:rPr>
              <a:t>: </a:t>
            </a:r>
            <a:r>
              <a:rPr lang="en-IN" sz="2400" dirty="0">
                <a:solidFill>
                  <a:srgbClr val="000000"/>
                </a:solidFill>
                <a:latin typeface="Garamond" pitchFamily="18" charset="0"/>
              </a:rPr>
              <a:t>One strategy may not work with all clients. You have to try and decide the right choice</a:t>
            </a:r>
            <a:endParaRPr lang="en-US" sz="2400" dirty="0">
              <a:solidFill>
                <a:srgbClr val="000000"/>
              </a:solidFill>
              <a:latin typeface="Garamond" pitchFamily="18" charset="0"/>
            </a:endParaRPr>
          </a:p>
        </p:txBody>
      </p:sp>
      <p:sp>
        <p:nvSpPr>
          <p:cNvPr id="9" name="Rectangle 4"/>
          <p:cNvSpPr>
            <a:spLocks noChangeArrowheads="1"/>
          </p:cNvSpPr>
          <p:nvPr/>
        </p:nvSpPr>
        <p:spPr bwMode="auto">
          <a:xfrm>
            <a:off x="4572000" y="5334000"/>
            <a:ext cx="4267200" cy="12192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hi-IN" sz="2400" b="1" dirty="0">
                <a:solidFill>
                  <a:srgbClr val="000000"/>
                </a:solidFill>
                <a:latin typeface="Garamond" pitchFamily="18" charset="0"/>
              </a:rPr>
              <a:t>मुख्य बिन्दु</a:t>
            </a:r>
            <a:r>
              <a:rPr lang="en-US" sz="2400" b="1" dirty="0">
                <a:solidFill>
                  <a:srgbClr val="000000"/>
                </a:solidFill>
                <a:latin typeface="Garamond" pitchFamily="18" charset="0"/>
              </a:rPr>
              <a:t>: </a:t>
            </a:r>
            <a:r>
              <a:rPr lang="hi-IN" sz="2000" dirty="0">
                <a:solidFill>
                  <a:srgbClr val="000000"/>
                </a:solidFill>
                <a:latin typeface="Garamond" pitchFamily="18" charset="0"/>
              </a:rPr>
              <a:t>एक रणनीति सभी ग्राहकों के साथ काम नहीं कर सकती</a:t>
            </a:r>
            <a:r>
              <a:rPr lang="en-IN" sz="2000" dirty="0">
                <a:solidFill>
                  <a:srgbClr val="000000"/>
                </a:solidFill>
                <a:latin typeface="Garamond" pitchFamily="18" charset="0"/>
              </a:rPr>
              <a:t>. </a:t>
            </a:r>
            <a:r>
              <a:rPr lang="hi-IN" sz="2000" dirty="0">
                <a:solidFill>
                  <a:srgbClr val="000000"/>
                </a:solidFill>
                <a:latin typeface="Garamond" pitchFamily="18" charset="0"/>
              </a:rPr>
              <a:t>आपको कोशिश करके सही निर्णय लेना है </a:t>
            </a:r>
            <a:endParaRPr lang="en-US" sz="2400" dirty="0">
              <a:solidFill>
                <a:srgbClr val="000000"/>
              </a:solidFill>
              <a:latin typeface="Garamond" pitchFamily="18" charset="0"/>
            </a:endParaRPr>
          </a:p>
        </p:txBody>
      </p:sp>
    </p:spTree>
    <p:extLst>
      <p:ext uri="{BB962C8B-B14F-4D97-AF65-F5344CB8AC3E}">
        <p14:creationId xmlns:p14="http://schemas.microsoft.com/office/powerpoint/2010/main" val="3130238722"/>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 presetClass="entr" presetSubtype="0" fill="hold" nodeType="with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7">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fill="hold" nodeType="clickEffect">
                                  <p:stCondLst>
                                    <p:cond delay="0"/>
                                  </p:stCondLst>
                                  <p:childTnLst>
                                    <p:set>
                                      <p:cBhvr additive="repl">
                                        <p:cTn id="16" dur="1" fill="hold">
                                          <p:stCondLst>
                                            <p:cond delay="0"/>
                                          </p:stCondLst>
                                        </p:cTn>
                                        <p:tgtEl>
                                          <p:spTgt spid="8"/>
                                        </p:tgtEl>
                                        <p:attrNameLst>
                                          <p:attrName>style.visibility</p:attrName>
                                        </p:attrNameLst>
                                      </p:cBhvr>
                                      <p:to>
                                        <p:strVal val="visible"/>
                                      </p:to>
                                    </p:set>
                                  </p:childTnLst>
                                </p:cTn>
                              </p:par>
                              <p:par>
                                <p:cTn id="17" presetID="1" presetClass="entr" fill="hold" nodeType="withEffect">
                                  <p:stCondLst>
                                    <p:cond delay="0"/>
                                  </p:stCondLst>
                                  <p:childTnLst>
                                    <p:set>
                                      <p:cBhvr additive="repl">
                                        <p:cTn id="18"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GB" sz="2400" dirty="0">
                <a:solidFill>
                  <a:srgbClr val="000000"/>
                </a:solidFill>
                <a:latin typeface="Calibri" pitchFamily="34" charset="0"/>
              </a:rPr>
              <a:t>How to provide consulting services</a:t>
            </a:r>
          </a:p>
        </p:txBody>
      </p:sp>
      <p:sp>
        <p:nvSpPr>
          <p:cNvPr id="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lvl="0"/>
            <a:r>
              <a:rPr lang="hi-IN" altLang="en-US" sz="2400" dirty="0">
                <a:latin typeface="Mangal" panose="02040503050203030202" pitchFamily="18" charset="0"/>
                <a:ea typeface="Times New Roman" panose="02020603050405020304" pitchFamily="18" charset="0"/>
              </a:rPr>
              <a:t>परामर्श सेवा कैसे</a:t>
            </a:r>
            <a:r>
              <a:rPr lang="hi-IN" altLang="en-US" sz="2400" dirty="0">
                <a:latin typeface="Arial Unicode MS" panose="020B0604020202020204" pitchFamily="34" charset="-128"/>
                <a:ea typeface="Times New Roman" panose="02020603050405020304" pitchFamily="18" charset="0"/>
                <a:cs typeface="Arial Unicode MS" panose="020B0604020202020204" pitchFamily="34" charset="-128"/>
              </a:rPr>
              <a:t> </a:t>
            </a:r>
            <a:r>
              <a:rPr lang="hi-IN" altLang="en-US" sz="2400" dirty="0">
                <a:latin typeface="Mangal" panose="02040503050203030202" pitchFamily="18" charset="0"/>
                <a:ea typeface="Times New Roman" panose="02020603050405020304" pitchFamily="18" charset="0"/>
              </a:rPr>
              <a:t>प्रदान करें</a:t>
            </a:r>
            <a:endParaRPr lang="en-US" altLang="en-US" sz="4800" dirty="0"/>
          </a:p>
        </p:txBody>
      </p:sp>
      <p:sp>
        <p:nvSpPr>
          <p:cNvPr id="9" name="Text Box 2"/>
          <p:cNvSpPr txBox="1">
            <a:spLocks noChangeArrowheads="1"/>
          </p:cNvSpPr>
          <p:nvPr/>
        </p:nvSpPr>
        <p:spPr bwMode="auto">
          <a:xfrm>
            <a:off x="228600" y="1035050"/>
            <a:ext cx="4267200" cy="529993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What is consulting?</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Expectations and requirements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Value creation for the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Building trust with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Service offerings to focus on</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Pricing for your services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Keeping the relationship going</a:t>
            </a:r>
          </a:p>
        </p:txBody>
      </p:sp>
      <p:sp>
        <p:nvSpPr>
          <p:cNvPr id="10" name="Text Box 2"/>
          <p:cNvSpPr txBox="1">
            <a:spLocks noChangeArrowheads="1"/>
          </p:cNvSpPr>
          <p:nvPr/>
        </p:nvSpPr>
        <p:spPr bwMode="auto">
          <a:xfrm>
            <a:off x="4572000" y="1066800"/>
            <a:ext cx="42672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परामर्श क्या है</a:t>
            </a:r>
            <a:r>
              <a:rPr lang="en-IN" sz="2000" dirty="0">
                <a:solidFill>
                  <a:prstClr val="black"/>
                </a:solidFill>
                <a:latin typeface="Tahoma" pitchFamily="34" charset="0"/>
                <a:cs typeface="Arial" charset="0"/>
              </a:rPr>
              <a:t>?</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अपेक्षाएं एवं जरूरतें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लिए उपयोगिता बढ़ाना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साथ विश्वास कायम करना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जिन सेवाओं पर ध्यान केंद्रित करना हो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अपनी सेवाओं के लिए मूल्य निर्धारण</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सम्बन्ध </a:t>
            </a:r>
            <a:r>
              <a:rPr lang="hi-IN" sz="2000" dirty="0">
                <a:solidFill>
                  <a:srgbClr val="000000"/>
                </a:solidFill>
                <a:cs typeface="Arial" pitchFamily="34" charset="0"/>
              </a:rPr>
              <a:t>बनाए </a:t>
            </a:r>
            <a:r>
              <a:rPr lang="en-US" sz="2000" dirty="0">
                <a:solidFill>
                  <a:srgbClr val="000000"/>
                </a:solidFill>
                <a:cs typeface="Arial" pitchFamily="34" charset="0"/>
              </a:rPr>
              <a:t> </a:t>
            </a:r>
            <a:r>
              <a:rPr lang="hi-IN" sz="2000" dirty="0">
                <a:solidFill>
                  <a:prstClr val="black"/>
                </a:solidFill>
                <a:latin typeface="Tahoma" pitchFamily="34" charset="0"/>
                <a:cs typeface="Arial" charset="0"/>
              </a:rPr>
              <a:t>रखना </a:t>
            </a:r>
          </a:p>
        </p:txBody>
      </p:sp>
      <p:sp>
        <p:nvSpPr>
          <p:cNvPr id="6" name="Text Box 17"/>
          <p:cNvSpPr txBox="1">
            <a:spLocks noChangeArrowheads="1"/>
          </p:cNvSpPr>
          <p:nvPr/>
        </p:nvSpPr>
        <p:spPr bwMode="auto">
          <a:xfrm>
            <a:off x="-152400" y="11922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Tree>
    <p:extLst>
      <p:ext uri="{BB962C8B-B14F-4D97-AF65-F5344CB8AC3E}">
        <p14:creationId xmlns:p14="http://schemas.microsoft.com/office/powerpoint/2010/main" val="2148814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0">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GB" sz="2400" dirty="0">
                <a:solidFill>
                  <a:srgbClr val="000000"/>
                </a:solidFill>
                <a:latin typeface="Calibri" pitchFamily="34" charset="0"/>
              </a:rPr>
              <a:t>How to provide consulting services</a:t>
            </a:r>
          </a:p>
        </p:txBody>
      </p:sp>
      <p:sp>
        <p:nvSpPr>
          <p:cNvPr id="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lvl="0"/>
            <a:r>
              <a:rPr lang="hi-IN" altLang="en-US" sz="2400" dirty="0">
                <a:latin typeface="Mangal" panose="02040503050203030202" pitchFamily="18" charset="0"/>
                <a:ea typeface="Times New Roman" panose="02020603050405020304" pitchFamily="18" charset="0"/>
              </a:rPr>
              <a:t>परामर्श सेवा कैसे</a:t>
            </a:r>
            <a:r>
              <a:rPr lang="hi-IN" altLang="en-US" sz="2400" dirty="0">
                <a:latin typeface="Arial Unicode MS" panose="020B0604020202020204" pitchFamily="34" charset="-128"/>
                <a:ea typeface="Times New Roman" panose="02020603050405020304" pitchFamily="18" charset="0"/>
                <a:cs typeface="Arial Unicode MS" panose="020B0604020202020204" pitchFamily="34" charset="-128"/>
              </a:rPr>
              <a:t> </a:t>
            </a:r>
            <a:r>
              <a:rPr lang="hi-IN" altLang="en-US" sz="2400" dirty="0">
                <a:latin typeface="Mangal" panose="02040503050203030202" pitchFamily="18" charset="0"/>
                <a:ea typeface="Times New Roman" panose="02020603050405020304" pitchFamily="18" charset="0"/>
              </a:rPr>
              <a:t>प्रदान करें</a:t>
            </a:r>
            <a:endParaRPr lang="en-US" altLang="en-US" sz="4800" dirty="0"/>
          </a:p>
        </p:txBody>
      </p:sp>
      <p:sp>
        <p:nvSpPr>
          <p:cNvPr id="9" name="Text Box 2"/>
          <p:cNvSpPr txBox="1">
            <a:spLocks noChangeArrowheads="1"/>
          </p:cNvSpPr>
          <p:nvPr/>
        </p:nvSpPr>
        <p:spPr bwMode="auto">
          <a:xfrm>
            <a:off x="228600" y="1035050"/>
            <a:ext cx="4267200" cy="529993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What is consulting?</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Expectations and requirements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Value creation for the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Building trust with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Service offerings to focus on</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Pricing for your services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Keeping the relationship going</a:t>
            </a:r>
          </a:p>
        </p:txBody>
      </p:sp>
      <p:sp>
        <p:nvSpPr>
          <p:cNvPr id="10" name="Text Box 2"/>
          <p:cNvSpPr txBox="1">
            <a:spLocks noChangeArrowheads="1"/>
          </p:cNvSpPr>
          <p:nvPr/>
        </p:nvSpPr>
        <p:spPr bwMode="auto">
          <a:xfrm>
            <a:off x="4572000" y="1066800"/>
            <a:ext cx="42672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परामर्श क्या है</a:t>
            </a:r>
            <a:r>
              <a:rPr lang="en-IN" sz="2000" dirty="0">
                <a:solidFill>
                  <a:prstClr val="black"/>
                </a:solidFill>
                <a:latin typeface="Tahoma" pitchFamily="34" charset="0"/>
                <a:cs typeface="Arial" charset="0"/>
              </a:rPr>
              <a:t>?</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अपेक्षाएं एवं जरूरतें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लिए उपयोगिता बढ़ाना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साथ विश्वास कायम करना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जिन सेवाओं पर ध्यान केंद्रित करना हो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अपनी सेवाओं के लिए मूल्य निर्धारण</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सम्बन्ध </a:t>
            </a:r>
            <a:r>
              <a:rPr lang="hi-IN" sz="2000" dirty="0">
                <a:solidFill>
                  <a:srgbClr val="000000"/>
                </a:solidFill>
                <a:cs typeface="Arial" pitchFamily="34" charset="0"/>
              </a:rPr>
              <a:t>बनाए </a:t>
            </a:r>
            <a:r>
              <a:rPr lang="en-US" sz="2000" dirty="0">
                <a:solidFill>
                  <a:srgbClr val="000000"/>
                </a:solidFill>
                <a:cs typeface="Arial" pitchFamily="34" charset="0"/>
              </a:rPr>
              <a:t> </a:t>
            </a:r>
            <a:r>
              <a:rPr lang="hi-IN" sz="2000" dirty="0">
                <a:solidFill>
                  <a:prstClr val="black"/>
                </a:solidFill>
                <a:latin typeface="Tahoma" pitchFamily="34" charset="0"/>
                <a:cs typeface="Arial" charset="0"/>
              </a:rPr>
              <a:t>रखना </a:t>
            </a:r>
          </a:p>
        </p:txBody>
      </p:sp>
      <p:sp>
        <p:nvSpPr>
          <p:cNvPr id="12" name="Text Box 17"/>
          <p:cNvSpPr txBox="1">
            <a:spLocks noChangeArrowheads="1"/>
          </p:cNvSpPr>
          <p:nvPr/>
        </p:nvSpPr>
        <p:spPr bwMode="auto">
          <a:xfrm>
            <a:off x="-152400" y="39354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3" name="Text Box 17"/>
          <p:cNvSpPr txBox="1">
            <a:spLocks noChangeArrowheads="1"/>
          </p:cNvSpPr>
          <p:nvPr/>
        </p:nvSpPr>
        <p:spPr bwMode="auto">
          <a:xfrm>
            <a:off x="-152400" y="3048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4" name="Text Box 17"/>
          <p:cNvSpPr txBox="1">
            <a:spLocks noChangeArrowheads="1"/>
          </p:cNvSpPr>
          <p:nvPr/>
        </p:nvSpPr>
        <p:spPr bwMode="auto">
          <a:xfrm>
            <a:off x="-152400" y="35083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152400" y="1143000"/>
            <a:ext cx="414338" cy="301626"/>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25" name="Text Box 17"/>
          <p:cNvSpPr txBox="1">
            <a:spLocks noChangeArrowheads="1"/>
          </p:cNvSpPr>
          <p:nvPr/>
        </p:nvSpPr>
        <p:spPr bwMode="auto">
          <a:xfrm>
            <a:off x="-152400" y="1676400"/>
            <a:ext cx="414338" cy="301626"/>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26" name="Text Box 17"/>
          <p:cNvSpPr txBox="1">
            <a:spLocks noChangeArrowheads="1"/>
          </p:cNvSpPr>
          <p:nvPr/>
        </p:nvSpPr>
        <p:spPr bwMode="auto">
          <a:xfrm>
            <a:off x="-152400" y="2212974"/>
            <a:ext cx="414338" cy="301626"/>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27" name="Text Box 17"/>
          <p:cNvSpPr txBox="1">
            <a:spLocks noChangeArrowheads="1"/>
          </p:cNvSpPr>
          <p:nvPr/>
        </p:nvSpPr>
        <p:spPr bwMode="auto">
          <a:xfrm>
            <a:off x="-152400" y="2590800"/>
            <a:ext cx="414338" cy="301626"/>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27407705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0">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0">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Keeping relationship going</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49"/>
            <a:ext cx="4267200" cy="559435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lvl="1" eaLnBrk="1" hangingPunct="1">
              <a:lnSpc>
                <a:spcPct val="140000"/>
              </a:lnSpc>
              <a:buSzPct val="100000"/>
              <a:buFont typeface="Arial" pitchFamily="34" charset="0"/>
              <a:buChar char="•"/>
              <a:defRPr/>
            </a:pPr>
            <a:r>
              <a:rPr lang="en-IN" sz="2000" dirty="0">
                <a:solidFill>
                  <a:srgbClr val="000000"/>
                </a:solidFill>
                <a:cs typeface="Arial" pitchFamily="34" charset="0"/>
              </a:rPr>
              <a:t>You must make efforts to stay in touch with a client even when you are not doing any work for him/her</a:t>
            </a:r>
          </a:p>
          <a:p>
            <a:pPr lvl="1" eaLnBrk="1" hangingPunct="1">
              <a:lnSpc>
                <a:spcPct val="140000"/>
              </a:lnSpc>
              <a:buSzPct val="100000"/>
              <a:buFont typeface="Arial" pitchFamily="34" charset="0"/>
              <a:buChar char="•"/>
              <a:defRPr/>
            </a:pPr>
            <a:r>
              <a:rPr lang="en-IN" sz="2000" dirty="0">
                <a:solidFill>
                  <a:srgbClr val="000000"/>
                </a:solidFill>
                <a:cs typeface="Arial" pitchFamily="34" charset="0"/>
              </a:rPr>
              <a:t>A casual meeting or a phone call once a month will help you keep the relationship alive</a:t>
            </a:r>
          </a:p>
          <a:p>
            <a:pPr lvl="1" eaLnBrk="1" hangingPunct="1">
              <a:lnSpc>
                <a:spcPct val="140000"/>
              </a:lnSpc>
              <a:buSzPct val="100000"/>
              <a:buFont typeface="Arial" pitchFamily="34" charset="0"/>
              <a:buChar char="•"/>
              <a:defRPr/>
            </a:pPr>
            <a:r>
              <a:rPr lang="en-IN" sz="2000" dirty="0">
                <a:solidFill>
                  <a:srgbClr val="000000"/>
                </a:solidFill>
                <a:cs typeface="Arial" pitchFamily="34" charset="0"/>
              </a:rPr>
              <a:t>But if nothing happens for a month or two, don’t push!</a:t>
            </a:r>
          </a:p>
          <a:p>
            <a:pPr marL="800100" lvl="2" indent="-342900" eaLnBrk="1" hangingPunct="1">
              <a:lnSpc>
                <a:spcPct val="140000"/>
              </a:lnSpc>
              <a:buSzPct val="100000"/>
              <a:buFont typeface="+mj-lt"/>
              <a:buAutoNum type="arabicPeriod"/>
              <a:defRPr/>
            </a:pPr>
            <a:r>
              <a:rPr lang="en-IN" sz="1600" dirty="0">
                <a:solidFill>
                  <a:srgbClr val="000000"/>
                </a:solidFill>
                <a:cs typeface="Arial" pitchFamily="34" charset="0"/>
              </a:rPr>
              <a:t>Remember that it is about doing the right thing for the client.</a:t>
            </a:r>
          </a:p>
          <a:p>
            <a:pPr marL="800100" lvl="2" indent="-342900" eaLnBrk="1" hangingPunct="1">
              <a:lnSpc>
                <a:spcPct val="140000"/>
              </a:lnSpc>
              <a:buSzPct val="100000"/>
              <a:buFont typeface="+mj-lt"/>
              <a:buAutoNum type="arabicPeriod"/>
              <a:defRPr/>
            </a:pPr>
            <a:r>
              <a:rPr lang="en-IN" sz="1600" dirty="0">
                <a:solidFill>
                  <a:srgbClr val="000000"/>
                </a:solidFill>
                <a:cs typeface="Arial" pitchFamily="34" charset="0"/>
              </a:rPr>
              <a:t>Doing nothing is often better than doing the wrong thing! </a:t>
            </a:r>
          </a:p>
        </p:txBody>
      </p:sp>
      <p:sp>
        <p:nvSpPr>
          <p:cNvPr id="7" name="Text Box 2"/>
          <p:cNvSpPr txBox="1">
            <a:spLocks noChangeArrowheads="1"/>
          </p:cNvSpPr>
          <p:nvPr/>
        </p:nvSpPr>
        <p:spPr bwMode="auto">
          <a:xfrm>
            <a:off x="4572000" y="1066799"/>
            <a:ext cx="4267200" cy="5549881"/>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40000"/>
              </a:lnSpc>
              <a:buSzPct val="100000"/>
              <a:buFont typeface="Arial" pitchFamily="34" charset="0"/>
              <a:buChar char="•"/>
              <a:defRPr/>
            </a:pPr>
            <a:r>
              <a:rPr lang="hi-IN" sz="2000" dirty="0"/>
              <a:t>जब आप उसके लिए कोई भी काम नहीं कर रहे हैं, तब भी ग्राहक के साथ संपर्क में रहने के लिए प्रयास करते रहना चाहिए</a:t>
            </a:r>
          </a:p>
          <a:p>
            <a:pPr eaLnBrk="1" hangingPunct="1">
              <a:lnSpc>
                <a:spcPct val="140000"/>
              </a:lnSpc>
              <a:buSzPct val="100000"/>
              <a:buFont typeface="Arial" pitchFamily="34" charset="0"/>
              <a:buChar char="•"/>
              <a:defRPr/>
            </a:pPr>
            <a:r>
              <a:rPr lang="hi-IN" sz="2000" dirty="0">
                <a:solidFill>
                  <a:srgbClr val="000000"/>
                </a:solidFill>
                <a:cs typeface="Arial" pitchFamily="34" charset="0"/>
              </a:rPr>
              <a:t>एक महीने में एक बार एक आकस्मिक बैठक या एक फोन कॉल आपके रिश्ते को जीवित रखने में मदद करेगा </a:t>
            </a:r>
            <a:endParaRPr lang="en-IN" sz="2000" dirty="0">
              <a:solidFill>
                <a:srgbClr val="000000"/>
              </a:solidFill>
              <a:cs typeface="Arial" pitchFamily="34" charset="0"/>
            </a:endParaRPr>
          </a:p>
          <a:p>
            <a:pPr eaLnBrk="1" hangingPunct="1">
              <a:lnSpc>
                <a:spcPct val="140000"/>
              </a:lnSpc>
              <a:buSzPct val="100000"/>
              <a:buFont typeface="Arial" pitchFamily="34" charset="0"/>
              <a:buChar char="•"/>
              <a:defRPr/>
            </a:pPr>
            <a:r>
              <a:rPr lang="hi-IN" sz="2000" dirty="0">
                <a:solidFill>
                  <a:srgbClr val="000000"/>
                </a:solidFill>
                <a:cs typeface="Arial" pitchFamily="34" charset="0"/>
              </a:rPr>
              <a:t>लेकिन यदि एक-दो महीने तक कुछ नहीं होता तो ज्यादा पीछे नहीं पड़ना चाहिए</a:t>
            </a:r>
            <a:r>
              <a:rPr lang="en-IN" sz="2000" dirty="0">
                <a:solidFill>
                  <a:srgbClr val="000000"/>
                </a:solidFill>
                <a:cs typeface="Arial" pitchFamily="34" charset="0"/>
              </a:rPr>
              <a:t>!</a:t>
            </a:r>
          </a:p>
          <a:p>
            <a:pPr marL="800100" lvl="2" indent="-342900" eaLnBrk="1" hangingPunct="1">
              <a:lnSpc>
                <a:spcPct val="140000"/>
              </a:lnSpc>
              <a:buSzPct val="100000"/>
              <a:buFont typeface="+mj-lt"/>
              <a:buAutoNum type="arabicPeriod"/>
              <a:defRPr/>
            </a:pPr>
            <a:r>
              <a:rPr lang="hi-IN" sz="1600" dirty="0">
                <a:solidFill>
                  <a:srgbClr val="000000"/>
                </a:solidFill>
                <a:cs typeface="Arial" pitchFamily="34" charset="0"/>
              </a:rPr>
              <a:t>याद रखें ग्राहक के लिए जो सही है वही काम करना है </a:t>
            </a:r>
            <a:r>
              <a:rPr lang="en-IN" sz="1600" dirty="0">
                <a:solidFill>
                  <a:srgbClr val="000000"/>
                </a:solidFill>
                <a:cs typeface="Arial" pitchFamily="34" charset="0"/>
              </a:rPr>
              <a:t>.</a:t>
            </a:r>
          </a:p>
          <a:p>
            <a:pPr marL="800100" lvl="2" indent="-342900" eaLnBrk="1" hangingPunct="1">
              <a:lnSpc>
                <a:spcPct val="140000"/>
              </a:lnSpc>
              <a:buSzPct val="100000"/>
              <a:buFont typeface="+mj-lt"/>
              <a:buAutoNum type="arabicPeriod"/>
              <a:defRPr/>
            </a:pPr>
            <a:r>
              <a:rPr lang="hi-IN" sz="1600" dirty="0">
                <a:solidFill>
                  <a:srgbClr val="000000"/>
                </a:solidFill>
                <a:cs typeface="Arial" pitchFamily="34" charset="0"/>
              </a:rPr>
              <a:t>कुछ नहीं करना गलत करने से अक्सर बेहतर होता है</a:t>
            </a:r>
            <a:r>
              <a:rPr lang="en-IN" sz="1600" dirty="0">
                <a:solidFill>
                  <a:srgbClr val="000000"/>
                </a:solidFill>
                <a:cs typeface="Arial" pitchFamily="34" charset="0"/>
              </a:rPr>
              <a:t>! </a:t>
            </a: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srgbClr val="000000"/>
                </a:solidFill>
                <a:cs typeface="Arial" pitchFamily="34" charset="0"/>
              </a:rPr>
              <a:t>रिश्ते को आगे बनाए </a:t>
            </a:r>
          </a:p>
          <a:p>
            <a:pPr eaLnBrk="1" hangingPunct="1"/>
            <a:r>
              <a:rPr lang="hi-IN" sz="2400" dirty="0">
                <a:solidFill>
                  <a:srgbClr val="000000"/>
                </a:solidFill>
                <a:cs typeface="Arial" pitchFamily="34" charset="0"/>
              </a:rPr>
              <a:t> रखना  </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21</a:t>
            </a:fld>
            <a:endParaRPr lang="en-US" sz="1600" b="1">
              <a:solidFill>
                <a:prstClr val="black"/>
              </a:solidFill>
            </a:endParaRPr>
          </a:p>
        </p:txBody>
      </p:sp>
      <p:sp>
        <p:nvSpPr>
          <p:cNvPr id="2" name="Rectangle 1"/>
          <p:cNvSpPr>
            <a:spLocks noChangeArrowheads="1"/>
          </p:cNvSpPr>
          <p:nvPr/>
        </p:nvSpPr>
        <p:spPr bwMode="auto">
          <a:xfrm>
            <a:off x="0" y="90100"/>
            <a:ext cx="65" cy="276999"/>
          </a:xfrm>
          <a:prstGeom prst="rect">
            <a:avLst/>
          </a:prstGeom>
          <a:solidFill>
            <a:srgbClr val="FFFFFF"/>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0" rIns="0" bIns="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652516833"/>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 presetClass="entr" presetSubtype="0" fill="hold" nodeType="with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7">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7">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What is consulting and who is a consultant</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50"/>
            <a:ext cx="4267200" cy="529993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40000"/>
              </a:lnSpc>
              <a:buSzPct val="100000"/>
              <a:buFont typeface="Arial" pitchFamily="34" charset="0"/>
              <a:buChar char="•"/>
              <a:defRPr/>
            </a:pPr>
            <a:r>
              <a:rPr lang="en-IN" sz="2000" dirty="0">
                <a:solidFill>
                  <a:srgbClr val="000000"/>
                </a:solidFill>
                <a:cs typeface="Arial" pitchFamily="34" charset="0"/>
              </a:rPr>
              <a:t>Consulting is the process of giving advice so that the desired goal is achieved</a:t>
            </a:r>
          </a:p>
          <a:p>
            <a:pPr lvl="2" eaLnBrk="1" hangingPunct="1">
              <a:lnSpc>
                <a:spcPct val="140000"/>
              </a:lnSpc>
              <a:buSzPct val="100000"/>
              <a:buFont typeface="Arial" pitchFamily="34" charset="0"/>
              <a:buChar char="•"/>
              <a:defRPr/>
            </a:pPr>
            <a:r>
              <a:rPr lang="en-IN" dirty="0">
                <a:solidFill>
                  <a:srgbClr val="000000"/>
                </a:solidFill>
                <a:cs typeface="Arial" pitchFamily="34" charset="0"/>
              </a:rPr>
              <a:t>Sometimes the advice may be for the desired goal itself!</a:t>
            </a:r>
          </a:p>
          <a:p>
            <a:pPr eaLnBrk="1" hangingPunct="1">
              <a:lnSpc>
                <a:spcPct val="140000"/>
              </a:lnSpc>
              <a:buSzPct val="100000"/>
              <a:buFont typeface="Arial" pitchFamily="34" charset="0"/>
              <a:buChar char="•"/>
              <a:defRPr/>
            </a:pPr>
            <a:r>
              <a:rPr lang="en-IN" sz="2000" dirty="0">
                <a:solidFill>
                  <a:srgbClr val="000000"/>
                </a:solidFill>
                <a:cs typeface="Arial" pitchFamily="34" charset="0"/>
              </a:rPr>
              <a:t>A consultant is a professional who provides expert advice</a:t>
            </a:r>
          </a:p>
          <a:p>
            <a:pPr lvl="2" eaLnBrk="1" hangingPunct="1">
              <a:lnSpc>
                <a:spcPct val="140000"/>
              </a:lnSpc>
              <a:buSzPct val="100000"/>
              <a:buFont typeface="Arial" pitchFamily="34" charset="0"/>
              <a:buChar char="•"/>
              <a:defRPr/>
            </a:pPr>
            <a:r>
              <a:rPr lang="en-IN" dirty="0">
                <a:solidFill>
                  <a:srgbClr val="000000"/>
                </a:solidFill>
                <a:cs typeface="Arial" pitchFamily="34" charset="0"/>
              </a:rPr>
              <a:t>Since you are a Microenterprise Consultant, you need to be an expert in the running of microenterprises so that you can give an expert advice!</a:t>
            </a:r>
          </a:p>
        </p:txBody>
      </p:sp>
      <p:sp>
        <p:nvSpPr>
          <p:cNvPr id="7" name="Text Box 2"/>
          <p:cNvSpPr txBox="1">
            <a:spLocks noChangeArrowheads="1"/>
          </p:cNvSpPr>
          <p:nvPr/>
        </p:nvSpPr>
        <p:spPr bwMode="auto">
          <a:xfrm>
            <a:off x="4572000" y="1066800"/>
            <a:ext cx="42672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40000"/>
              </a:lnSpc>
              <a:buSzPct val="100000"/>
              <a:buFont typeface="Arial" pitchFamily="34" charset="0"/>
              <a:buChar char="•"/>
              <a:defRPr/>
            </a:pPr>
            <a:r>
              <a:rPr lang="hi-IN" sz="2000" dirty="0">
                <a:solidFill>
                  <a:srgbClr val="000000"/>
                </a:solidFill>
                <a:cs typeface="Arial" pitchFamily="34" charset="0"/>
              </a:rPr>
              <a:t>परामर्श सलाह देने की एक प्रक्रिया है ताकि वांछित लक्ष्य की प्राप्ति की जा सके  </a:t>
            </a:r>
            <a:endParaRPr lang="en-IN" sz="2000" dirty="0">
              <a:solidFill>
                <a:srgbClr val="000000"/>
              </a:solidFill>
              <a:cs typeface="Arial" pitchFamily="34" charset="0"/>
            </a:endParaRPr>
          </a:p>
          <a:p>
            <a:pPr lvl="2" eaLnBrk="1" hangingPunct="1">
              <a:lnSpc>
                <a:spcPct val="140000"/>
              </a:lnSpc>
              <a:buSzPct val="100000"/>
              <a:buFont typeface="Arial" pitchFamily="34" charset="0"/>
              <a:buChar char="•"/>
              <a:defRPr/>
            </a:pPr>
            <a:r>
              <a:rPr lang="hi-IN" dirty="0">
                <a:solidFill>
                  <a:srgbClr val="000000"/>
                </a:solidFill>
                <a:cs typeface="Arial" pitchFamily="34" charset="0"/>
              </a:rPr>
              <a:t>कई बार सलाह वांछित लक्ष्य के लिए ही हो सकती है</a:t>
            </a:r>
            <a:r>
              <a:rPr lang="en-IN" dirty="0">
                <a:solidFill>
                  <a:srgbClr val="000000"/>
                </a:solidFill>
                <a:cs typeface="Arial" pitchFamily="34" charset="0"/>
              </a:rPr>
              <a:t>!</a:t>
            </a:r>
          </a:p>
          <a:p>
            <a:pPr eaLnBrk="1" hangingPunct="1">
              <a:lnSpc>
                <a:spcPct val="140000"/>
              </a:lnSpc>
              <a:buSzPct val="100000"/>
              <a:buFont typeface="Arial" pitchFamily="34" charset="0"/>
              <a:buChar char="•"/>
              <a:defRPr/>
            </a:pPr>
            <a:r>
              <a:rPr lang="hi-IN" sz="2000" dirty="0">
                <a:solidFill>
                  <a:srgbClr val="000000"/>
                </a:solidFill>
                <a:cs typeface="Arial" pitchFamily="34" charset="0"/>
              </a:rPr>
              <a:t>एक सलाहकार दरअसल विशेषज्ञ सलाह प्रदान करने वाला एक पेशेवर होता है</a:t>
            </a:r>
            <a:endParaRPr lang="en-IN" sz="2000" dirty="0">
              <a:solidFill>
                <a:srgbClr val="000000"/>
              </a:solidFill>
              <a:cs typeface="Arial" pitchFamily="34" charset="0"/>
            </a:endParaRPr>
          </a:p>
          <a:p>
            <a:pPr marL="657225" lvl="2" indent="-200025" eaLnBrk="1" hangingPunct="1">
              <a:lnSpc>
                <a:spcPct val="140000"/>
              </a:lnSpc>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hi-IN" dirty="0"/>
              <a:t>चूंकि आप एक </a:t>
            </a:r>
            <a:r>
              <a:rPr lang="en-IN" dirty="0">
                <a:solidFill>
                  <a:srgbClr val="000000"/>
                </a:solidFill>
                <a:cs typeface="Arial" pitchFamily="34" charset="0"/>
              </a:rPr>
              <a:t>Microenterprise</a:t>
            </a:r>
            <a:r>
              <a:rPr lang="hi-IN" dirty="0">
                <a:solidFill>
                  <a:srgbClr val="000000"/>
                </a:solidFill>
                <a:cs typeface="Arial" pitchFamily="34" charset="0"/>
              </a:rPr>
              <a:t> </a:t>
            </a:r>
            <a:r>
              <a:rPr lang="hi-IN" dirty="0"/>
              <a:t>सलाहकार हो, आपको </a:t>
            </a:r>
            <a:r>
              <a:rPr lang="en-IN" dirty="0">
                <a:solidFill>
                  <a:srgbClr val="000000"/>
                </a:solidFill>
                <a:cs typeface="Arial" pitchFamily="34" charset="0"/>
              </a:rPr>
              <a:t>microenterprise</a:t>
            </a:r>
            <a:r>
              <a:rPr lang="hi-IN" dirty="0">
                <a:solidFill>
                  <a:srgbClr val="000000"/>
                </a:solidFill>
                <a:cs typeface="Arial" pitchFamily="34" charset="0"/>
              </a:rPr>
              <a:t> </a:t>
            </a:r>
            <a:r>
              <a:rPr lang="hi-IN" dirty="0"/>
              <a:t>चलाने का विशेषज्ञ होने की जरूरत है ताकि आप विशेषज्ञ सलाह दे सकें</a:t>
            </a:r>
            <a:r>
              <a:rPr lang="en-IN" dirty="0">
                <a:solidFill>
                  <a:srgbClr val="000000"/>
                </a:solidFill>
                <a:latin typeface="Arial" pitchFamily="34" charset="0"/>
                <a:cs typeface="Arial" pitchFamily="34" charset="0"/>
              </a:rPr>
              <a:t>!</a:t>
            </a: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srgbClr val="000000"/>
                </a:solidFill>
                <a:cs typeface="Arial" pitchFamily="34" charset="0"/>
              </a:rPr>
              <a:t>परामर्श क्या है और एक सलाहकार/ कन्सलटेंट कौन है</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3</a:t>
            </a:fld>
            <a:endParaRPr lang="en-US" sz="1600" b="1">
              <a:solidFill>
                <a:prstClr val="black"/>
              </a:solidFill>
            </a:endParaRPr>
          </a:p>
        </p:txBody>
      </p:sp>
    </p:spTree>
    <p:extLst>
      <p:ext uri="{BB962C8B-B14F-4D97-AF65-F5344CB8AC3E}">
        <p14:creationId xmlns:p14="http://schemas.microsoft.com/office/powerpoint/2010/main" val="3643490572"/>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29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2291">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Client-consultant relationship</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50"/>
            <a:ext cx="4267200" cy="4224582"/>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40000"/>
              </a:lnSpc>
              <a:buSzPct val="100000"/>
              <a:buFont typeface="Arial" pitchFamily="34" charset="0"/>
              <a:buChar char="•"/>
              <a:defRPr/>
            </a:pPr>
            <a:r>
              <a:rPr lang="en-IN" sz="2000" dirty="0">
                <a:solidFill>
                  <a:srgbClr val="000000"/>
                </a:solidFill>
                <a:cs typeface="Arial" pitchFamily="34" charset="0"/>
              </a:rPr>
              <a:t>A client relies on the consultant’s advice. He/she will continue to rely on you only when you are good and effective</a:t>
            </a:r>
          </a:p>
          <a:p>
            <a:pPr eaLnBrk="1" hangingPunct="1">
              <a:lnSpc>
                <a:spcPct val="140000"/>
              </a:lnSpc>
              <a:buSzPct val="100000"/>
              <a:buFont typeface="Arial" pitchFamily="34" charset="0"/>
              <a:buChar char="•"/>
              <a:defRPr/>
            </a:pPr>
            <a:r>
              <a:rPr lang="en-IN" sz="2000" dirty="0">
                <a:solidFill>
                  <a:srgbClr val="000000"/>
                </a:solidFill>
                <a:cs typeface="Arial" pitchFamily="34" charset="0"/>
              </a:rPr>
              <a:t>Thus consulting is about </a:t>
            </a:r>
            <a:r>
              <a:rPr lang="en-IN" sz="2000" u="sng" dirty="0">
                <a:solidFill>
                  <a:srgbClr val="000000"/>
                </a:solidFill>
                <a:cs typeface="Arial" pitchFamily="34" charset="0"/>
              </a:rPr>
              <a:t>always</a:t>
            </a:r>
            <a:r>
              <a:rPr lang="en-IN" sz="2000" dirty="0">
                <a:solidFill>
                  <a:srgbClr val="000000"/>
                </a:solidFill>
                <a:cs typeface="Arial" pitchFamily="34" charset="0"/>
              </a:rPr>
              <a:t> doing the </a:t>
            </a:r>
            <a:r>
              <a:rPr lang="en-IN" sz="2000" u="sng" dirty="0">
                <a:solidFill>
                  <a:srgbClr val="000000"/>
                </a:solidFill>
                <a:cs typeface="Arial" pitchFamily="34" charset="0"/>
              </a:rPr>
              <a:t>right</a:t>
            </a:r>
            <a:r>
              <a:rPr lang="en-IN" sz="2000" dirty="0">
                <a:solidFill>
                  <a:srgbClr val="000000"/>
                </a:solidFill>
                <a:cs typeface="Arial" pitchFamily="34" charset="0"/>
              </a:rPr>
              <a:t> thing for your client</a:t>
            </a:r>
          </a:p>
          <a:p>
            <a:pPr lvl="2" eaLnBrk="1" hangingPunct="1">
              <a:lnSpc>
                <a:spcPct val="140000"/>
              </a:lnSpc>
              <a:buSzPct val="100000"/>
              <a:buFont typeface="Arial" pitchFamily="34" charset="0"/>
              <a:buChar char="•"/>
              <a:defRPr/>
            </a:pPr>
            <a:r>
              <a:rPr lang="en-IN" dirty="0">
                <a:solidFill>
                  <a:srgbClr val="000000"/>
                </a:solidFill>
                <a:cs typeface="Arial" pitchFamily="34" charset="0"/>
              </a:rPr>
              <a:t>The “right” thing sometimes may not be the right thing for you!</a:t>
            </a:r>
          </a:p>
          <a:p>
            <a:pPr lvl="2" eaLnBrk="1" hangingPunct="1">
              <a:lnSpc>
                <a:spcPct val="140000"/>
              </a:lnSpc>
              <a:buSzPct val="100000"/>
              <a:buFont typeface="Arial" pitchFamily="34" charset="0"/>
              <a:buChar char="•"/>
              <a:defRPr/>
            </a:pPr>
            <a:r>
              <a:rPr lang="en-IN" dirty="0">
                <a:solidFill>
                  <a:srgbClr val="000000"/>
                </a:solidFill>
                <a:cs typeface="Arial" pitchFamily="34" charset="0"/>
              </a:rPr>
              <a:t>That’s where the strength of the relationship is tested</a:t>
            </a:r>
            <a:endParaRPr lang="en-IN" sz="1600" dirty="0">
              <a:solidFill>
                <a:srgbClr val="000000"/>
              </a:solidFill>
              <a:cs typeface="Arial" pitchFamily="34" charset="0"/>
            </a:endParaRPr>
          </a:p>
        </p:txBody>
      </p:sp>
      <p:sp>
        <p:nvSpPr>
          <p:cNvPr id="7" name="Text Box 2"/>
          <p:cNvSpPr txBox="1">
            <a:spLocks noChangeArrowheads="1"/>
          </p:cNvSpPr>
          <p:nvPr/>
        </p:nvSpPr>
        <p:spPr bwMode="auto">
          <a:xfrm>
            <a:off x="4572000" y="1066800"/>
            <a:ext cx="4267200" cy="41910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40000"/>
              </a:lnSpc>
              <a:buSzPct val="100000"/>
              <a:buFont typeface="Arial" pitchFamily="34" charset="0"/>
              <a:buChar char="•"/>
              <a:defRPr/>
            </a:pPr>
            <a:r>
              <a:rPr lang="hi-IN" sz="2000" dirty="0">
                <a:solidFill>
                  <a:srgbClr val="000000"/>
                </a:solidFill>
                <a:cs typeface="Arial" pitchFamily="34" charset="0"/>
              </a:rPr>
              <a:t>एक ग्राहक सलाहकार की सलाह पर निर्भर करता है।</a:t>
            </a:r>
            <a:r>
              <a:rPr lang="en-IN" sz="2000" dirty="0">
                <a:solidFill>
                  <a:srgbClr val="000000"/>
                </a:solidFill>
                <a:cs typeface="Arial" pitchFamily="34" charset="0"/>
              </a:rPr>
              <a:t> </a:t>
            </a:r>
            <a:r>
              <a:rPr lang="hi-IN" sz="2000" dirty="0">
                <a:solidFill>
                  <a:srgbClr val="000000"/>
                </a:solidFill>
                <a:cs typeface="Arial" pitchFamily="34" charset="0"/>
              </a:rPr>
              <a:t>यदि आप अच्छे और प्रभावी हैं तभी वह आप पर भरोसा करना जारी रखेगा। </a:t>
            </a:r>
            <a:endParaRPr lang="en-IN" sz="2000" dirty="0">
              <a:solidFill>
                <a:srgbClr val="000000"/>
              </a:solidFill>
              <a:cs typeface="Arial" pitchFamily="34" charset="0"/>
            </a:endParaRPr>
          </a:p>
          <a:p>
            <a:pPr eaLnBrk="1" hangingPunct="1">
              <a:lnSpc>
                <a:spcPct val="140000"/>
              </a:lnSpc>
              <a:buSzPct val="100000"/>
              <a:buFont typeface="Arial" pitchFamily="34" charset="0"/>
              <a:buChar char="•"/>
              <a:defRPr/>
            </a:pPr>
            <a:r>
              <a:rPr lang="hi-IN" sz="2000" dirty="0">
                <a:solidFill>
                  <a:srgbClr val="000000"/>
                </a:solidFill>
                <a:cs typeface="Arial" pitchFamily="34" charset="0"/>
              </a:rPr>
              <a:t>इसलिए अपने ग्राहक के लिए </a:t>
            </a:r>
            <a:r>
              <a:rPr lang="hi-IN" sz="2000" u="sng" dirty="0">
                <a:solidFill>
                  <a:srgbClr val="000000"/>
                </a:solidFill>
                <a:cs typeface="Arial" pitchFamily="34" charset="0"/>
              </a:rPr>
              <a:t>हमेशा सही </a:t>
            </a:r>
            <a:r>
              <a:rPr lang="hi-IN" sz="2000" dirty="0">
                <a:solidFill>
                  <a:srgbClr val="000000"/>
                </a:solidFill>
                <a:cs typeface="Arial" pitchFamily="34" charset="0"/>
              </a:rPr>
              <a:t>काम करना ही परामर्श है </a:t>
            </a:r>
            <a:endParaRPr lang="en-IN" sz="2000" dirty="0">
              <a:solidFill>
                <a:srgbClr val="000000"/>
              </a:solidFill>
              <a:cs typeface="Arial" pitchFamily="34" charset="0"/>
            </a:endParaRPr>
          </a:p>
          <a:p>
            <a:pPr marL="657225" lvl="2" indent="-200025" eaLnBrk="1" hangingPunct="1">
              <a:lnSpc>
                <a:spcPct val="140000"/>
              </a:lnSpc>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hi-IN" dirty="0">
                <a:solidFill>
                  <a:srgbClr val="000000"/>
                </a:solidFill>
                <a:latin typeface="Arial" pitchFamily="34" charset="0"/>
                <a:cs typeface="Arial" pitchFamily="34" charset="0"/>
              </a:rPr>
              <a:t>हो सकता है कि कभी-कभी “सही” चीज आपके लिए सही न हो</a:t>
            </a:r>
            <a:r>
              <a:rPr lang="en-IN" dirty="0">
                <a:solidFill>
                  <a:srgbClr val="000000"/>
                </a:solidFill>
                <a:latin typeface="Arial" pitchFamily="34" charset="0"/>
                <a:cs typeface="Arial" pitchFamily="34" charset="0"/>
              </a:rPr>
              <a:t>!</a:t>
            </a:r>
          </a:p>
          <a:p>
            <a:pPr marL="657225" lvl="2" indent="-200025" eaLnBrk="1" hangingPunct="1">
              <a:lnSpc>
                <a:spcPct val="140000"/>
              </a:lnSpc>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hi-IN" dirty="0">
                <a:solidFill>
                  <a:srgbClr val="000000"/>
                </a:solidFill>
                <a:latin typeface="Arial" pitchFamily="34" charset="0"/>
                <a:cs typeface="Arial" pitchFamily="34" charset="0"/>
              </a:rPr>
              <a:t>यंही आपके रिश्ते की मजबूती की परीक्षा होती है </a:t>
            </a:r>
            <a:endParaRPr lang="en-IN" dirty="0">
              <a:solidFill>
                <a:srgbClr val="000000"/>
              </a:solidFill>
              <a:latin typeface="Arial" pitchFamily="34" charset="0"/>
              <a:cs typeface="Arial" pitchFamily="34" charset="0"/>
            </a:endParaRP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prstClr val="black"/>
                </a:solidFill>
              </a:rPr>
              <a:t>ग्राहक-सलाहकार रिश्ते</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4</a:t>
            </a:fld>
            <a:endParaRPr lang="en-US" sz="1600" b="1">
              <a:solidFill>
                <a:prstClr val="black"/>
              </a:solidFill>
            </a:endParaRPr>
          </a:p>
        </p:txBody>
      </p:sp>
      <p:sp>
        <p:nvSpPr>
          <p:cNvPr id="8" name="Rectangle 4"/>
          <p:cNvSpPr>
            <a:spLocks noChangeArrowheads="1"/>
          </p:cNvSpPr>
          <p:nvPr/>
        </p:nvSpPr>
        <p:spPr bwMode="auto">
          <a:xfrm>
            <a:off x="228600" y="5334000"/>
            <a:ext cx="4267200" cy="11430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en-GB" sz="2400" b="1" dirty="0">
                <a:solidFill>
                  <a:srgbClr val="000000"/>
                </a:solidFill>
                <a:latin typeface="Garamond" pitchFamily="18" charset="0"/>
              </a:rPr>
              <a:t>Key point</a:t>
            </a:r>
            <a:r>
              <a:rPr lang="en-US" sz="2400" b="1" dirty="0">
                <a:solidFill>
                  <a:srgbClr val="000000"/>
                </a:solidFill>
                <a:latin typeface="Garamond" pitchFamily="18" charset="0"/>
              </a:rPr>
              <a:t>:</a:t>
            </a:r>
            <a:r>
              <a:rPr lang="en-US" sz="2400" dirty="0">
                <a:solidFill>
                  <a:srgbClr val="000000"/>
                </a:solidFill>
                <a:latin typeface="Garamond" pitchFamily="18" charset="0"/>
              </a:rPr>
              <a:t> An effective consultant knows what is right for the client and does only that</a:t>
            </a:r>
          </a:p>
        </p:txBody>
      </p:sp>
      <p:sp>
        <p:nvSpPr>
          <p:cNvPr id="9" name="Rectangle 4"/>
          <p:cNvSpPr>
            <a:spLocks noChangeArrowheads="1"/>
          </p:cNvSpPr>
          <p:nvPr/>
        </p:nvSpPr>
        <p:spPr bwMode="auto">
          <a:xfrm>
            <a:off x="4572000" y="5334000"/>
            <a:ext cx="4343400" cy="11430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hi-IN" sz="2400" b="1" dirty="0">
                <a:solidFill>
                  <a:srgbClr val="000000"/>
                </a:solidFill>
                <a:latin typeface="Garamond" pitchFamily="18" charset="0"/>
              </a:rPr>
              <a:t>मुख्य बिन्दु</a:t>
            </a:r>
            <a:r>
              <a:rPr lang="en-US" sz="2400" b="1" dirty="0">
                <a:solidFill>
                  <a:srgbClr val="000000"/>
                </a:solidFill>
                <a:latin typeface="Garamond" pitchFamily="18" charset="0"/>
              </a:rPr>
              <a:t>:</a:t>
            </a:r>
            <a:r>
              <a:rPr lang="en-US" sz="2400" dirty="0">
                <a:solidFill>
                  <a:srgbClr val="000000"/>
                </a:solidFill>
                <a:latin typeface="Garamond" pitchFamily="18" charset="0"/>
              </a:rPr>
              <a:t> </a:t>
            </a:r>
            <a:r>
              <a:rPr lang="hi-IN" sz="2400" dirty="0">
                <a:solidFill>
                  <a:srgbClr val="000000"/>
                </a:solidFill>
                <a:latin typeface="Garamond" pitchFamily="18" charset="0"/>
              </a:rPr>
              <a:t>एक प्रभावी सलाहकार जानता है कि ग्राहक के लिए सही क्या है और वही करता है</a:t>
            </a:r>
            <a:endParaRPr lang="en-US" sz="2400" dirty="0">
              <a:solidFill>
                <a:srgbClr val="000000"/>
              </a:solidFill>
              <a:latin typeface="Garamond" pitchFamily="18" charset="0"/>
            </a:endParaRPr>
          </a:p>
        </p:txBody>
      </p:sp>
    </p:spTree>
    <p:extLst>
      <p:ext uri="{BB962C8B-B14F-4D97-AF65-F5344CB8AC3E}">
        <p14:creationId xmlns:p14="http://schemas.microsoft.com/office/powerpoint/2010/main" val="1234252754"/>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29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2291">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fill="hold" nodeType="clickEffect">
                                  <p:stCondLst>
                                    <p:cond delay="0"/>
                                  </p:stCondLst>
                                  <p:childTnLst>
                                    <p:set>
                                      <p:cBhvr additive="repl">
                                        <p:cTn id="30" dur="1" fill="hold">
                                          <p:stCondLst>
                                            <p:cond delay="0"/>
                                          </p:stCondLst>
                                        </p:cTn>
                                        <p:tgtEl>
                                          <p:spTgt spid="8"/>
                                        </p:tgtEl>
                                        <p:attrNameLst>
                                          <p:attrName>style.visibility</p:attrName>
                                        </p:attrNameLst>
                                      </p:cBhvr>
                                      <p:to>
                                        <p:strVal val="visible"/>
                                      </p:to>
                                    </p:set>
                                  </p:childTnLst>
                                </p:cTn>
                              </p:par>
                              <p:par>
                                <p:cTn id="31" presetID="1" presetClass="entr" fill="hold" nodeType="withEffect">
                                  <p:stCondLst>
                                    <p:cond delay="0"/>
                                  </p:stCondLst>
                                  <p:childTnLst>
                                    <p:set>
                                      <p:cBhvr additive="repl">
                                        <p:cTn id="32"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GB" sz="2400" dirty="0">
                <a:solidFill>
                  <a:srgbClr val="000000"/>
                </a:solidFill>
                <a:latin typeface="Calibri" pitchFamily="34" charset="0"/>
              </a:rPr>
              <a:t>How to provide consulting services</a:t>
            </a:r>
          </a:p>
        </p:txBody>
      </p:sp>
      <p:sp>
        <p:nvSpPr>
          <p:cNvPr id="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lvl="0"/>
            <a:r>
              <a:rPr lang="hi-IN" altLang="en-US" sz="2400" dirty="0">
                <a:latin typeface="Mangal" panose="02040503050203030202" pitchFamily="18" charset="0"/>
                <a:ea typeface="Times New Roman" panose="02020603050405020304" pitchFamily="18" charset="0"/>
              </a:rPr>
              <a:t>परामर्श सेवा कैसे</a:t>
            </a:r>
            <a:r>
              <a:rPr lang="hi-IN" altLang="en-US" sz="2400" dirty="0">
                <a:latin typeface="Arial Unicode MS" panose="020B0604020202020204" pitchFamily="34" charset="-128"/>
                <a:ea typeface="Times New Roman" panose="02020603050405020304" pitchFamily="18" charset="0"/>
                <a:cs typeface="Arial Unicode MS" panose="020B0604020202020204" pitchFamily="34" charset="-128"/>
              </a:rPr>
              <a:t> </a:t>
            </a:r>
            <a:r>
              <a:rPr lang="hi-IN" altLang="en-US" sz="2400" dirty="0">
                <a:latin typeface="Mangal" panose="02040503050203030202" pitchFamily="18" charset="0"/>
                <a:ea typeface="Times New Roman" panose="02020603050405020304" pitchFamily="18" charset="0"/>
              </a:rPr>
              <a:t>प्रदान करें</a:t>
            </a:r>
            <a:endParaRPr lang="en-US" altLang="en-US" sz="4800" dirty="0"/>
          </a:p>
        </p:txBody>
      </p:sp>
      <p:sp>
        <p:nvSpPr>
          <p:cNvPr id="9" name="Text Box 2"/>
          <p:cNvSpPr txBox="1">
            <a:spLocks noChangeArrowheads="1"/>
          </p:cNvSpPr>
          <p:nvPr/>
        </p:nvSpPr>
        <p:spPr bwMode="auto">
          <a:xfrm>
            <a:off x="228600" y="1035050"/>
            <a:ext cx="4267200" cy="529993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What is consulting?</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Expectations and requirements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Value creation for the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Building trust with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Service offerings to focus on</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Pricing for your services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Keeping the relationship going</a:t>
            </a:r>
          </a:p>
        </p:txBody>
      </p:sp>
      <p:sp>
        <p:nvSpPr>
          <p:cNvPr id="10" name="Text Box 2"/>
          <p:cNvSpPr txBox="1">
            <a:spLocks noChangeArrowheads="1"/>
          </p:cNvSpPr>
          <p:nvPr/>
        </p:nvSpPr>
        <p:spPr bwMode="auto">
          <a:xfrm>
            <a:off x="4572000" y="1066800"/>
            <a:ext cx="42672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परामर्श क्या है</a:t>
            </a:r>
            <a:r>
              <a:rPr lang="en-IN" sz="2000" dirty="0">
                <a:solidFill>
                  <a:prstClr val="black"/>
                </a:solidFill>
                <a:latin typeface="Tahoma" pitchFamily="34" charset="0"/>
                <a:cs typeface="Arial" charset="0"/>
              </a:rPr>
              <a:t>?</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अपेक्षाएं एवं जरूरतें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लिए उपयोगिता बढ़ाना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साथ विश्वास कायम करना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जिन सेवाओं पर ध्यान केंद्रित करना हो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अपनी सेवाओं के लिए मूल्य निर्धारण</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सम्बन्ध </a:t>
            </a:r>
            <a:r>
              <a:rPr lang="hi-IN" sz="2000" dirty="0">
                <a:solidFill>
                  <a:srgbClr val="000000"/>
                </a:solidFill>
                <a:cs typeface="Arial" pitchFamily="34" charset="0"/>
              </a:rPr>
              <a:t>बनाए </a:t>
            </a:r>
            <a:r>
              <a:rPr lang="en-US" sz="2000" dirty="0">
                <a:solidFill>
                  <a:srgbClr val="000000"/>
                </a:solidFill>
                <a:cs typeface="Arial" pitchFamily="34" charset="0"/>
              </a:rPr>
              <a:t> </a:t>
            </a:r>
            <a:r>
              <a:rPr lang="hi-IN" sz="2000" dirty="0">
                <a:solidFill>
                  <a:prstClr val="black"/>
                </a:solidFill>
                <a:latin typeface="Tahoma" pitchFamily="34" charset="0"/>
                <a:cs typeface="Arial" charset="0"/>
              </a:rPr>
              <a:t>रखना </a:t>
            </a:r>
          </a:p>
        </p:txBody>
      </p:sp>
      <p:sp>
        <p:nvSpPr>
          <p:cNvPr id="6" name="Text Box 17"/>
          <p:cNvSpPr txBox="1">
            <a:spLocks noChangeArrowheads="1"/>
          </p:cNvSpPr>
          <p:nvPr/>
        </p:nvSpPr>
        <p:spPr bwMode="auto">
          <a:xfrm>
            <a:off x="-152400" y="16494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1" name="Text Box 17"/>
          <p:cNvSpPr txBox="1">
            <a:spLocks noChangeArrowheads="1"/>
          </p:cNvSpPr>
          <p:nvPr/>
        </p:nvSpPr>
        <p:spPr bwMode="auto">
          <a:xfrm>
            <a:off x="-133350" y="12223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27407705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0">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Client requirements and expectations</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50"/>
            <a:ext cx="4267200" cy="4224582"/>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40000"/>
              </a:lnSpc>
              <a:buSzPct val="100000"/>
              <a:buFont typeface="Arial" pitchFamily="34" charset="0"/>
              <a:buChar char="•"/>
              <a:defRPr/>
            </a:pPr>
            <a:r>
              <a:rPr lang="en-IN" sz="2000" dirty="0">
                <a:solidFill>
                  <a:srgbClr val="000000"/>
                </a:solidFill>
                <a:cs typeface="Arial" pitchFamily="34" charset="0"/>
              </a:rPr>
              <a:t>Client expresses his/her requirements but seldom expresses his expectations</a:t>
            </a:r>
          </a:p>
          <a:p>
            <a:pPr lvl="2" eaLnBrk="1" hangingPunct="1">
              <a:lnSpc>
                <a:spcPct val="140000"/>
              </a:lnSpc>
              <a:buSzPct val="100000"/>
              <a:buFont typeface="Arial" pitchFamily="34" charset="0"/>
              <a:buChar char="•"/>
              <a:defRPr/>
            </a:pPr>
            <a:r>
              <a:rPr lang="en-IN" dirty="0">
                <a:solidFill>
                  <a:srgbClr val="000000"/>
                </a:solidFill>
                <a:cs typeface="Arial" pitchFamily="34" charset="0"/>
              </a:rPr>
              <a:t>Thus client’s expectations are deeper and broader than the "requirements”. </a:t>
            </a:r>
          </a:p>
          <a:p>
            <a:pPr lvl="2" eaLnBrk="1" hangingPunct="1">
              <a:lnSpc>
                <a:spcPct val="140000"/>
              </a:lnSpc>
              <a:buSzPct val="100000"/>
              <a:buFont typeface="Arial" pitchFamily="34" charset="0"/>
              <a:buChar char="•"/>
              <a:defRPr/>
            </a:pPr>
            <a:r>
              <a:rPr lang="en-IN" dirty="0">
                <a:solidFill>
                  <a:srgbClr val="000000"/>
                </a:solidFill>
                <a:cs typeface="Arial" pitchFamily="34" charset="0"/>
              </a:rPr>
              <a:t>They are the client's unstated vision of the future and your role in it!</a:t>
            </a:r>
          </a:p>
        </p:txBody>
      </p:sp>
      <p:sp>
        <p:nvSpPr>
          <p:cNvPr id="7" name="Text Box 2"/>
          <p:cNvSpPr txBox="1">
            <a:spLocks noChangeArrowheads="1"/>
          </p:cNvSpPr>
          <p:nvPr/>
        </p:nvSpPr>
        <p:spPr bwMode="auto">
          <a:xfrm>
            <a:off x="4572000" y="1066800"/>
            <a:ext cx="4267200" cy="41910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40000"/>
              </a:lnSpc>
              <a:buSzPct val="100000"/>
              <a:buFont typeface="Arial" pitchFamily="34" charset="0"/>
              <a:buChar char="•"/>
              <a:defRPr/>
            </a:pPr>
            <a:r>
              <a:rPr lang="hi-IN" sz="2000" dirty="0">
                <a:solidFill>
                  <a:srgbClr val="000000"/>
                </a:solidFill>
                <a:cs typeface="Arial" pitchFamily="34" charset="0"/>
              </a:rPr>
              <a:t>ग्राहक अपनी आवश्यकताएं व्यक्त करता है, लेकिन शायद ही कभी अपनी उम्मीद सामने रखता है </a:t>
            </a:r>
            <a:endParaRPr lang="en-IN" sz="2000" dirty="0">
              <a:solidFill>
                <a:srgbClr val="000000"/>
              </a:solidFill>
              <a:cs typeface="Arial" pitchFamily="34" charset="0"/>
            </a:endParaRPr>
          </a:p>
          <a:p>
            <a:pPr marL="657225" lvl="2" indent="-200025" eaLnBrk="1" hangingPunct="1">
              <a:lnSpc>
                <a:spcPct val="140000"/>
              </a:lnSpc>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hi-IN" dirty="0">
                <a:solidFill>
                  <a:srgbClr val="000000"/>
                </a:solidFill>
                <a:latin typeface="Arial" pitchFamily="34" charset="0"/>
                <a:cs typeface="Arial" pitchFamily="34" charset="0"/>
              </a:rPr>
              <a:t>इस तरह ग्राहक की उम्मीदें  "आवश्यकताओं” से अधिक गहरी और व्यापक होती है </a:t>
            </a:r>
            <a:r>
              <a:rPr lang="en-IN" dirty="0">
                <a:solidFill>
                  <a:srgbClr val="000000"/>
                </a:solidFill>
                <a:latin typeface="Arial" pitchFamily="34" charset="0"/>
                <a:cs typeface="Arial" pitchFamily="34" charset="0"/>
              </a:rPr>
              <a:t> </a:t>
            </a:r>
          </a:p>
          <a:p>
            <a:pPr marL="657225" lvl="2" indent="-200025" eaLnBrk="1" hangingPunct="1">
              <a:lnSpc>
                <a:spcPct val="140000"/>
              </a:lnSpc>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hi-IN" dirty="0">
                <a:solidFill>
                  <a:srgbClr val="000000"/>
                </a:solidFill>
                <a:latin typeface="Arial" pitchFamily="34" charset="0"/>
                <a:cs typeface="Arial" pitchFamily="34" charset="0"/>
              </a:rPr>
              <a:t>वे ग्राहक के भविष्य के अनकहे vision होते हैं और उसमें आपकी भूमिका होतीं हैं</a:t>
            </a:r>
            <a:r>
              <a:rPr lang="en-IN" dirty="0">
                <a:solidFill>
                  <a:srgbClr val="000000"/>
                </a:solidFill>
                <a:latin typeface="Arial" pitchFamily="34" charset="0"/>
                <a:cs typeface="Arial" pitchFamily="34" charset="0"/>
              </a:rPr>
              <a:t>!</a:t>
            </a: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srgbClr val="000000"/>
                </a:solidFill>
                <a:cs typeface="Arial" pitchFamily="34" charset="0"/>
              </a:rPr>
              <a:t>ग्राहक की आवश्यकताएं और अपेक्षाएं </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6</a:t>
            </a:fld>
            <a:endParaRPr lang="en-US" sz="1600" b="1">
              <a:solidFill>
                <a:prstClr val="black"/>
              </a:solidFill>
            </a:endParaRPr>
          </a:p>
        </p:txBody>
      </p:sp>
      <p:sp>
        <p:nvSpPr>
          <p:cNvPr id="8" name="Rectangle 4"/>
          <p:cNvSpPr>
            <a:spLocks noChangeArrowheads="1"/>
          </p:cNvSpPr>
          <p:nvPr/>
        </p:nvSpPr>
        <p:spPr bwMode="auto">
          <a:xfrm>
            <a:off x="228600" y="5334000"/>
            <a:ext cx="4267200" cy="11430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en-GB" sz="2400" b="1" dirty="0">
                <a:solidFill>
                  <a:srgbClr val="000000"/>
                </a:solidFill>
                <a:latin typeface="Garamond" pitchFamily="18" charset="0"/>
              </a:rPr>
              <a:t>Discussion</a:t>
            </a:r>
            <a:r>
              <a:rPr lang="en-US" sz="2400" b="1" dirty="0">
                <a:solidFill>
                  <a:srgbClr val="000000"/>
                </a:solidFill>
                <a:latin typeface="Garamond" pitchFamily="18" charset="0"/>
              </a:rPr>
              <a:t>:</a:t>
            </a:r>
            <a:r>
              <a:rPr lang="en-US" sz="2400" dirty="0">
                <a:solidFill>
                  <a:srgbClr val="000000"/>
                </a:solidFill>
                <a:latin typeface="Garamond" pitchFamily="18" charset="0"/>
              </a:rPr>
              <a:t> </a:t>
            </a:r>
            <a:r>
              <a:rPr lang="en-IN" sz="2400" dirty="0">
                <a:solidFill>
                  <a:srgbClr val="000000"/>
                </a:solidFill>
                <a:latin typeface="Garamond" pitchFamily="18" charset="0"/>
              </a:rPr>
              <a:t>What is a key difference between client’s requirements and expectations?</a:t>
            </a:r>
            <a:endParaRPr lang="en-US" sz="2400" dirty="0">
              <a:solidFill>
                <a:srgbClr val="000000"/>
              </a:solidFill>
              <a:latin typeface="Garamond" pitchFamily="18" charset="0"/>
            </a:endParaRPr>
          </a:p>
        </p:txBody>
      </p:sp>
      <p:sp>
        <p:nvSpPr>
          <p:cNvPr id="9" name="Rectangle 4"/>
          <p:cNvSpPr>
            <a:spLocks noChangeArrowheads="1"/>
          </p:cNvSpPr>
          <p:nvPr/>
        </p:nvSpPr>
        <p:spPr bwMode="auto">
          <a:xfrm>
            <a:off x="4572000" y="5334000"/>
            <a:ext cx="4343400" cy="11430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hi-IN" sz="2400" b="1" dirty="0">
                <a:solidFill>
                  <a:srgbClr val="000000"/>
                </a:solidFill>
                <a:latin typeface="Garamond" pitchFamily="18" charset="0"/>
              </a:rPr>
              <a:t>चर्चा</a:t>
            </a:r>
            <a:r>
              <a:rPr lang="en-US" sz="2400" b="1" dirty="0">
                <a:solidFill>
                  <a:srgbClr val="000000"/>
                </a:solidFill>
                <a:latin typeface="Garamond" pitchFamily="18" charset="0"/>
              </a:rPr>
              <a:t>:</a:t>
            </a:r>
            <a:r>
              <a:rPr lang="en-US" sz="2400" dirty="0">
                <a:solidFill>
                  <a:srgbClr val="000000"/>
                </a:solidFill>
                <a:latin typeface="Garamond" pitchFamily="18" charset="0"/>
              </a:rPr>
              <a:t> </a:t>
            </a:r>
            <a:r>
              <a:rPr lang="hi-IN" sz="2400" dirty="0">
                <a:solidFill>
                  <a:srgbClr val="000000"/>
                </a:solidFill>
                <a:latin typeface="Garamond" pitchFamily="18" charset="0"/>
              </a:rPr>
              <a:t>ग्राहक की जरूरतों और अपेक्षाओं के बीच एक महत्वपूर्ण अंतर क्या है</a:t>
            </a:r>
            <a:r>
              <a:rPr lang="en-IN" sz="2400" dirty="0">
                <a:solidFill>
                  <a:srgbClr val="000000"/>
                </a:solidFill>
                <a:latin typeface="Garamond" pitchFamily="18" charset="0"/>
              </a:rPr>
              <a:t>?</a:t>
            </a:r>
            <a:endParaRPr lang="en-US" sz="2400" dirty="0">
              <a:solidFill>
                <a:srgbClr val="000000"/>
              </a:solidFill>
              <a:latin typeface="Garamond" pitchFamily="18" charset="0"/>
            </a:endParaRPr>
          </a:p>
        </p:txBody>
      </p:sp>
    </p:spTree>
    <p:extLst>
      <p:ext uri="{BB962C8B-B14F-4D97-AF65-F5344CB8AC3E}">
        <p14:creationId xmlns:p14="http://schemas.microsoft.com/office/powerpoint/2010/main" val="2160537735"/>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29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fill="hold" nodeType="clickEffect">
                                  <p:stCondLst>
                                    <p:cond delay="0"/>
                                  </p:stCondLst>
                                  <p:childTnLst>
                                    <p:set>
                                      <p:cBhvr additive="repl">
                                        <p:cTn id="24" dur="1" fill="hold">
                                          <p:stCondLst>
                                            <p:cond delay="0"/>
                                          </p:stCondLst>
                                        </p:cTn>
                                        <p:tgtEl>
                                          <p:spTgt spid="8"/>
                                        </p:tgtEl>
                                        <p:attrNameLst>
                                          <p:attrName>style.visibility</p:attrName>
                                        </p:attrNameLst>
                                      </p:cBhvr>
                                      <p:to>
                                        <p:strVal val="visible"/>
                                      </p:to>
                                    </p:set>
                                  </p:childTnLst>
                                </p:cTn>
                              </p:par>
                              <p:par>
                                <p:cTn id="25" presetID="1" presetClass="entr" fill="hold" nodeType="withEffect">
                                  <p:stCondLst>
                                    <p:cond delay="0"/>
                                  </p:stCondLst>
                                  <p:childTnLst>
                                    <p:set>
                                      <p:cBhvr additive="repl">
                                        <p:cTn id="26"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GB" sz="2400" dirty="0">
                <a:solidFill>
                  <a:srgbClr val="000000"/>
                </a:solidFill>
                <a:latin typeface="Calibri" pitchFamily="34" charset="0"/>
              </a:rPr>
              <a:t>How to provide consulting services</a:t>
            </a:r>
          </a:p>
        </p:txBody>
      </p:sp>
      <p:sp>
        <p:nvSpPr>
          <p:cNvPr id="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lvl="0"/>
            <a:r>
              <a:rPr lang="hi-IN" altLang="en-US" sz="2400" dirty="0">
                <a:latin typeface="Mangal" panose="02040503050203030202" pitchFamily="18" charset="0"/>
                <a:ea typeface="Times New Roman" panose="02020603050405020304" pitchFamily="18" charset="0"/>
              </a:rPr>
              <a:t>परामर्श सेवा कैसे</a:t>
            </a:r>
            <a:r>
              <a:rPr lang="hi-IN" altLang="en-US" sz="2400" dirty="0">
                <a:latin typeface="Arial Unicode MS" panose="020B0604020202020204" pitchFamily="34" charset="-128"/>
                <a:ea typeface="Times New Roman" panose="02020603050405020304" pitchFamily="18" charset="0"/>
                <a:cs typeface="Arial Unicode MS" panose="020B0604020202020204" pitchFamily="34" charset="-128"/>
              </a:rPr>
              <a:t> </a:t>
            </a:r>
            <a:r>
              <a:rPr lang="hi-IN" altLang="en-US" sz="2400" dirty="0">
                <a:latin typeface="Mangal" panose="02040503050203030202" pitchFamily="18" charset="0"/>
                <a:ea typeface="Times New Roman" panose="02020603050405020304" pitchFamily="18" charset="0"/>
              </a:rPr>
              <a:t>प्रदान करें</a:t>
            </a:r>
            <a:endParaRPr lang="en-US" altLang="en-US" sz="4800" dirty="0"/>
          </a:p>
        </p:txBody>
      </p:sp>
      <p:sp>
        <p:nvSpPr>
          <p:cNvPr id="9" name="Text Box 2"/>
          <p:cNvSpPr txBox="1">
            <a:spLocks noChangeArrowheads="1"/>
          </p:cNvSpPr>
          <p:nvPr/>
        </p:nvSpPr>
        <p:spPr bwMode="auto">
          <a:xfrm>
            <a:off x="228600" y="1035050"/>
            <a:ext cx="4267200" cy="529993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What is consulting?</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Expectations and requirements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Value creation for the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Building trust with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Service offerings to focus on</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Pricing for your services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Keeping the relationship going</a:t>
            </a:r>
          </a:p>
        </p:txBody>
      </p:sp>
      <p:sp>
        <p:nvSpPr>
          <p:cNvPr id="10" name="Text Box 2"/>
          <p:cNvSpPr txBox="1">
            <a:spLocks noChangeArrowheads="1"/>
          </p:cNvSpPr>
          <p:nvPr/>
        </p:nvSpPr>
        <p:spPr bwMode="auto">
          <a:xfrm>
            <a:off x="4572000" y="1066800"/>
            <a:ext cx="42672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परामर्श क्या है</a:t>
            </a:r>
            <a:r>
              <a:rPr lang="en-IN" sz="2000" dirty="0">
                <a:solidFill>
                  <a:prstClr val="black"/>
                </a:solidFill>
                <a:latin typeface="Tahoma" pitchFamily="34" charset="0"/>
                <a:cs typeface="Arial" charset="0"/>
              </a:rPr>
              <a:t>?</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अपेक्षाएं एवं जरूरतें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लिए उपयोगिता बढ़ाना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साथ विश्वास कायम करना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जिन सेवाओं पर ध्यान केंद्रित करना हो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अपनी सेवाओं के लिए मूल्य निर्धारण</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सम्बन्ध </a:t>
            </a:r>
            <a:r>
              <a:rPr lang="hi-IN" sz="2000" dirty="0">
                <a:solidFill>
                  <a:srgbClr val="000000"/>
                </a:solidFill>
                <a:cs typeface="Arial" pitchFamily="34" charset="0"/>
              </a:rPr>
              <a:t>बनाए </a:t>
            </a:r>
            <a:r>
              <a:rPr lang="en-US" sz="2000" dirty="0">
                <a:solidFill>
                  <a:srgbClr val="000000"/>
                </a:solidFill>
                <a:cs typeface="Arial" pitchFamily="34" charset="0"/>
              </a:rPr>
              <a:t> </a:t>
            </a:r>
            <a:r>
              <a:rPr lang="hi-IN" sz="2000" dirty="0">
                <a:solidFill>
                  <a:prstClr val="black"/>
                </a:solidFill>
                <a:latin typeface="Tahoma" pitchFamily="34" charset="0"/>
                <a:cs typeface="Arial" charset="0"/>
              </a:rPr>
              <a:t>रखना </a:t>
            </a:r>
          </a:p>
        </p:txBody>
      </p:sp>
      <p:sp>
        <p:nvSpPr>
          <p:cNvPr id="6" name="Text Box 17"/>
          <p:cNvSpPr txBox="1">
            <a:spLocks noChangeArrowheads="1"/>
          </p:cNvSpPr>
          <p:nvPr/>
        </p:nvSpPr>
        <p:spPr bwMode="auto">
          <a:xfrm>
            <a:off x="-152400" y="21066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1" name="Text Box 17"/>
          <p:cNvSpPr txBox="1">
            <a:spLocks noChangeArrowheads="1"/>
          </p:cNvSpPr>
          <p:nvPr/>
        </p:nvSpPr>
        <p:spPr bwMode="auto">
          <a:xfrm>
            <a:off x="-152400" y="12192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2" name="Text Box 17"/>
          <p:cNvSpPr txBox="1">
            <a:spLocks noChangeArrowheads="1"/>
          </p:cNvSpPr>
          <p:nvPr/>
        </p:nvSpPr>
        <p:spPr bwMode="auto">
          <a:xfrm>
            <a:off x="-152400" y="16795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27407705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0">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9074"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a:solidFill>
                  <a:prstClr val="black"/>
                </a:solidFill>
              </a:rPr>
              <a:t>Gauging client’s expectations</a:t>
            </a:r>
            <a:endParaRPr lang="en-GB" sz="2400" dirty="0">
              <a:solidFill>
                <a:srgbClr val="000000"/>
              </a:solidFill>
              <a:cs typeface="Arial" pitchFamily="34" charset="0"/>
            </a:endParaRPr>
          </a:p>
        </p:txBody>
      </p:sp>
      <p:sp>
        <p:nvSpPr>
          <p:cNvPr id="12291" name="Text Box 2"/>
          <p:cNvSpPr txBox="1">
            <a:spLocks noChangeArrowheads="1"/>
          </p:cNvSpPr>
          <p:nvPr/>
        </p:nvSpPr>
        <p:spPr bwMode="auto">
          <a:xfrm>
            <a:off x="228600" y="1035050"/>
            <a:ext cx="4267200" cy="391734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40000"/>
              </a:lnSpc>
              <a:buSzPct val="100000"/>
              <a:buFont typeface="Arial" pitchFamily="34" charset="0"/>
              <a:buChar char="•"/>
              <a:defRPr/>
            </a:pPr>
            <a:r>
              <a:rPr lang="en-IN" sz="2000" dirty="0">
                <a:solidFill>
                  <a:srgbClr val="000000"/>
                </a:solidFill>
                <a:cs typeface="Arial" pitchFamily="34" charset="0"/>
              </a:rPr>
              <a:t>A good or an effective consultant not only fulfils the client’s requirements but also gauges the expectations</a:t>
            </a:r>
          </a:p>
          <a:p>
            <a:pPr eaLnBrk="1" hangingPunct="1">
              <a:lnSpc>
                <a:spcPct val="140000"/>
              </a:lnSpc>
              <a:buSzPct val="100000"/>
              <a:buFont typeface="Arial" pitchFamily="34" charset="0"/>
              <a:buChar char="•"/>
              <a:defRPr/>
            </a:pPr>
            <a:r>
              <a:rPr lang="en-IN" sz="2000" dirty="0">
                <a:solidFill>
                  <a:srgbClr val="000000"/>
                </a:solidFill>
                <a:cs typeface="Arial" pitchFamily="34" charset="0"/>
              </a:rPr>
              <a:t>Very often the client feels that the consultant has provided “value” when a consultant anticipates the need and behaves accordingly without being told to do so</a:t>
            </a:r>
          </a:p>
        </p:txBody>
      </p:sp>
      <p:sp>
        <p:nvSpPr>
          <p:cNvPr id="7" name="Text Box 2"/>
          <p:cNvSpPr txBox="1">
            <a:spLocks noChangeArrowheads="1"/>
          </p:cNvSpPr>
          <p:nvPr/>
        </p:nvSpPr>
        <p:spPr bwMode="auto">
          <a:xfrm>
            <a:off x="4572000" y="1066800"/>
            <a:ext cx="4267200" cy="3886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40000"/>
              </a:lnSpc>
              <a:buSzPct val="100000"/>
              <a:buFont typeface="Arial" pitchFamily="34" charset="0"/>
              <a:buChar char="•"/>
              <a:defRPr/>
            </a:pPr>
            <a:r>
              <a:rPr lang="hi-IN" sz="2000" dirty="0">
                <a:solidFill>
                  <a:srgbClr val="000000"/>
                </a:solidFill>
                <a:cs typeface="Arial" pitchFamily="34" charset="0"/>
              </a:rPr>
              <a:t>एक अच्छा या प्रभावी सलाहकार न केवल ग्राहक की जरूरतों को पूरा करता है बल्कि उ्नकी उम्मीदों को भी समझता/ ध्यान में रखता है</a:t>
            </a:r>
          </a:p>
          <a:p>
            <a:pPr eaLnBrk="1" hangingPunct="1">
              <a:lnSpc>
                <a:spcPct val="140000"/>
              </a:lnSpc>
              <a:buSzPct val="100000"/>
              <a:buFont typeface="Arial" pitchFamily="34" charset="0"/>
              <a:buChar char="•"/>
              <a:defRPr/>
            </a:pPr>
            <a:r>
              <a:rPr lang="hi-IN" sz="2000" dirty="0">
                <a:solidFill>
                  <a:srgbClr val="000000"/>
                </a:solidFill>
                <a:cs typeface="Arial" pitchFamily="34" charset="0"/>
              </a:rPr>
              <a:t>बहुत बार जब सलाहकार बिना बताये ग्राहक की जरूरतों का अंदाजा लगा लेता है और उसी तरह व्यवहार करता है तो ग्राहक को लगता है कि सलाहकार “मूल्य” प्रदान कर चूका है  </a:t>
            </a:r>
            <a:endParaRPr lang="en-IN" sz="2000" dirty="0">
              <a:solidFill>
                <a:srgbClr val="000000"/>
              </a:solidFill>
              <a:cs typeface="Arial" pitchFamily="34" charset="0"/>
            </a:endParaRPr>
          </a:p>
        </p:txBody>
      </p:sp>
      <p:sp>
        <p:nvSpPr>
          <p:cNvPr id="25907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hi-IN" sz="2400" dirty="0">
                <a:solidFill>
                  <a:srgbClr val="000000"/>
                </a:solidFill>
                <a:cs typeface="Arial" pitchFamily="34" charset="0"/>
              </a:rPr>
              <a:t>ग्राहक की अपेक्षाओं को समझना </a:t>
            </a:r>
            <a:endParaRPr lang="en-GB" sz="24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0C69918B-139A-4CF6-A2E4-34672B3F4CE0}" type="slidenum">
              <a:rPr lang="en-US" sz="1600" b="1" smtClean="0">
                <a:solidFill>
                  <a:prstClr val="black"/>
                </a:solidFill>
              </a:rPr>
              <a:pPr algn="ctr">
                <a:defRPr/>
              </a:pPr>
              <a:t>8</a:t>
            </a:fld>
            <a:endParaRPr lang="en-US" sz="1600" b="1">
              <a:solidFill>
                <a:prstClr val="black"/>
              </a:solidFill>
            </a:endParaRPr>
          </a:p>
        </p:txBody>
      </p:sp>
      <p:sp>
        <p:nvSpPr>
          <p:cNvPr id="8" name="Rectangle 4"/>
          <p:cNvSpPr>
            <a:spLocks noChangeArrowheads="1"/>
          </p:cNvSpPr>
          <p:nvPr/>
        </p:nvSpPr>
        <p:spPr bwMode="auto">
          <a:xfrm>
            <a:off x="228600" y="5029200"/>
            <a:ext cx="4267200" cy="15240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en-GB" sz="2400" b="1" dirty="0">
                <a:solidFill>
                  <a:srgbClr val="000000"/>
                </a:solidFill>
                <a:latin typeface="Garamond" pitchFamily="18" charset="0"/>
              </a:rPr>
              <a:t>Key point</a:t>
            </a:r>
            <a:r>
              <a:rPr lang="en-US" sz="2400" b="1" dirty="0">
                <a:solidFill>
                  <a:srgbClr val="000000"/>
                </a:solidFill>
                <a:latin typeface="Garamond" pitchFamily="18" charset="0"/>
              </a:rPr>
              <a:t>: </a:t>
            </a:r>
            <a:r>
              <a:rPr lang="en-IN" sz="2400" dirty="0">
                <a:solidFill>
                  <a:srgbClr val="000000"/>
                </a:solidFill>
                <a:latin typeface="Garamond" pitchFamily="18" charset="0"/>
              </a:rPr>
              <a:t>It is not easy to gauge client’s expectations. It takes time. But when it happens, the relationship is a successful one.</a:t>
            </a:r>
            <a:endParaRPr lang="en-US" sz="2400" dirty="0">
              <a:solidFill>
                <a:srgbClr val="000000"/>
              </a:solidFill>
              <a:latin typeface="Garamond" pitchFamily="18" charset="0"/>
            </a:endParaRPr>
          </a:p>
        </p:txBody>
      </p:sp>
      <p:sp>
        <p:nvSpPr>
          <p:cNvPr id="9" name="Rectangle 4"/>
          <p:cNvSpPr>
            <a:spLocks noChangeArrowheads="1"/>
          </p:cNvSpPr>
          <p:nvPr/>
        </p:nvSpPr>
        <p:spPr bwMode="auto">
          <a:xfrm>
            <a:off x="4572000" y="5029200"/>
            <a:ext cx="4267200" cy="15240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r>
              <a:rPr lang="hi-IN" sz="2400" b="1" dirty="0">
                <a:solidFill>
                  <a:srgbClr val="000000"/>
                </a:solidFill>
                <a:latin typeface="Garamond" pitchFamily="18" charset="0"/>
              </a:rPr>
              <a:t>मुख्य विन्दु</a:t>
            </a:r>
            <a:r>
              <a:rPr lang="en-US" sz="2400" b="1" dirty="0">
                <a:solidFill>
                  <a:srgbClr val="000000"/>
                </a:solidFill>
                <a:latin typeface="Garamond" pitchFamily="18" charset="0"/>
              </a:rPr>
              <a:t>: </a:t>
            </a:r>
            <a:r>
              <a:rPr lang="hi-IN" sz="2000" dirty="0">
                <a:solidFill>
                  <a:srgbClr val="000000"/>
                </a:solidFill>
                <a:latin typeface="Garamond" pitchFamily="18" charset="0"/>
              </a:rPr>
              <a:t>ग्राहक की उमीदों का अंदाजा लगाना आसान नहीं है. इसमें समय लगता है. लेकिन जब ऐसा होने लगता है तो यह रिश्ता एक सफल रिश्ता बन जाता है </a:t>
            </a:r>
            <a:endParaRPr lang="en-US" sz="2400" dirty="0">
              <a:solidFill>
                <a:srgbClr val="000000"/>
              </a:solidFill>
              <a:latin typeface="Garamond" pitchFamily="18" charset="0"/>
            </a:endParaRPr>
          </a:p>
        </p:txBody>
      </p:sp>
    </p:spTree>
    <p:extLst>
      <p:ext uri="{BB962C8B-B14F-4D97-AF65-F5344CB8AC3E}">
        <p14:creationId xmlns:p14="http://schemas.microsoft.com/office/powerpoint/2010/main" val="3908958153"/>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fill="hold" nodeType="clickEffect">
                                  <p:stCondLst>
                                    <p:cond delay="0"/>
                                  </p:stCondLst>
                                  <p:childTnLst>
                                    <p:set>
                                      <p:cBhvr additive="repl">
                                        <p:cTn id="18" dur="1" fill="hold">
                                          <p:stCondLst>
                                            <p:cond delay="0"/>
                                          </p:stCondLst>
                                        </p:cTn>
                                        <p:tgtEl>
                                          <p:spTgt spid="8"/>
                                        </p:tgtEl>
                                        <p:attrNameLst>
                                          <p:attrName>style.visibility</p:attrName>
                                        </p:attrNameLst>
                                      </p:cBhvr>
                                      <p:to>
                                        <p:strVal val="visible"/>
                                      </p:to>
                                    </p:set>
                                  </p:childTnLst>
                                </p:cTn>
                              </p:par>
                              <p:par>
                                <p:cTn id="19" presetID="1" presetClass="entr" fill="hold" nodeType="withEffect">
                                  <p:stCondLst>
                                    <p:cond delay="0"/>
                                  </p:stCondLst>
                                  <p:childTnLst>
                                    <p:set>
                                      <p:cBhvr additive="repl">
                                        <p:cTn id="20"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GB" sz="2400" dirty="0">
                <a:solidFill>
                  <a:srgbClr val="000000"/>
                </a:solidFill>
                <a:latin typeface="Calibri" pitchFamily="34" charset="0"/>
              </a:rPr>
              <a:t>How to provide consulting services</a:t>
            </a:r>
          </a:p>
        </p:txBody>
      </p:sp>
      <p:sp>
        <p:nvSpPr>
          <p:cNvPr id="8" name="Text Box 1"/>
          <p:cNvSpPr txBox="1">
            <a:spLocks noChangeArrowheads="1"/>
          </p:cNvSpPr>
          <p:nvPr/>
        </p:nvSpPr>
        <p:spPr bwMode="auto">
          <a:xfrm>
            <a:off x="45720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lvl="0"/>
            <a:r>
              <a:rPr lang="hi-IN" altLang="en-US" sz="2400" dirty="0">
                <a:latin typeface="Mangal" panose="02040503050203030202" pitchFamily="18" charset="0"/>
                <a:ea typeface="Times New Roman" panose="02020603050405020304" pitchFamily="18" charset="0"/>
              </a:rPr>
              <a:t>परामर्श सेवा कैसे</a:t>
            </a:r>
            <a:r>
              <a:rPr lang="hi-IN" altLang="en-US" sz="2400" dirty="0">
                <a:latin typeface="Arial Unicode MS" panose="020B0604020202020204" pitchFamily="34" charset="-128"/>
                <a:ea typeface="Times New Roman" panose="02020603050405020304" pitchFamily="18" charset="0"/>
                <a:cs typeface="Arial Unicode MS" panose="020B0604020202020204" pitchFamily="34" charset="-128"/>
              </a:rPr>
              <a:t> </a:t>
            </a:r>
            <a:r>
              <a:rPr lang="hi-IN" altLang="en-US" sz="2400" dirty="0">
                <a:latin typeface="Mangal" panose="02040503050203030202" pitchFamily="18" charset="0"/>
                <a:ea typeface="Times New Roman" panose="02020603050405020304" pitchFamily="18" charset="0"/>
              </a:rPr>
              <a:t>प्रदान करें</a:t>
            </a:r>
            <a:endParaRPr lang="en-US" altLang="en-US" sz="4800" dirty="0"/>
          </a:p>
        </p:txBody>
      </p:sp>
      <p:sp>
        <p:nvSpPr>
          <p:cNvPr id="9" name="Text Box 2"/>
          <p:cNvSpPr txBox="1">
            <a:spLocks noChangeArrowheads="1"/>
          </p:cNvSpPr>
          <p:nvPr/>
        </p:nvSpPr>
        <p:spPr bwMode="auto">
          <a:xfrm>
            <a:off x="228600" y="1035050"/>
            <a:ext cx="4267200" cy="529993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6572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What is consulting?</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Expectations and requirements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Value creation for the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Building trust with client</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Service offerings to focus on</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Pricing for your services</a:t>
            </a:r>
          </a:p>
          <a:p>
            <a:pPr marL="85725" indent="-342900" eaLnBrk="1" hangingPunct="1">
              <a:lnSpc>
                <a:spcPct val="150000"/>
              </a:lnSpc>
              <a:spcBef>
                <a:spcPts val="0"/>
              </a:spcBef>
              <a:spcAft>
                <a:spcPts val="0"/>
              </a:spcAft>
              <a:buSzPct val="100000"/>
              <a:buFont typeface="+mj-lt"/>
              <a:buAutoNum type="arabicPeriod"/>
              <a:defRPr/>
            </a:pPr>
            <a:r>
              <a:rPr lang="en-IN" sz="2000" dirty="0">
                <a:solidFill>
                  <a:prstClr val="black"/>
                </a:solidFill>
                <a:latin typeface="Tahoma" pitchFamily="34" charset="0"/>
                <a:cs typeface="Arial" charset="0"/>
              </a:rPr>
              <a:t>Keeping the relationship going</a:t>
            </a:r>
          </a:p>
        </p:txBody>
      </p:sp>
      <p:sp>
        <p:nvSpPr>
          <p:cNvPr id="10" name="Text Box 2"/>
          <p:cNvSpPr txBox="1">
            <a:spLocks noChangeArrowheads="1"/>
          </p:cNvSpPr>
          <p:nvPr/>
        </p:nvSpPr>
        <p:spPr bwMode="auto">
          <a:xfrm>
            <a:off x="4572000" y="1066800"/>
            <a:ext cx="42672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179388" indent="-179388"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परामर्श क्या है</a:t>
            </a:r>
            <a:r>
              <a:rPr lang="en-IN" sz="2000" dirty="0">
                <a:solidFill>
                  <a:prstClr val="black"/>
                </a:solidFill>
                <a:latin typeface="Tahoma" pitchFamily="34" charset="0"/>
                <a:cs typeface="Arial" charset="0"/>
              </a:rPr>
              <a:t>?</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अपेक्षाएं एवं जरूरतें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लिए उपयोगिता बढ़ाना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ग्राहक के साथ विश्वास कायम करना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जिन सेवाओं पर ध्यान केंद्रित करना हो  </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अपनी सेवाओं के लिए मूल्य निर्धारण</a:t>
            </a:r>
          </a:p>
          <a:p>
            <a:pPr marL="85725" indent="-342900" eaLnBrk="1" hangingPunct="1">
              <a:lnSpc>
                <a:spcPct val="150000"/>
              </a:lnSpc>
              <a:spcBef>
                <a:spcPts val="0"/>
              </a:spcBef>
              <a:spcAft>
                <a:spcPts val="0"/>
              </a:spcAft>
              <a:buSzPct val="100000"/>
              <a:buFont typeface="+mj-lt"/>
              <a:buAutoNum type="arabicPeriod"/>
              <a:defRPr/>
            </a:pPr>
            <a:r>
              <a:rPr lang="hi-IN" sz="2000" dirty="0">
                <a:solidFill>
                  <a:prstClr val="black"/>
                </a:solidFill>
                <a:latin typeface="Tahoma" pitchFamily="34" charset="0"/>
                <a:cs typeface="Arial" charset="0"/>
              </a:rPr>
              <a:t>सम्बन्ध </a:t>
            </a:r>
            <a:r>
              <a:rPr lang="hi-IN" sz="2000" dirty="0">
                <a:solidFill>
                  <a:srgbClr val="000000"/>
                </a:solidFill>
                <a:cs typeface="Arial" pitchFamily="34" charset="0"/>
              </a:rPr>
              <a:t>बनाए </a:t>
            </a:r>
            <a:r>
              <a:rPr lang="en-US" sz="2000" dirty="0">
                <a:solidFill>
                  <a:srgbClr val="000000"/>
                </a:solidFill>
                <a:cs typeface="Arial" pitchFamily="34" charset="0"/>
              </a:rPr>
              <a:t> </a:t>
            </a:r>
            <a:r>
              <a:rPr lang="hi-IN" sz="2000" dirty="0">
                <a:solidFill>
                  <a:prstClr val="black"/>
                </a:solidFill>
                <a:latin typeface="Tahoma" pitchFamily="34" charset="0"/>
                <a:cs typeface="Arial" charset="0"/>
              </a:rPr>
              <a:t>रखना </a:t>
            </a:r>
          </a:p>
        </p:txBody>
      </p:sp>
      <p:sp>
        <p:nvSpPr>
          <p:cNvPr id="11" name="Text Box 17"/>
          <p:cNvSpPr txBox="1">
            <a:spLocks noChangeArrowheads="1"/>
          </p:cNvSpPr>
          <p:nvPr/>
        </p:nvSpPr>
        <p:spPr bwMode="auto">
          <a:xfrm>
            <a:off x="-152400" y="25638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2" name="Text Box 17"/>
          <p:cNvSpPr txBox="1">
            <a:spLocks noChangeArrowheads="1"/>
          </p:cNvSpPr>
          <p:nvPr/>
        </p:nvSpPr>
        <p:spPr bwMode="auto">
          <a:xfrm>
            <a:off x="-152400" y="16764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3" name="Text Box 17"/>
          <p:cNvSpPr txBox="1">
            <a:spLocks noChangeArrowheads="1"/>
          </p:cNvSpPr>
          <p:nvPr/>
        </p:nvSpPr>
        <p:spPr bwMode="auto">
          <a:xfrm>
            <a:off x="-152400" y="21367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4" name="Text Box 17"/>
          <p:cNvSpPr txBox="1">
            <a:spLocks noChangeArrowheads="1"/>
          </p:cNvSpPr>
          <p:nvPr/>
        </p:nvSpPr>
        <p:spPr bwMode="auto">
          <a:xfrm>
            <a:off x="-152400" y="12192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27407705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0">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0">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0">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28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11932</TotalTime>
  <Words>2580</Words>
  <Application>Microsoft Office PowerPoint</Application>
  <PresentationFormat>On-screen Show (4:3)</PresentationFormat>
  <Paragraphs>346</Paragraphs>
  <Slides>21</Slides>
  <Notes>21</Notes>
  <HiddenSlides>0</HiddenSlides>
  <MMClips>0</MMClips>
  <ScaleCrop>false</ScaleCrop>
  <HeadingPairs>
    <vt:vector size="6" baseType="variant">
      <vt:variant>
        <vt:lpstr>Fonts Used</vt:lpstr>
      </vt:variant>
      <vt:variant>
        <vt:i4>10</vt:i4>
      </vt:variant>
      <vt:variant>
        <vt:lpstr>Theme</vt:lpstr>
      </vt:variant>
      <vt:variant>
        <vt:i4>2</vt:i4>
      </vt:variant>
      <vt:variant>
        <vt:lpstr>Slide Titles</vt:lpstr>
      </vt:variant>
      <vt:variant>
        <vt:i4>21</vt:i4>
      </vt:variant>
    </vt:vector>
  </HeadingPairs>
  <TitlesOfParts>
    <vt:vector size="33" baseType="lpstr">
      <vt:lpstr>MS Gothic</vt:lpstr>
      <vt:lpstr>Arial</vt:lpstr>
      <vt:lpstr>Arial Unicode MS</vt:lpstr>
      <vt:lpstr>Calibri</vt:lpstr>
      <vt:lpstr>Garamond</vt:lpstr>
      <vt:lpstr>Kruti Dev 010</vt:lpstr>
      <vt:lpstr>Mangal</vt:lpstr>
      <vt:lpstr>Tahoma</vt:lpstr>
      <vt:lpstr>Times New Roman</vt:lpstr>
      <vt:lpstr>Wingdings</vt:lpstr>
      <vt:lpstr>Office Theme</vt:lpstr>
      <vt:lpstr>28_Office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lucky</dc:creator>
  <cp:lastModifiedBy>Arup Ghosh Dastidar</cp:lastModifiedBy>
  <cp:revision>282</cp:revision>
  <cp:lastPrinted>2016-08-01T07:33:39Z</cp:lastPrinted>
  <dcterms:created xsi:type="dcterms:W3CDTF">2011-03-10T04:24:51Z</dcterms:created>
  <dcterms:modified xsi:type="dcterms:W3CDTF">2018-11-02T01:37:30Z</dcterms:modified>
</cp:coreProperties>
</file>

<file path=docProps/thumbnail.jpeg>
</file>