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66" r:id="rId2"/>
  </p:sldMasterIdLst>
  <p:notesMasterIdLst>
    <p:notesMasterId r:id="rId80"/>
  </p:notesMasterIdLst>
  <p:sldIdLst>
    <p:sldId id="365" r:id="rId3"/>
    <p:sldId id="382" r:id="rId4"/>
    <p:sldId id="285" r:id="rId5"/>
    <p:sldId id="265" r:id="rId6"/>
    <p:sldId id="366" r:id="rId7"/>
    <p:sldId id="368" r:id="rId8"/>
    <p:sldId id="266" r:id="rId9"/>
    <p:sldId id="288" r:id="rId10"/>
    <p:sldId id="291" r:id="rId11"/>
    <p:sldId id="290" r:id="rId12"/>
    <p:sldId id="271" r:id="rId13"/>
    <p:sldId id="292" r:id="rId14"/>
    <p:sldId id="268" r:id="rId15"/>
    <p:sldId id="293" r:id="rId16"/>
    <p:sldId id="294" r:id="rId17"/>
    <p:sldId id="295" r:id="rId18"/>
    <p:sldId id="296" r:id="rId19"/>
    <p:sldId id="297" r:id="rId20"/>
    <p:sldId id="269" r:id="rId21"/>
    <p:sldId id="299" r:id="rId22"/>
    <p:sldId id="383" r:id="rId23"/>
    <p:sldId id="353" r:id="rId24"/>
    <p:sldId id="354" r:id="rId25"/>
    <p:sldId id="302" r:id="rId26"/>
    <p:sldId id="273" r:id="rId27"/>
    <p:sldId id="303" r:id="rId28"/>
    <p:sldId id="304" r:id="rId29"/>
    <p:sldId id="305" r:id="rId30"/>
    <p:sldId id="306" r:id="rId31"/>
    <p:sldId id="274" r:id="rId32"/>
    <p:sldId id="307" r:id="rId33"/>
    <p:sldId id="308" r:id="rId34"/>
    <p:sldId id="309" r:id="rId35"/>
    <p:sldId id="310" r:id="rId36"/>
    <p:sldId id="275" r:id="rId37"/>
    <p:sldId id="384" r:id="rId38"/>
    <p:sldId id="314" r:id="rId39"/>
    <p:sldId id="315" r:id="rId40"/>
    <p:sldId id="316" r:id="rId41"/>
    <p:sldId id="317" r:id="rId42"/>
    <p:sldId id="318" r:id="rId43"/>
    <p:sldId id="319" r:id="rId44"/>
    <p:sldId id="320" r:id="rId45"/>
    <p:sldId id="321" r:id="rId46"/>
    <p:sldId id="322" r:id="rId47"/>
    <p:sldId id="323" r:id="rId48"/>
    <p:sldId id="324" r:id="rId49"/>
    <p:sldId id="325" r:id="rId50"/>
    <p:sldId id="326" r:id="rId51"/>
    <p:sldId id="327" r:id="rId52"/>
    <p:sldId id="329" r:id="rId53"/>
    <p:sldId id="330" r:id="rId54"/>
    <p:sldId id="376" r:id="rId55"/>
    <p:sldId id="350" r:id="rId56"/>
    <p:sldId id="335" r:id="rId57"/>
    <p:sldId id="336" r:id="rId58"/>
    <p:sldId id="337" r:id="rId59"/>
    <p:sldId id="338" r:id="rId60"/>
    <p:sldId id="351" r:id="rId61"/>
    <p:sldId id="340" r:id="rId62"/>
    <p:sldId id="341" r:id="rId63"/>
    <p:sldId id="342" r:id="rId64"/>
    <p:sldId id="343" r:id="rId65"/>
    <p:sldId id="352" r:id="rId66"/>
    <p:sldId id="345" r:id="rId67"/>
    <p:sldId id="346" r:id="rId68"/>
    <p:sldId id="347" r:id="rId69"/>
    <p:sldId id="284" r:id="rId70"/>
    <p:sldId id="379" r:id="rId71"/>
    <p:sldId id="385" r:id="rId72"/>
    <p:sldId id="378" r:id="rId73"/>
    <p:sldId id="369" r:id="rId74"/>
    <p:sldId id="372" r:id="rId75"/>
    <p:sldId id="373" r:id="rId76"/>
    <p:sldId id="374" r:id="rId77"/>
    <p:sldId id="380" r:id="rId78"/>
    <p:sldId id="386" r:id="rId7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984" userDrawn="1">
          <p15:clr>
            <a:srgbClr val="A4A3A4"/>
          </p15:clr>
        </p15:guide>
        <p15:guide id="2" pos="5568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Ruchi Prasad" initials="RP" lastIdx="16" clrIdx="0">
    <p:extLst>
      <p:ext uri="{19B8F6BF-5375-455C-9EA6-DF929625EA0E}">
        <p15:presenceInfo xmlns:p15="http://schemas.microsoft.com/office/powerpoint/2012/main" userId="Ruchi Prasa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C4B1156A-380E-4F78-BDF5-A606A8083BF9}" styleName="Medium Style 4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0505E3EF-67EA-436B-97B2-0124C06EBD24}" styleName="Medium Style 4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2833802-FEF1-4C79-8D5D-14CF1EAF98D9}" styleName="Light Style 2 - Accent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793D81CF-94F2-401A-BA57-92F5A7B2D0C5}" styleName="Medium Styl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944" autoAdjust="0"/>
    <p:restoredTop sz="86391"/>
  </p:normalViewPr>
  <p:slideViewPr>
    <p:cSldViewPr>
      <p:cViewPr varScale="1">
        <p:scale>
          <a:sx n="79" d="100"/>
          <a:sy n="79" d="100"/>
        </p:scale>
        <p:origin x="1646" y="67"/>
      </p:cViewPr>
      <p:guideLst>
        <p:guide orient="horz" pos="3984"/>
        <p:guide pos="5568"/>
      </p:guideLst>
    </p:cSldViewPr>
  </p:slideViewPr>
  <p:outlineViewPr>
    <p:cViewPr>
      <p:scale>
        <a:sx n="33" d="100"/>
        <a:sy n="33" d="100"/>
      </p:scale>
      <p:origin x="0" y="-84656"/>
    </p:cViewPr>
    <p:sldLst>
      <p:sld r:id="rId1" collapse="1"/>
    </p:sldLst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slide" Target="slides/slide48.xml"/><Relationship Id="rId55" Type="http://schemas.openxmlformats.org/officeDocument/2006/relationships/slide" Target="slides/slide53.xml"/><Relationship Id="rId63" Type="http://schemas.openxmlformats.org/officeDocument/2006/relationships/slide" Target="slides/slide61.xml"/><Relationship Id="rId68" Type="http://schemas.openxmlformats.org/officeDocument/2006/relationships/slide" Target="slides/slide66.xml"/><Relationship Id="rId76" Type="http://schemas.openxmlformats.org/officeDocument/2006/relationships/slide" Target="slides/slide74.xml"/><Relationship Id="rId84" Type="http://schemas.openxmlformats.org/officeDocument/2006/relationships/theme" Target="theme/theme1.xml"/><Relationship Id="rId7" Type="http://schemas.openxmlformats.org/officeDocument/2006/relationships/slide" Target="slides/slide5.xml"/><Relationship Id="rId71" Type="http://schemas.openxmlformats.org/officeDocument/2006/relationships/slide" Target="slides/slide69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openxmlformats.org/officeDocument/2006/relationships/slide" Target="slides/slide51.xml"/><Relationship Id="rId58" Type="http://schemas.openxmlformats.org/officeDocument/2006/relationships/slide" Target="slides/slide56.xml"/><Relationship Id="rId66" Type="http://schemas.openxmlformats.org/officeDocument/2006/relationships/slide" Target="slides/slide64.xml"/><Relationship Id="rId74" Type="http://schemas.openxmlformats.org/officeDocument/2006/relationships/slide" Target="slides/slide72.xml"/><Relationship Id="rId79" Type="http://schemas.openxmlformats.org/officeDocument/2006/relationships/slide" Target="slides/slide77.xml"/><Relationship Id="rId5" Type="http://schemas.openxmlformats.org/officeDocument/2006/relationships/slide" Target="slides/slide3.xml"/><Relationship Id="rId61" Type="http://schemas.openxmlformats.org/officeDocument/2006/relationships/slide" Target="slides/slide59.xml"/><Relationship Id="rId82" Type="http://schemas.openxmlformats.org/officeDocument/2006/relationships/presProps" Target="presProps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56" Type="http://schemas.openxmlformats.org/officeDocument/2006/relationships/slide" Target="slides/slide54.xml"/><Relationship Id="rId64" Type="http://schemas.openxmlformats.org/officeDocument/2006/relationships/slide" Target="slides/slide62.xml"/><Relationship Id="rId69" Type="http://schemas.openxmlformats.org/officeDocument/2006/relationships/slide" Target="slides/slide67.xml"/><Relationship Id="rId77" Type="http://schemas.openxmlformats.org/officeDocument/2006/relationships/slide" Target="slides/slide75.xml"/><Relationship Id="rId8" Type="http://schemas.openxmlformats.org/officeDocument/2006/relationships/slide" Target="slides/slide6.xml"/><Relationship Id="rId51" Type="http://schemas.openxmlformats.org/officeDocument/2006/relationships/slide" Target="slides/slide49.xml"/><Relationship Id="rId72" Type="http://schemas.openxmlformats.org/officeDocument/2006/relationships/slide" Target="slides/slide70.xml"/><Relationship Id="rId80" Type="http://schemas.openxmlformats.org/officeDocument/2006/relationships/notesMaster" Target="notesMasters/notesMaster1.xml"/><Relationship Id="rId85" Type="http://schemas.openxmlformats.org/officeDocument/2006/relationships/tableStyles" Target="tableStyles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59" Type="http://schemas.openxmlformats.org/officeDocument/2006/relationships/slide" Target="slides/slide57.xml"/><Relationship Id="rId67" Type="http://schemas.openxmlformats.org/officeDocument/2006/relationships/slide" Target="slides/slide65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openxmlformats.org/officeDocument/2006/relationships/slide" Target="slides/slide52.xml"/><Relationship Id="rId62" Type="http://schemas.openxmlformats.org/officeDocument/2006/relationships/slide" Target="slides/slide60.xml"/><Relationship Id="rId70" Type="http://schemas.openxmlformats.org/officeDocument/2006/relationships/slide" Target="slides/slide68.xml"/><Relationship Id="rId75" Type="http://schemas.openxmlformats.org/officeDocument/2006/relationships/slide" Target="slides/slide73.xml"/><Relationship Id="rId83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slide" Target="slides/slide47.xml"/><Relationship Id="rId57" Type="http://schemas.openxmlformats.org/officeDocument/2006/relationships/slide" Target="slides/slide55.xml"/><Relationship Id="rId10" Type="http://schemas.openxmlformats.org/officeDocument/2006/relationships/slide" Target="slides/slide8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slide" Target="slides/slide50.xml"/><Relationship Id="rId60" Type="http://schemas.openxmlformats.org/officeDocument/2006/relationships/slide" Target="slides/slide58.xml"/><Relationship Id="rId65" Type="http://schemas.openxmlformats.org/officeDocument/2006/relationships/slide" Target="slides/slide63.xml"/><Relationship Id="rId73" Type="http://schemas.openxmlformats.org/officeDocument/2006/relationships/slide" Target="slides/slide71.xml"/><Relationship Id="rId78" Type="http://schemas.openxmlformats.org/officeDocument/2006/relationships/slide" Target="slides/slide76.xml"/><Relationship Id="rId81" Type="http://schemas.openxmlformats.org/officeDocument/2006/relationships/commentAuthors" Target="commentAuthors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4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946F4AE-4C19-47AC-B671-A43A970A739D}" type="datetimeFigureOut">
              <a:rPr lang="en-IN" smtClean="0"/>
              <a:pPr/>
              <a:t>03-11-2018</a:t>
            </a:fld>
            <a:endParaRPr lang="en-I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4C0409F-8014-4568-8D6E-E5208491FD59}" type="slidenum">
              <a:rPr lang="en-IN" smtClean="0"/>
              <a:pPr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624056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0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1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3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4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50950D9D-8DBD-42A7-B5C1-591752C7172D}" type="slidenum">
              <a:rPr lang="en-GB">
                <a:solidFill>
                  <a:prstClr val="black"/>
                </a:solidFill>
              </a:rPr>
              <a:pPr/>
              <a:t>1</a:t>
            </a:fld>
            <a:endParaRPr lang="en-GB">
              <a:solidFill>
                <a:prstClr val="black"/>
              </a:solidFill>
            </a:endParaRPr>
          </a:p>
        </p:txBody>
      </p:sp>
      <p:sp>
        <p:nvSpPr>
          <p:cNvPr id="133123" name="Text Box 1"/>
          <p:cNvSpPr txBox="1">
            <a:spLocks noChangeArrowheads="1"/>
          </p:cNvSpPr>
          <p:nvPr/>
        </p:nvSpPr>
        <p:spPr bwMode="auto">
          <a:xfrm>
            <a:off x="1177926" y="685800"/>
            <a:ext cx="4500563" cy="34290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0151" tIns="40074" rIns="80151" bIns="40074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endParaRPr lang="en-IN">
              <a:solidFill>
                <a:prstClr val="black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33124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687389" y="4344988"/>
            <a:ext cx="5481637" cy="4111625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95000"/>
              </a:lnSpc>
              <a:spcBef>
                <a:spcPts val="388"/>
              </a:spcBef>
              <a:tabLst>
                <a:tab pos="0" algn="l"/>
                <a:tab pos="390490" algn="l"/>
                <a:tab pos="784155" algn="l"/>
                <a:tab pos="1177820" algn="l"/>
                <a:tab pos="1571485" algn="l"/>
                <a:tab pos="1965150" algn="l"/>
                <a:tab pos="2358814" algn="l"/>
                <a:tab pos="2754067" algn="l"/>
                <a:tab pos="3147733" algn="l"/>
                <a:tab pos="3541398" algn="l"/>
                <a:tab pos="3931888" algn="l"/>
                <a:tab pos="4328727" algn="l"/>
                <a:tab pos="4720804" algn="l"/>
                <a:tab pos="5114469" algn="l"/>
                <a:tab pos="5511309" algn="l"/>
                <a:tab pos="5901799" algn="l"/>
                <a:tab pos="6295464" algn="l"/>
                <a:tab pos="6689129" algn="l"/>
                <a:tab pos="7084381" algn="l"/>
                <a:tab pos="7478047" algn="l"/>
                <a:tab pos="7871712" algn="l"/>
              </a:tabLst>
            </a:pPr>
            <a:endParaRPr lang="en-GB" dirty="0">
              <a:ea typeface="MS Gothic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4317460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A4622A08-F77D-48E7-AA80-CB54F02C6C18}" type="slidenum">
              <a:rPr lang="en-US" smtClean="0"/>
              <a:pPr>
                <a:defRPr/>
              </a:pPr>
              <a:t>69</a:t>
            </a:fld>
            <a:endParaRPr lang="mr-IN"/>
          </a:p>
        </p:txBody>
      </p:sp>
    </p:spTree>
    <p:extLst>
      <p:ext uri="{BB962C8B-B14F-4D97-AF65-F5344CB8AC3E}">
        <p14:creationId xmlns:p14="http://schemas.microsoft.com/office/powerpoint/2010/main" val="33901714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365AC56-817A-422E-BFD8-DDC72B9B59EA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70</a:t>
            </a:fld>
            <a:endParaRPr lang="en-GB"/>
          </a:p>
        </p:txBody>
      </p:sp>
      <p:sp>
        <p:nvSpPr>
          <p:cNvPr id="59395" name="Text Box 1"/>
          <p:cNvSpPr txBox="1">
            <a:spLocks noChangeArrowheads="1"/>
          </p:cNvSpPr>
          <p:nvPr/>
        </p:nvSpPr>
        <p:spPr bwMode="auto">
          <a:xfrm>
            <a:off x="1001799" y="560125"/>
            <a:ext cx="3828604" cy="2791984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71723" tIns="35862" rIns="71723" bIns="35862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endParaRPr lang="en-IN">
              <a:latin typeface="Calibri" pitchFamily="34" charset="0"/>
            </a:endParaRPr>
          </a:p>
        </p:txBody>
      </p:sp>
      <p:sp>
        <p:nvSpPr>
          <p:cNvPr id="59396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583220" y="3537857"/>
            <a:ext cx="4665762" cy="3350669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75958" tIns="37838" rIns="75958" bIns="37838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02000"/>
              </a:lnSpc>
              <a:spcBef>
                <a:spcPct val="0"/>
              </a:spcBef>
              <a:tabLst>
                <a:tab pos="0" algn="l"/>
                <a:tab pos="349414" algn="l"/>
                <a:tab pos="701667" algn="l"/>
                <a:tab pos="1053921" algn="l"/>
                <a:tab pos="1407596" algn="l"/>
                <a:tab pos="1759850" algn="l"/>
                <a:tab pos="2110683" algn="l"/>
                <a:tab pos="2464358" algn="l"/>
                <a:tab pos="2816611" algn="l"/>
                <a:tab pos="3168865" algn="l"/>
                <a:tab pos="3521119" algn="l"/>
                <a:tab pos="3873373" algn="l"/>
                <a:tab pos="4225628" algn="l"/>
                <a:tab pos="4577882" algn="l"/>
                <a:tab pos="4931556" algn="l"/>
                <a:tab pos="5283809" algn="l"/>
                <a:tab pos="5636063" algn="l"/>
                <a:tab pos="5986897" algn="l"/>
                <a:tab pos="6340571" algn="l"/>
                <a:tab pos="6692825" algn="l"/>
                <a:tab pos="7045079" algn="l"/>
              </a:tabLst>
            </a:pPr>
            <a:endParaRPr lang="en-GB">
              <a:ea typeface="MS Gothic" pitchFamily="49" charset="-128"/>
            </a:endParaRPr>
          </a:p>
        </p:txBody>
      </p:sp>
      <p:sp>
        <p:nvSpPr>
          <p:cNvPr id="59397" name="Text Box 3"/>
          <p:cNvSpPr txBox="1">
            <a:spLocks noChangeArrowheads="1"/>
          </p:cNvSpPr>
          <p:nvPr/>
        </p:nvSpPr>
        <p:spPr bwMode="auto">
          <a:xfrm>
            <a:off x="3303984" y="7074276"/>
            <a:ext cx="2526823" cy="37149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75958" tIns="37838" rIns="75958" bIns="37838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/>
            <a:fld id="{FE9461D4-B93C-4570-8EF9-1EEB334A62BD}" type="slidenum">
              <a:rPr lang="en-GB" sz="900">
                <a:solidFill>
                  <a:srgbClr val="000000"/>
                </a:solidFill>
                <a:latin typeface="Calibri" pitchFamily="34" charset="0"/>
              </a:rPr>
              <a:pPr algn="r" eaLnBrk="1" hangingPunct="1"/>
              <a:t>70</a:t>
            </a:fld>
            <a:endParaRPr lang="en-GB" sz="9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7648487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>
              <a:defRPr/>
            </a:pPr>
            <a:fld id="{64BD05BE-3144-4174-9204-C90B5EF9AAA2}" type="slidenum">
              <a:rPr lang="en-GB" smtClean="0">
                <a:solidFill>
                  <a:prstClr val="black"/>
                </a:solidFill>
              </a:rPr>
              <a:pPr>
                <a:defRPr/>
              </a:pPr>
              <a:t>71</a:t>
            </a:fld>
            <a:endParaRPr lang="en-GB" dirty="0">
              <a:solidFill>
                <a:prstClr val="black"/>
              </a:solidFill>
            </a:endParaRPr>
          </a:p>
        </p:txBody>
      </p:sp>
      <p:sp>
        <p:nvSpPr>
          <p:cNvPr id="584707" name="Text Box 1"/>
          <p:cNvSpPr txBox="1">
            <a:spLocks noChangeArrowheads="1"/>
          </p:cNvSpPr>
          <p:nvPr/>
        </p:nvSpPr>
        <p:spPr bwMode="auto">
          <a:xfrm>
            <a:off x="1070075" y="588131"/>
            <a:ext cx="4082355" cy="293158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75815" tIns="37906" rIns="75815" bIns="37906" anchor="ctr"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endParaRPr lang="en-IN" dirty="0">
              <a:solidFill>
                <a:srgbClr val="000000"/>
              </a:solidFill>
              <a:latin typeface="Calibri" pitchFamily="34" charset="0"/>
            </a:endParaRPr>
          </a:p>
        </p:txBody>
      </p:sp>
      <p:sp>
        <p:nvSpPr>
          <p:cNvPr id="584708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622102" y="3714750"/>
            <a:ext cx="4978301" cy="3518202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80291" tIns="39997" rIns="80291" bIns="39997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02000"/>
              </a:lnSpc>
              <a:spcBef>
                <a:spcPct val="0"/>
              </a:spcBef>
              <a:tabLst>
                <a:tab pos="0" algn="l"/>
                <a:tab pos="369364" algn="l"/>
                <a:tab pos="741732" algn="l"/>
                <a:tab pos="1114100" algn="l"/>
                <a:tab pos="1486468" algn="l"/>
                <a:tab pos="1858835" algn="l"/>
                <a:tab pos="2231202" algn="l"/>
                <a:tab pos="2605072" algn="l"/>
                <a:tab pos="2977441" algn="l"/>
                <a:tab pos="3349808" algn="l"/>
                <a:tab pos="3719173" algn="l"/>
                <a:tab pos="4094543" algn="l"/>
                <a:tab pos="4465409" algn="l"/>
                <a:tab pos="4837776" algn="l"/>
                <a:tab pos="5213147" algn="l"/>
                <a:tab pos="5582512" algn="l"/>
                <a:tab pos="5954879" algn="l"/>
                <a:tab pos="6327247" algn="l"/>
                <a:tab pos="6701116" algn="l"/>
                <a:tab pos="7073485" algn="l"/>
                <a:tab pos="7445852" algn="l"/>
              </a:tabLst>
            </a:pPr>
            <a:endParaRPr lang="en-GB" dirty="0">
              <a:ea typeface="MS Gothic" pitchFamily="49" charset="-128"/>
            </a:endParaRPr>
          </a:p>
        </p:txBody>
      </p:sp>
      <p:sp>
        <p:nvSpPr>
          <p:cNvPr id="584709" name="Text Box 3"/>
          <p:cNvSpPr txBox="1">
            <a:spLocks noChangeArrowheads="1"/>
          </p:cNvSpPr>
          <p:nvPr/>
        </p:nvSpPr>
        <p:spPr bwMode="auto">
          <a:xfrm>
            <a:off x="3524251" y="7427989"/>
            <a:ext cx="2695278" cy="3915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0291" tIns="39997" rIns="80291" bIns="39997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</a:pPr>
            <a:fld id="{82F519E9-BC4A-4CF0-AC98-05D27407CE9F}" type="slidenum">
              <a:rPr lang="en-GB" sz="1100">
                <a:solidFill>
                  <a:srgbClr val="000000"/>
                </a:solidFill>
                <a:latin typeface="Calibri" pitchFamily="34" charset="0"/>
              </a:rPr>
              <a:pPr algn="r" eaLnBrk="1" fontAlgn="base" hangingPunct="1">
                <a:spcBef>
                  <a:spcPct val="0"/>
                </a:spcBef>
                <a:spcAft>
                  <a:spcPct val="0"/>
                </a:spcAft>
              </a:pPr>
              <a:t>71</a:t>
            </a:fld>
            <a:endParaRPr lang="en-GB" sz="1100" dirty="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1751765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878284D-B087-074D-B2DA-D50C1DEB08B0}" type="slidenum">
              <a:rPr lang="en-US" smtClean="0"/>
              <a:pPr/>
              <a:t>72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525925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In</a:t>
            </a:r>
            <a:r>
              <a:rPr lang="en-US" baseline="0" dirty="0"/>
              <a:t> detail of transaction include item wise figures </a:t>
            </a:r>
            <a:r>
              <a:rPr lang="mr-IN" baseline="0" dirty="0"/>
              <a:t>–</a:t>
            </a:r>
            <a:r>
              <a:rPr lang="en-US" baseline="0" dirty="0"/>
              <a:t> Include in FM and handbook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878284D-B087-074D-B2DA-D50C1DEB08B0}" type="slidenum">
              <a:rPr lang="en-US" smtClean="0"/>
              <a:pPr/>
              <a:t>73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258928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In</a:t>
            </a:r>
            <a:r>
              <a:rPr lang="en-US" baseline="0" dirty="0"/>
              <a:t> detail of transaction include item wise figures </a:t>
            </a:r>
            <a:r>
              <a:rPr lang="mr-IN" baseline="0" dirty="0"/>
              <a:t>–</a:t>
            </a:r>
            <a:r>
              <a:rPr lang="en-US" baseline="0" dirty="0"/>
              <a:t> Include in FM and handbook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878284D-B087-074D-B2DA-D50C1DEB08B0}" type="slidenum">
              <a:rPr lang="en-US" smtClean="0"/>
              <a:pPr/>
              <a:t>74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832039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In</a:t>
            </a:r>
            <a:r>
              <a:rPr lang="en-US" baseline="0" dirty="0"/>
              <a:t> detail of transaction include item wise figures </a:t>
            </a:r>
            <a:r>
              <a:rPr lang="mr-IN" baseline="0" dirty="0"/>
              <a:t>–</a:t>
            </a:r>
            <a:r>
              <a:rPr lang="en-US" baseline="0" dirty="0"/>
              <a:t> Include in FM and handbook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878284D-B087-074D-B2DA-D50C1DEB08B0}" type="slidenum">
              <a:rPr lang="en-US" smtClean="0"/>
              <a:pPr/>
              <a:t>75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94738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In</a:t>
            </a:r>
            <a:r>
              <a:rPr lang="en-US" baseline="0" dirty="0"/>
              <a:t> detail of transaction include item wise figures </a:t>
            </a:r>
            <a:r>
              <a:rPr lang="mr-IN" baseline="0" dirty="0"/>
              <a:t>–</a:t>
            </a:r>
            <a:r>
              <a:rPr lang="en-US" baseline="0" dirty="0"/>
              <a:t> Include in FM and handbook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878284D-B087-074D-B2DA-D50C1DEB08B0}" type="slidenum">
              <a:rPr lang="en-US" smtClean="0"/>
              <a:pPr/>
              <a:t>76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594679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A4622A08-F77D-48E7-AA80-CB54F02C6C18}" type="slidenum">
              <a:rPr lang="en-US" smtClean="0"/>
              <a:pPr>
                <a:defRPr/>
              </a:pPr>
              <a:t>77</a:t>
            </a:fld>
            <a:endParaRPr lang="mr-IN"/>
          </a:p>
        </p:txBody>
      </p:sp>
    </p:spTree>
    <p:extLst>
      <p:ext uri="{BB962C8B-B14F-4D97-AF65-F5344CB8AC3E}">
        <p14:creationId xmlns:p14="http://schemas.microsoft.com/office/powerpoint/2010/main" val="99409996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365AC56-817A-422E-BFD8-DDC72B9B59EA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</a:t>
            </a:fld>
            <a:endParaRPr lang="en-GB"/>
          </a:p>
        </p:txBody>
      </p:sp>
      <p:sp>
        <p:nvSpPr>
          <p:cNvPr id="59395" name="Text Box 1"/>
          <p:cNvSpPr txBox="1">
            <a:spLocks noChangeArrowheads="1"/>
          </p:cNvSpPr>
          <p:nvPr/>
        </p:nvSpPr>
        <p:spPr bwMode="auto">
          <a:xfrm>
            <a:off x="1001799" y="560125"/>
            <a:ext cx="3828604" cy="2791984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71723" tIns="35862" rIns="71723" bIns="35862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endParaRPr lang="en-IN">
              <a:latin typeface="Calibri" pitchFamily="34" charset="0"/>
            </a:endParaRPr>
          </a:p>
        </p:txBody>
      </p:sp>
      <p:sp>
        <p:nvSpPr>
          <p:cNvPr id="59396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583220" y="3537857"/>
            <a:ext cx="4665762" cy="3350669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75958" tIns="37838" rIns="75958" bIns="37838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02000"/>
              </a:lnSpc>
              <a:spcBef>
                <a:spcPct val="0"/>
              </a:spcBef>
              <a:tabLst>
                <a:tab pos="0" algn="l"/>
                <a:tab pos="349414" algn="l"/>
                <a:tab pos="701667" algn="l"/>
                <a:tab pos="1053921" algn="l"/>
                <a:tab pos="1407596" algn="l"/>
                <a:tab pos="1759850" algn="l"/>
                <a:tab pos="2110683" algn="l"/>
                <a:tab pos="2464358" algn="l"/>
                <a:tab pos="2816611" algn="l"/>
                <a:tab pos="3168865" algn="l"/>
                <a:tab pos="3521119" algn="l"/>
                <a:tab pos="3873373" algn="l"/>
                <a:tab pos="4225628" algn="l"/>
                <a:tab pos="4577882" algn="l"/>
                <a:tab pos="4931556" algn="l"/>
                <a:tab pos="5283809" algn="l"/>
                <a:tab pos="5636063" algn="l"/>
                <a:tab pos="5986897" algn="l"/>
                <a:tab pos="6340571" algn="l"/>
                <a:tab pos="6692825" algn="l"/>
                <a:tab pos="7045079" algn="l"/>
              </a:tabLst>
            </a:pPr>
            <a:endParaRPr lang="en-GB">
              <a:ea typeface="MS Gothic" pitchFamily="49" charset="-128"/>
            </a:endParaRPr>
          </a:p>
        </p:txBody>
      </p:sp>
      <p:sp>
        <p:nvSpPr>
          <p:cNvPr id="59397" name="Text Box 3"/>
          <p:cNvSpPr txBox="1">
            <a:spLocks noChangeArrowheads="1"/>
          </p:cNvSpPr>
          <p:nvPr/>
        </p:nvSpPr>
        <p:spPr bwMode="auto">
          <a:xfrm>
            <a:off x="3303984" y="7074276"/>
            <a:ext cx="2526823" cy="37149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75958" tIns="37838" rIns="75958" bIns="37838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/>
            <a:fld id="{FE9461D4-B93C-4570-8EF9-1EEB334A62BD}" type="slidenum">
              <a:rPr lang="en-GB" sz="900">
                <a:solidFill>
                  <a:srgbClr val="000000"/>
                </a:solidFill>
                <a:latin typeface="Calibri" pitchFamily="34" charset="0"/>
              </a:rPr>
              <a:pPr algn="r" eaLnBrk="1" hangingPunct="1"/>
              <a:t>2</a:t>
            </a:fld>
            <a:endParaRPr lang="en-GB" sz="9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764848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>
              <a:defRPr/>
            </a:pPr>
            <a:fld id="{64BD05BE-3144-4174-9204-C90B5EF9AAA2}" type="slidenum">
              <a:rPr lang="en-GB" smtClean="0">
                <a:solidFill>
                  <a:prstClr val="black"/>
                </a:solidFill>
              </a:rPr>
              <a:pPr>
                <a:defRPr/>
              </a:pPr>
              <a:t>3</a:t>
            </a:fld>
            <a:endParaRPr lang="en-GB" dirty="0">
              <a:solidFill>
                <a:prstClr val="black"/>
              </a:solidFill>
            </a:endParaRPr>
          </a:p>
        </p:txBody>
      </p:sp>
      <p:sp>
        <p:nvSpPr>
          <p:cNvPr id="584707" name="Text Box 1"/>
          <p:cNvSpPr txBox="1">
            <a:spLocks noChangeArrowheads="1"/>
          </p:cNvSpPr>
          <p:nvPr/>
        </p:nvSpPr>
        <p:spPr bwMode="auto">
          <a:xfrm>
            <a:off x="1070075" y="588131"/>
            <a:ext cx="4082355" cy="293158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75815" tIns="37906" rIns="75815" bIns="37906" anchor="ctr"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endParaRPr lang="en-IN" dirty="0">
              <a:solidFill>
                <a:srgbClr val="000000"/>
              </a:solidFill>
              <a:latin typeface="Calibri" pitchFamily="34" charset="0"/>
            </a:endParaRPr>
          </a:p>
        </p:txBody>
      </p:sp>
      <p:sp>
        <p:nvSpPr>
          <p:cNvPr id="584708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622102" y="3714750"/>
            <a:ext cx="4978301" cy="3518202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80291" tIns="39997" rIns="80291" bIns="39997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02000"/>
              </a:lnSpc>
              <a:spcBef>
                <a:spcPct val="0"/>
              </a:spcBef>
              <a:tabLst>
                <a:tab pos="0" algn="l"/>
                <a:tab pos="369364" algn="l"/>
                <a:tab pos="741732" algn="l"/>
                <a:tab pos="1114100" algn="l"/>
                <a:tab pos="1486468" algn="l"/>
                <a:tab pos="1858835" algn="l"/>
                <a:tab pos="2231202" algn="l"/>
                <a:tab pos="2605072" algn="l"/>
                <a:tab pos="2977441" algn="l"/>
                <a:tab pos="3349808" algn="l"/>
                <a:tab pos="3719173" algn="l"/>
                <a:tab pos="4094543" algn="l"/>
                <a:tab pos="4465409" algn="l"/>
                <a:tab pos="4837776" algn="l"/>
                <a:tab pos="5213147" algn="l"/>
                <a:tab pos="5582512" algn="l"/>
                <a:tab pos="5954879" algn="l"/>
                <a:tab pos="6327247" algn="l"/>
                <a:tab pos="6701116" algn="l"/>
                <a:tab pos="7073485" algn="l"/>
                <a:tab pos="7445852" algn="l"/>
              </a:tabLst>
            </a:pPr>
            <a:endParaRPr lang="en-GB" dirty="0">
              <a:ea typeface="MS Gothic" pitchFamily="49" charset="-128"/>
            </a:endParaRPr>
          </a:p>
        </p:txBody>
      </p:sp>
      <p:sp>
        <p:nvSpPr>
          <p:cNvPr id="584709" name="Text Box 3"/>
          <p:cNvSpPr txBox="1">
            <a:spLocks noChangeArrowheads="1"/>
          </p:cNvSpPr>
          <p:nvPr/>
        </p:nvSpPr>
        <p:spPr bwMode="auto">
          <a:xfrm>
            <a:off x="3524251" y="7427989"/>
            <a:ext cx="2695278" cy="3915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0291" tIns="39997" rIns="80291" bIns="39997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</a:pPr>
            <a:fld id="{82F519E9-BC4A-4CF0-AC98-05D27407CE9F}" type="slidenum">
              <a:rPr lang="en-GB" sz="1100">
                <a:solidFill>
                  <a:srgbClr val="000000"/>
                </a:solidFill>
                <a:latin typeface="Calibri" pitchFamily="34" charset="0"/>
              </a:rPr>
              <a:pPr algn="r" eaLnBrk="1" fontAlgn="base" hangingPunct="1">
                <a:spcBef>
                  <a:spcPct val="0"/>
                </a:spcBef>
                <a:spcAft>
                  <a:spcPct val="0"/>
                </a:spcAft>
              </a:pPr>
              <a:t>3</a:t>
            </a:fld>
            <a:endParaRPr lang="en-GB" sz="1100" dirty="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4515814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When</a:t>
            </a:r>
            <a:r>
              <a:rPr lang="en-US" baseline="0" dirty="0"/>
              <a:t> we learned about PT sheet, we looked at it from a simple perspective. But here we need to look at detail of transaction to categorize into different cost.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4C0409F-8014-4568-8D6E-E5208491FD59}" type="slidenum">
              <a:rPr lang="en-IN" smtClean="0"/>
              <a:pPr/>
              <a:t>5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81154071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365AC56-817A-422E-BFD8-DDC72B9B59EA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21</a:t>
            </a:fld>
            <a:endParaRPr lang="en-GB"/>
          </a:p>
        </p:txBody>
      </p:sp>
      <p:sp>
        <p:nvSpPr>
          <p:cNvPr id="59395" name="Text Box 1"/>
          <p:cNvSpPr txBox="1">
            <a:spLocks noChangeArrowheads="1"/>
          </p:cNvSpPr>
          <p:nvPr/>
        </p:nvSpPr>
        <p:spPr bwMode="auto">
          <a:xfrm>
            <a:off x="1001799" y="560125"/>
            <a:ext cx="3828604" cy="2791984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71723" tIns="35862" rIns="71723" bIns="35862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endParaRPr lang="en-IN">
              <a:latin typeface="Calibri" pitchFamily="34" charset="0"/>
            </a:endParaRPr>
          </a:p>
        </p:txBody>
      </p:sp>
      <p:sp>
        <p:nvSpPr>
          <p:cNvPr id="59396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583220" y="3537857"/>
            <a:ext cx="4665762" cy="3350669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75958" tIns="37838" rIns="75958" bIns="37838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02000"/>
              </a:lnSpc>
              <a:spcBef>
                <a:spcPct val="0"/>
              </a:spcBef>
              <a:tabLst>
                <a:tab pos="0" algn="l"/>
                <a:tab pos="349414" algn="l"/>
                <a:tab pos="701667" algn="l"/>
                <a:tab pos="1053921" algn="l"/>
                <a:tab pos="1407596" algn="l"/>
                <a:tab pos="1759850" algn="l"/>
                <a:tab pos="2110683" algn="l"/>
                <a:tab pos="2464358" algn="l"/>
                <a:tab pos="2816611" algn="l"/>
                <a:tab pos="3168865" algn="l"/>
                <a:tab pos="3521119" algn="l"/>
                <a:tab pos="3873373" algn="l"/>
                <a:tab pos="4225628" algn="l"/>
                <a:tab pos="4577882" algn="l"/>
                <a:tab pos="4931556" algn="l"/>
                <a:tab pos="5283809" algn="l"/>
                <a:tab pos="5636063" algn="l"/>
                <a:tab pos="5986897" algn="l"/>
                <a:tab pos="6340571" algn="l"/>
                <a:tab pos="6692825" algn="l"/>
                <a:tab pos="7045079" algn="l"/>
              </a:tabLst>
            </a:pPr>
            <a:endParaRPr lang="en-GB">
              <a:ea typeface="MS Gothic" pitchFamily="49" charset="-128"/>
            </a:endParaRPr>
          </a:p>
        </p:txBody>
      </p:sp>
      <p:sp>
        <p:nvSpPr>
          <p:cNvPr id="59397" name="Text Box 3"/>
          <p:cNvSpPr txBox="1">
            <a:spLocks noChangeArrowheads="1"/>
          </p:cNvSpPr>
          <p:nvPr/>
        </p:nvSpPr>
        <p:spPr bwMode="auto">
          <a:xfrm>
            <a:off x="3303984" y="7074276"/>
            <a:ext cx="2526823" cy="37149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75958" tIns="37838" rIns="75958" bIns="37838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/>
            <a:fld id="{FE9461D4-B93C-4570-8EF9-1EEB334A62BD}" type="slidenum">
              <a:rPr lang="en-GB" sz="900">
                <a:solidFill>
                  <a:srgbClr val="000000"/>
                </a:solidFill>
                <a:latin typeface="Calibri" pitchFamily="34" charset="0"/>
              </a:rPr>
              <a:pPr algn="r" eaLnBrk="1" hangingPunct="1"/>
              <a:t>21</a:t>
            </a:fld>
            <a:endParaRPr lang="en-GB" sz="9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764848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>
              <a:defRPr/>
            </a:pPr>
            <a:fld id="{64BD05BE-3144-4174-9204-C90B5EF9AAA2}" type="slidenum">
              <a:rPr lang="en-GB" smtClean="0">
                <a:solidFill>
                  <a:prstClr val="black"/>
                </a:solidFill>
              </a:rPr>
              <a:pPr>
                <a:defRPr/>
              </a:pPr>
              <a:t>22</a:t>
            </a:fld>
            <a:endParaRPr lang="en-GB" dirty="0">
              <a:solidFill>
                <a:prstClr val="black"/>
              </a:solidFill>
            </a:endParaRPr>
          </a:p>
        </p:txBody>
      </p:sp>
      <p:sp>
        <p:nvSpPr>
          <p:cNvPr id="584707" name="Text Box 1"/>
          <p:cNvSpPr txBox="1">
            <a:spLocks noChangeArrowheads="1"/>
          </p:cNvSpPr>
          <p:nvPr/>
        </p:nvSpPr>
        <p:spPr bwMode="auto">
          <a:xfrm>
            <a:off x="1070075" y="588131"/>
            <a:ext cx="4082355" cy="293158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75815" tIns="37906" rIns="75815" bIns="37906" anchor="ctr"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endParaRPr lang="en-IN" dirty="0">
              <a:solidFill>
                <a:srgbClr val="000000"/>
              </a:solidFill>
              <a:latin typeface="Calibri" pitchFamily="34" charset="0"/>
            </a:endParaRPr>
          </a:p>
        </p:txBody>
      </p:sp>
      <p:sp>
        <p:nvSpPr>
          <p:cNvPr id="584708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622102" y="3714750"/>
            <a:ext cx="4978301" cy="3518202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80291" tIns="39997" rIns="80291" bIns="39997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02000"/>
              </a:lnSpc>
              <a:spcBef>
                <a:spcPct val="0"/>
              </a:spcBef>
              <a:tabLst>
                <a:tab pos="0" algn="l"/>
                <a:tab pos="369364" algn="l"/>
                <a:tab pos="741732" algn="l"/>
                <a:tab pos="1114100" algn="l"/>
                <a:tab pos="1486468" algn="l"/>
                <a:tab pos="1858835" algn="l"/>
                <a:tab pos="2231202" algn="l"/>
                <a:tab pos="2605072" algn="l"/>
                <a:tab pos="2977441" algn="l"/>
                <a:tab pos="3349808" algn="l"/>
                <a:tab pos="3719173" algn="l"/>
                <a:tab pos="4094543" algn="l"/>
                <a:tab pos="4465409" algn="l"/>
                <a:tab pos="4837776" algn="l"/>
                <a:tab pos="5213147" algn="l"/>
                <a:tab pos="5582512" algn="l"/>
                <a:tab pos="5954879" algn="l"/>
                <a:tab pos="6327247" algn="l"/>
                <a:tab pos="6701116" algn="l"/>
                <a:tab pos="7073485" algn="l"/>
                <a:tab pos="7445852" algn="l"/>
              </a:tabLst>
            </a:pPr>
            <a:endParaRPr lang="en-GB" dirty="0">
              <a:ea typeface="MS Gothic" pitchFamily="49" charset="-128"/>
            </a:endParaRPr>
          </a:p>
        </p:txBody>
      </p:sp>
      <p:sp>
        <p:nvSpPr>
          <p:cNvPr id="584709" name="Text Box 3"/>
          <p:cNvSpPr txBox="1">
            <a:spLocks noChangeArrowheads="1"/>
          </p:cNvSpPr>
          <p:nvPr/>
        </p:nvSpPr>
        <p:spPr bwMode="auto">
          <a:xfrm>
            <a:off x="3524251" y="7427989"/>
            <a:ext cx="2695278" cy="3915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0291" tIns="39997" rIns="80291" bIns="39997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</a:pPr>
            <a:fld id="{82F519E9-BC4A-4CF0-AC98-05D27407CE9F}" type="slidenum">
              <a:rPr lang="en-GB" sz="1100">
                <a:solidFill>
                  <a:srgbClr val="000000"/>
                </a:solidFill>
                <a:latin typeface="Calibri" pitchFamily="34" charset="0"/>
              </a:rPr>
              <a:pPr algn="r" eaLnBrk="1" fontAlgn="base" hangingPunct="1">
                <a:spcBef>
                  <a:spcPct val="0"/>
                </a:spcBef>
                <a:spcAft>
                  <a:spcPct val="0"/>
                </a:spcAft>
              </a:pPr>
              <a:t>22</a:t>
            </a:fld>
            <a:endParaRPr lang="en-GB" sz="1100" dirty="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4515814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>
              <a:defRPr/>
            </a:pPr>
            <a:fld id="{64BD05BE-3144-4174-9204-C90B5EF9AAA2}" type="slidenum">
              <a:rPr lang="en-GB" smtClean="0">
                <a:solidFill>
                  <a:prstClr val="black"/>
                </a:solidFill>
              </a:rPr>
              <a:pPr>
                <a:defRPr/>
              </a:pPr>
              <a:t>23</a:t>
            </a:fld>
            <a:endParaRPr lang="en-GB" dirty="0">
              <a:solidFill>
                <a:prstClr val="black"/>
              </a:solidFill>
            </a:endParaRPr>
          </a:p>
        </p:txBody>
      </p:sp>
      <p:sp>
        <p:nvSpPr>
          <p:cNvPr id="584707" name="Text Box 1"/>
          <p:cNvSpPr txBox="1">
            <a:spLocks noChangeArrowheads="1"/>
          </p:cNvSpPr>
          <p:nvPr/>
        </p:nvSpPr>
        <p:spPr bwMode="auto">
          <a:xfrm>
            <a:off x="1070075" y="588131"/>
            <a:ext cx="4082355" cy="2931583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75815" tIns="37906" rIns="75815" bIns="37906" anchor="ctr"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endParaRPr lang="en-IN" dirty="0">
              <a:solidFill>
                <a:srgbClr val="000000"/>
              </a:solidFill>
              <a:latin typeface="Calibri" pitchFamily="34" charset="0"/>
            </a:endParaRPr>
          </a:p>
        </p:txBody>
      </p:sp>
      <p:sp>
        <p:nvSpPr>
          <p:cNvPr id="584708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622102" y="3714750"/>
            <a:ext cx="4978301" cy="3518202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80291" tIns="39997" rIns="80291" bIns="39997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02000"/>
              </a:lnSpc>
              <a:spcBef>
                <a:spcPct val="0"/>
              </a:spcBef>
              <a:tabLst>
                <a:tab pos="0" algn="l"/>
                <a:tab pos="369364" algn="l"/>
                <a:tab pos="741732" algn="l"/>
                <a:tab pos="1114100" algn="l"/>
                <a:tab pos="1486468" algn="l"/>
                <a:tab pos="1858835" algn="l"/>
                <a:tab pos="2231202" algn="l"/>
                <a:tab pos="2605072" algn="l"/>
                <a:tab pos="2977441" algn="l"/>
                <a:tab pos="3349808" algn="l"/>
                <a:tab pos="3719173" algn="l"/>
                <a:tab pos="4094543" algn="l"/>
                <a:tab pos="4465409" algn="l"/>
                <a:tab pos="4837776" algn="l"/>
                <a:tab pos="5213147" algn="l"/>
                <a:tab pos="5582512" algn="l"/>
                <a:tab pos="5954879" algn="l"/>
                <a:tab pos="6327247" algn="l"/>
                <a:tab pos="6701116" algn="l"/>
                <a:tab pos="7073485" algn="l"/>
                <a:tab pos="7445852" algn="l"/>
              </a:tabLst>
            </a:pPr>
            <a:endParaRPr lang="en-GB" dirty="0">
              <a:ea typeface="MS Gothic" pitchFamily="49" charset="-128"/>
            </a:endParaRPr>
          </a:p>
        </p:txBody>
      </p:sp>
      <p:sp>
        <p:nvSpPr>
          <p:cNvPr id="584709" name="Text Box 3"/>
          <p:cNvSpPr txBox="1">
            <a:spLocks noChangeArrowheads="1"/>
          </p:cNvSpPr>
          <p:nvPr/>
        </p:nvSpPr>
        <p:spPr bwMode="auto">
          <a:xfrm>
            <a:off x="3524251" y="7427989"/>
            <a:ext cx="2695278" cy="3915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0291" tIns="39997" rIns="80291" bIns="39997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1625" algn="l"/>
                <a:tab pos="1965325" algn="l"/>
                <a:tab pos="2359025" algn="l"/>
                <a:tab pos="2754313" algn="l"/>
                <a:tab pos="3148013" algn="l"/>
                <a:tab pos="3541713" algn="l"/>
                <a:tab pos="3932238" algn="l"/>
                <a:tab pos="4329113" algn="l"/>
                <a:tab pos="4721225" algn="l"/>
                <a:tab pos="5114925" algn="l"/>
                <a:tab pos="5511800" algn="l"/>
                <a:tab pos="5902325" algn="l"/>
                <a:tab pos="6296025" algn="l"/>
                <a:tab pos="6689725" algn="l"/>
                <a:tab pos="7085013" algn="l"/>
                <a:tab pos="7478713" algn="l"/>
                <a:tab pos="7872413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</a:pPr>
            <a:fld id="{82F519E9-BC4A-4CF0-AC98-05D27407CE9F}" type="slidenum">
              <a:rPr lang="en-GB" sz="1100">
                <a:solidFill>
                  <a:srgbClr val="000000"/>
                </a:solidFill>
                <a:latin typeface="Calibri" pitchFamily="34" charset="0"/>
              </a:rPr>
              <a:pPr algn="r" eaLnBrk="1" fontAlgn="base" hangingPunct="1">
                <a:spcBef>
                  <a:spcPct val="0"/>
                </a:spcBef>
                <a:spcAft>
                  <a:spcPct val="0"/>
                </a:spcAft>
              </a:pPr>
              <a:t>23</a:t>
            </a:fld>
            <a:endParaRPr lang="en-GB" sz="1100" dirty="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4515814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9"/>
          <p:cNvSpPr>
            <a:spLocks noGrp="1" noChangeArrowheads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365AC56-817A-422E-BFD8-DDC72B9B59EA}" type="slidenum">
              <a:rPr lang="en-GB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36</a:t>
            </a:fld>
            <a:endParaRPr lang="en-GB"/>
          </a:p>
        </p:txBody>
      </p:sp>
      <p:sp>
        <p:nvSpPr>
          <p:cNvPr id="59395" name="Text Box 1"/>
          <p:cNvSpPr txBox="1">
            <a:spLocks noChangeArrowheads="1"/>
          </p:cNvSpPr>
          <p:nvPr/>
        </p:nvSpPr>
        <p:spPr bwMode="auto">
          <a:xfrm>
            <a:off x="1001799" y="560125"/>
            <a:ext cx="3828604" cy="2791984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71723" tIns="35862" rIns="71723" bIns="35862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endParaRPr lang="en-IN">
              <a:latin typeface="Calibri" pitchFamily="34" charset="0"/>
            </a:endParaRPr>
          </a:p>
        </p:txBody>
      </p:sp>
      <p:sp>
        <p:nvSpPr>
          <p:cNvPr id="59396" name="Text Box 2"/>
          <p:cNvSpPr>
            <a:spLocks noGrp="1" noChangeArrowheads="1"/>
          </p:cNvSpPr>
          <p:nvPr>
            <p:ph type="body"/>
          </p:nvPr>
        </p:nvSpPr>
        <p:spPr bwMode="auto">
          <a:xfrm>
            <a:off x="583220" y="3537857"/>
            <a:ext cx="4665762" cy="3350669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75958" tIns="37838" rIns="75958" bIns="37838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02000"/>
              </a:lnSpc>
              <a:spcBef>
                <a:spcPct val="0"/>
              </a:spcBef>
              <a:tabLst>
                <a:tab pos="0" algn="l"/>
                <a:tab pos="349414" algn="l"/>
                <a:tab pos="701667" algn="l"/>
                <a:tab pos="1053921" algn="l"/>
                <a:tab pos="1407596" algn="l"/>
                <a:tab pos="1759850" algn="l"/>
                <a:tab pos="2110683" algn="l"/>
                <a:tab pos="2464358" algn="l"/>
                <a:tab pos="2816611" algn="l"/>
                <a:tab pos="3168865" algn="l"/>
                <a:tab pos="3521119" algn="l"/>
                <a:tab pos="3873373" algn="l"/>
                <a:tab pos="4225628" algn="l"/>
                <a:tab pos="4577882" algn="l"/>
                <a:tab pos="4931556" algn="l"/>
                <a:tab pos="5283809" algn="l"/>
                <a:tab pos="5636063" algn="l"/>
                <a:tab pos="5986897" algn="l"/>
                <a:tab pos="6340571" algn="l"/>
                <a:tab pos="6692825" algn="l"/>
                <a:tab pos="7045079" algn="l"/>
              </a:tabLst>
            </a:pPr>
            <a:endParaRPr lang="en-GB">
              <a:ea typeface="MS Gothic" pitchFamily="49" charset="-128"/>
            </a:endParaRPr>
          </a:p>
        </p:txBody>
      </p:sp>
      <p:sp>
        <p:nvSpPr>
          <p:cNvPr id="59397" name="Text Box 3"/>
          <p:cNvSpPr txBox="1">
            <a:spLocks noChangeArrowheads="1"/>
          </p:cNvSpPr>
          <p:nvPr/>
        </p:nvSpPr>
        <p:spPr bwMode="auto">
          <a:xfrm>
            <a:off x="3303984" y="7074276"/>
            <a:ext cx="2526823" cy="37149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75958" tIns="37838" rIns="75958" bIns="37838" anchor="b"/>
          <a:lstStyle>
            <a:lvl1pPr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390525" algn="l"/>
                <a:tab pos="784225" algn="l"/>
                <a:tab pos="1177925" algn="l"/>
                <a:tab pos="1573213" algn="l"/>
                <a:tab pos="1966913" algn="l"/>
                <a:tab pos="2359025" algn="l"/>
                <a:tab pos="2754313" algn="l"/>
                <a:tab pos="3148013" algn="l"/>
                <a:tab pos="3541713" algn="l"/>
                <a:tab pos="3935413" algn="l"/>
                <a:tab pos="4329113" algn="l"/>
                <a:tab pos="4722813" algn="l"/>
                <a:tab pos="5116513" algn="l"/>
                <a:tab pos="5511800" algn="l"/>
                <a:tab pos="5905500" algn="l"/>
                <a:tab pos="6299200" algn="l"/>
                <a:tab pos="6691313" algn="l"/>
                <a:tab pos="7086600" algn="l"/>
                <a:tab pos="7480300" algn="l"/>
                <a:tab pos="7874000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/>
            <a:fld id="{FE9461D4-B93C-4570-8EF9-1EEB334A62BD}" type="slidenum">
              <a:rPr lang="en-GB" sz="900">
                <a:solidFill>
                  <a:srgbClr val="000000"/>
                </a:solidFill>
                <a:latin typeface="Calibri" pitchFamily="34" charset="0"/>
              </a:rPr>
              <a:pPr algn="r" eaLnBrk="1" hangingPunct="1"/>
              <a:t>36</a:t>
            </a:fld>
            <a:endParaRPr lang="en-GB" sz="90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7648487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4C0409F-8014-4568-8D6E-E5208491FD59}" type="slidenum">
              <a:rPr lang="en-IN" smtClean="0"/>
              <a:pPr/>
              <a:t>53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8178393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1"/>
          <p:cNvSpPr>
            <a:spLocks noChangeArrowheads="1"/>
          </p:cNvSpPr>
          <p:nvPr userDrawn="1"/>
        </p:nvSpPr>
        <p:spPr bwMode="auto">
          <a:xfrm>
            <a:off x="365125" y="342900"/>
            <a:ext cx="8428038" cy="6172200"/>
          </a:xfrm>
          <a:prstGeom prst="rect">
            <a:avLst/>
          </a:prstGeom>
          <a:noFill/>
          <a:ln w="19050">
            <a:solidFill>
              <a:srgbClr val="B2B2B2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cs typeface="Arial" pitchFamily="34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3940175"/>
            <a:ext cx="7772400" cy="1012825"/>
          </a:xfrm>
        </p:spPr>
        <p:txBody>
          <a:bodyPr/>
          <a:lstStyle>
            <a:lvl1pPr algn="l"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5105400"/>
            <a:ext cx="6400800" cy="990600"/>
          </a:xfrm>
        </p:spPr>
        <p:txBody>
          <a:bodyPr>
            <a:normAutofit/>
          </a:bodyPr>
          <a:lstStyle>
            <a:lvl1pPr marL="0" indent="0" algn="l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2601710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6F7ACD-B235-49BC-882E-5E0B99E5935D}" type="datetimeFigureOut">
              <a:rPr lang="en-US"/>
              <a:pPr>
                <a:defRPr/>
              </a:pPr>
              <a:t>03-Nov-18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E26AC1-9941-4538-B445-2871A5CC016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18063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30EB50-A818-4D5F-A5ED-DA460EBFBA13}" type="datetimeFigureOut">
              <a:rPr lang="en-US"/>
              <a:pPr>
                <a:defRPr/>
              </a:pPr>
              <a:t>03-Nov-18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725943-80B3-43B6-AFCA-CD091AF41EC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180040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A74CCF-1D0E-4998-864A-E26CD91062E1}" type="datetimeFigureOut">
              <a:rPr lang="en-US"/>
              <a:pPr>
                <a:defRPr/>
              </a:pPr>
              <a:t>03-Nov-18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CCD56F-E0B4-4438-B37C-28BB034949A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82414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E2E4E8-B2EB-4A08-A13C-D9C65DB4A37F}" type="datetimeFigureOut">
              <a:rPr lang="en-US"/>
              <a:pPr>
                <a:defRPr/>
              </a:pPr>
              <a:t>03-Nov-18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10E0DC-D530-4A68-839E-6EE637D685B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180624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itchFamily="34" charset="0"/>
                <a:cs typeface="Arial" pitchFamily="34" charset="0"/>
              </a:defRPr>
            </a:lvl1pPr>
            <a:lvl2pPr>
              <a:defRPr sz="2800">
                <a:latin typeface="Arial" pitchFamily="34" charset="0"/>
                <a:cs typeface="Arial" pitchFamily="34" charset="0"/>
              </a:defRPr>
            </a:lvl2pPr>
            <a:lvl3pPr>
              <a:defRPr sz="2400">
                <a:latin typeface="Arial" pitchFamily="34" charset="0"/>
                <a:cs typeface="Arial" pitchFamily="34" charset="0"/>
              </a:defRPr>
            </a:lvl3pPr>
            <a:lvl4pPr>
              <a:defRPr sz="2000">
                <a:latin typeface="Arial" pitchFamily="34" charset="0"/>
                <a:cs typeface="Arial" pitchFamily="34" charset="0"/>
              </a:defRPr>
            </a:lvl4pPr>
            <a:lvl5pPr>
              <a:defRPr sz="2000">
                <a:latin typeface="Arial" pitchFamily="34" charset="0"/>
                <a:cs typeface="Arial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0DC63C-FB66-4BAF-AE77-8059FA44EE70}" type="datetimeFigureOut">
              <a:rPr lang="en-US"/>
              <a:pPr>
                <a:defRPr/>
              </a:pPr>
              <a:t>03-Nov-18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7A9B8A-C0AD-4BAD-96D4-54D38D173A2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355197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5B060D-695F-4258-998F-22F10BF8FBFC}" type="datetimeFigureOut">
              <a:rPr lang="en-US"/>
              <a:pPr>
                <a:defRPr/>
              </a:pPr>
              <a:t>03-Nov-18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D8318-2013-4E5F-9204-9E4A18B0243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104346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itchFamily="34" charset="0"/>
                <a:cs typeface="Arial" pitchFamily="34" charset="0"/>
              </a:defRPr>
            </a:lvl1pPr>
            <a:lvl2pPr>
              <a:defRPr>
                <a:latin typeface="Arial" pitchFamily="34" charset="0"/>
                <a:cs typeface="Arial" pitchFamily="34" charset="0"/>
              </a:defRPr>
            </a:lvl2pPr>
            <a:lvl3pPr>
              <a:defRPr>
                <a:latin typeface="Arial" pitchFamily="34" charset="0"/>
                <a:cs typeface="Arial" pitchFamily="34" charset="0"/>
              </a:defRPr>
            </a:lvl3pPr>
            <a:lvl4pPr>
              <a:defRPr>
                <a:latin typeface="Arial" pitchFamily="34" charset="0"/>
                <a:cs typeface="Arial" pitchFamily="34" charset="0"/>
              </a:defRPr>
            </a:lvl4pPr>
            <a:lvl5pPr>
              <a:defRPr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593CDE-8F05-45DC-BA11-2AD4697ABC8B}" type="datetimeFigureOut">
              <a:rPr lang="en-US"/>
              <a:pPr>
                <a:defRPr/>
              </a:pPr>
              <a:t>03-Nov-18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2BD3C9-5C08-46C6-B5CE-D09A8984FDA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791409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7466CC-FBA2-4DF7-BDC6-5C094781921B}" type="datetimeFigureOut">
              <a:rPr lang="en-US"/>
              <a:pPr>
                <a:defRPr/>
              </a:pPr>
              <a:t>03-Nov-18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B7E608-B5DB-43DF-B7E1-160BEAACFE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13764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 userDrawn="1"/>
        </p:nvCxnSpPr>
        <p:spPr>
          <a:xfrm>
            <a:off x="457200" y="1039813"/>
            <a:ext cx="8229600" cy="15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 userDrawn="1"/>
        </p:nvCxnSpPr>
        <p:spPr>
          <a:xfrm>
            <a:off x="457200" y="6324600"/>
            <a:ext cx="82296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19200"/>
            <a:ext cx="4038600" cy="4906963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19200"/>
            <a:ext cx="4038600" cy="4906963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7430E2-FEE0-422B-A31B-D6CC74434CD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09043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457200" y="1039813"/>
            <a:ext cx="8229600" cy="15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457200" y="6324600"/>
            <a:ext cx="82296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0"/>
          </p:nvPr>
        </p:nvSpPr>
        <p:spPr>
          <a:xfrm>
            <a:off x="2667000" y="6324600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ABA4A0-4652-43DD-9FB3-F839D974668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8812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457200" y="1039813"/>
            <a:ext cx="8229600" cy="15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 userDrawn="1"/>
        </p:nvCxnSpPr>
        <p:spPr>
          <a:xfrm>
            <a:off x="457200" y="6324600"/>
            <a:ext cx="82296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>
          <a:xfrm>
            <a:off x="2286000" y="6326188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59F29C-A2CD-4B93-9C0B-037F52F5E4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47202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Straight Connector 1"/>
          <p:cNvCxnSpPr/>
          <p:nvPr userDrawn="1"/>
        </p:nvCxnSpPr>
        <p:spPr>
          <a:xfrm>
            <a:off x="457200" y="1039813"/>
            <a:ext cx="8229600" cy="15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Connector 2"/>
          <p:cNvCxnSpPr/>
          <p:nvPr userDrawn="1"/>
        </p:nvCxnSpPr>
        <p:spPr>
          <a:xfrm>
            <a:off x="457200" y="6324600"/>
            <a:ext cx="82296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2362200" y="6326188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1E184B-0A38-4387-ABA7-07DEBF2BDA7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29785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 userDrawn="1"/>
        </p:nvCxnSpPr>
        <p:spPr>
          <a:xfrm>
            <a:off x="457200" y="1039813"/>
            <a:ext cx="8229600" cy="15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16F237-795F-4162-AD14-4D40F5E33E2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370453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4F15E8-E52C-4F2C-81D8-6BB2A2E782CA}" type="datetimeFigureOut">
              <a:rPr lang="en-US"/>
              <a:pPr>
                <a:defRPr/>
              </a:pPr>
              <a:t>03-Nov-18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55AC38-0C32-45F8-A532-3618C6155BB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94895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A51499-B0F3-4E42-94D6-83F56E2E622C}" type="datetimeFigureOut">
              <a:rPr lang="en-US"/>
              <a:pPr>
                <a:defRPr/>
              </a:pPr>
              <a:t>03-Nov-18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42F52E-C08B-4B36-A30A-0AF68DBE788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97405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8C0531-AE81-473F-A133-13BFD7CFB185}" type="datetimeFigureOut">
              <a:rPr lang="en-US"/>
              <a:pPr>
                <a:defRPr/>
              </a:pPr>
              <a:t>03-Nov-18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829994-F3C2-48EA-8110-C48D8C97422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36195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.xml"/><Relationship Id="rId3" Type="http://schemas.openxmlformats.org/officeDocument/2006/relationships/slideLayout" Target="../slideLayouts/slideLayout9.xml"/><Relationship Id="rId7" Type="http://schemas.openxmlformats.org/officeDocument/2006/relationships/slideLayout" Target="../slideLayouts/slideLayout1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Relationship Id="rId6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0.xml"/><Relationship Id="rId9" Type="http://schemas.openxmlformats.org/officeDocument/2006/relationships/slideLayout" Target="../slideLayouts/slideLayout1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715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051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371600"/>
            <a:ext cx="8229600" cy="4754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95300" y="6356350"/>
            <a:ext cx="5486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DCF63BC-6D0F-4956-99D3-32D751D3B0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30293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78" r:id="rId6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800" kern="1200">
          <a:solidFill>
            <a:schemeClr val="tx1"/>
          </a:solidFill>
          <a:latin typeface="Arial" pitchFamily="34" charset="0"/>
          <a:ea typeface="+mj-ea"/>
          <a:cs typeface="Arial" pitchFamily="34" charset="0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  <a:cs typeface="Arial" charset="0"/>
        </a:defRPr>
      </a:lvl9pPr>
    </p:titleStyle>
    <p:bodyStyle>
      <a:lvl1pPr marL="225425" indent="-225425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16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16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174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</a:defRPr>
            </a:lvl1pPr>
          </a:lstStyle>
          <a:p>
            <a:pPr>
              <a:defRPr/>
            </a:pPr>
            <a:fld id="{C6634E4A-59E5-41C9-B007-4830A5823891}" type="datetimeFigureOut">
              <a:rPr lang="en-US">
                <a:cs typeface="Arial" charset="0"/>
              </a:rPr>
              <a:pPr>
                <a:defRPr/>
              </a:pPr>
              <a:t>03-Nov-18</a:t>
            </a:fld>
            <a:endParaRPr lang="en-US">
              <a:cs typeface="Arial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</a:defRPr>
            </a:lvl1pPr>
          </a:lstStyle>
          <a:p>
            <a:pPr>
              <a:defRPr/>
            </a:pPr>
            <a:endParaRPr lang="en-US">
              <a:cs typeface="Arial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</a:defRPr>
            </a:lvl1pPr>
          </a:lstStyle>
          <a:p>
            <a:pPr>
              <a:defRPr/>
            </a:pPr>
            <a:fld id="{17601BEC-B439-41AE-B0BA-1BC5F11DC193}" type="slidenum">
              <a:rPr lang="en-US">
                <a:cs typeface="Arial" charset="0"/>
              </a:rPr>
              <a:pPr>
                <a:defRPr/>
              </a:pPr>
              <a:t>‹#›</a:t>
            </a:fld>
            <a:endParaRPr lang="en-US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074724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7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7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381000" y="304800"/>
            <a:ext cx="4038600" cy="1905000"/>
          </a:xfrm>
          <a:prstGeom prst="rect">
            <a:avLst/>
          </a:prstGeom>
          <a:noFill/>
          <a:ln w="3175">
            <a:solidFill>
              <a:schemeClr val="bg1"/>
            </a:solidFill>
            <a:round/>
            <a:headEnd/>
            <a:tailEnd/>
          </a:ln>
        </p:spPr>
        <p:txBody>
          <a:bodyPr lIns="81639" tIns="40820" rIns="81639" bIns="40820"/>
          <a:lstStyle/>
          <a:p>
            <a:pPr algn="ctr" fontAlgn="base">
              <a:lnSpc>
                <a:spcPct val="130000"/>
              </a:lnSpc>
            </a:pPr>
            <a:r>
              <a:rPr lang="en-IN" sz="3600" dirty="0">
                <a:solidFill>
                  <a:prstClr val="black"/>
                </a:solidFill>
                <a:latin typeface="Arial"/>
                <a:cs typeface="Arial"/>
              </a:rPr>
              <a:t>Preparing Financial Statements</a:t>
            </a:r>
            <a:endParaRPr lang="en-IN" sz="3200" b="1" u="sng" dirty="0">
              <a:solidFill>
                <a:prstClr val="black"/>
              </a:solidFill>
              <a:latin typeface="Arial"/>
              <a:cs typeface="Arial"/>
            </a:endParaRPr>
          </a:p>
        </p:txBody>
      </p:sp>
      <p:sp>
        <p:nvSpPr>
          <p:cNvPr id="6148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3124200" y="6477000"/>
            <a:ext cx="2895600" cy="365125"/>
          </a:xfrm>
          <a:ln>
            <a:miter lim="800000"/>
            <a:headEnd/>
            <a:tailEnd/>
          </a:ln>
        </p:spPr>
        <p:txBody>
          <a:bodyPr wrap="square" bIns="0" numCol="1" anchor="b" anchorCtr="0" compatLnSpc="1">
            <a:prstTxWarp prst="textNoShape">
              <a:avLst/>
            </a:prstTxWarp>
          </a:bodyPr>
          <a:lstStyle/>
          <a:p>
            <a:pPr algn="ctr"/>
            <a:fld id="{30892CEB-72AA-47FF-A663-9ADBD2B09B9F}" type="slidenum">
              <a:rPr lang="en-US" sz="1600" b="1">
                <a:solidFill>
                  <a:prstClr val="black"/>
                </a:solidFill>
              </a:rPr>
              <a:pPr algn="ctr"/>
              <a:t>1</a:t>
            </a:fld>
            <a:endParaRPr lang="en-US" sz="1600" b="1">
              <a:solidFill>
                <a:prstClr val="black"/>
              </a:solidFill>
            </a:endParaRPr>
          </a:p>
        </p:txBody>
      </p:sp>
      <p:sp>
        <p:nvSpPr>
          <p:cNvPr id="11" name="Text Box 3"/>
          <p:cNvSpPr txBox="1">
            <a:spLocks noChangeArrowheads="1"/>
          </p:cNvSpPr>
          <p:nvPr/>
        </p:nvSpPr>
        <p:spPr bwMode="auto">
          <a:xfrm>
            <a:off x="4648200" y="304800"/>
            <a:ext cx="4038600" cy="6248400"/>
          </a:xfrm>
          <a:prstGeom prst="rect">
            <a:avLst/>
          </a:prstGeom>
          <a:noFill/>
          <a:ln w="3175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1639" tIns="40820" rIns="81639" bIns="40820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</a:pPr>
            <a:endParaRPr lang="en-GB" sz="2200" dirty="0">
              <a:solidFill>
                <a:prstClr val="black"/>
              </a:solidFill>
              <a:latin typeface="Kruti Dev 010" pitchFamily="2" charset="0"/>
              <a:cs typeface="Arial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4800600" y="533400"/>
            <a:ext cx="4038600" cy="6096000"/>
          </a:xfrm>
          <a:prstGeom prst="rect">
            <a:avLst/>
          </a:prstGeom>
          <a:noFill/>
          <a:ln w="3175">
            <a:solidFill>
              <a:schemeClr val="bg1"/>
            </a:solidFill>
            <a:round/>
            <a:headEnd/>
            <a:tailEnd/>
          </a:ln>
        </p:spPr>
        <p:txBody>
          <a:bodyPr lIns="81639" tIns="40820" rIns="81639" bIns="40820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hi-IN" altLang="en-US" sz="3600" dirty="0">
                <a:latin typeface="Arial Unicode MS" panose="020B0604020202020204" pitchFamily="34" charset="-128"/>
                <a:cs typeface="Arial Unicode MS" panose="020B0604020202020204" pitchFamily="34" charset="-128"/>
              </a:rPr>
              <a:t>वित्तीय विवरण</a:t>
            </a:r>
            <a:r>
              <a:rPr lang="hi-IN" altLang="en-US" sz="800" dirty="0"/>
              <a:t> </a:t>
            </a:r>
            <a:endParaRPr lang="en-US" altLang="en-US" sz="6600" dirty="0">
              <a:latin typeface="Arial" panose="020B0604020202020204" pitchFamily="34" charset="0"/>
            </a:endParaRPr>
          </a:p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hi-IN" altLang="en-US" sz="3600" dirty="0">
                <a:latin typeface="Arial Unicode MS" panose="020B0604020202020204" pitchFamily="34" charset="-128"/>
                <a:cs typeface="Arial Unicode MS" panose="020B0604020202020204" pitchFamily="34" charset="-128"/>
              </a:rPr>
              <a:t>की तैयारी</a:t>
            </a:r>
            <a:endParaRPr lang="en-US" altLang="en-US" sz="6600" dirty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1225314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Impact of the transactions / </a:t>
            </a:r>
            <a:r>
              <a:rPr lang="en-GB" sz="2400" dirty="0" err="1">
                <a:latin typeface="Kruti Dev 010" pitchFamily="2" charset="0"/>
              </a:rPr>
              <a:t>foRrh</a:t>
            </a:r>
            <a:r>
              <a:rPr lang="en-GB" sz="2400" dirty="0">
                <a:latin typeface="Kruti Dev 010" pitchFamily="2" charset="0"/>
              </a:rPr>
              <a:t>; </a:t>
            </a:r>
            <a:r>
              <a:rPr lang="en-GB" sz="2400" dirty="0" err="1">
                <a:latin typeface="Kruti Dev 010" pitchFamily="2" charset="0"/>
              </a:rPr>
              <a:t>C;kSjksa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ysu&amp;nsu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izHkko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10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1767776"/>
              </p:ext>
            </p:extLst>
          </p:nvPr>
        </p:nvGraphicFramePr>
        <p:xfrm>
          <a:off x="467544" y="1066800"/>
          <a:ext cx="8352927" cy="3935730"/>
        </p:xfrm>
        <a:graphic>
          <a:graphicData uri="http://schemas.openxmlformats.org/drawingml/2006/table">
            <a:tbl>
              <a:tblPr>
                <a:tableStyleId>{69CF1AB2-1976-4502-BF36-3FF5EA218861}</a:tableStyleId>
              </a:tblPr>
              <a:tblGrid>
                <a:gridCol w="4320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80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200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2027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75866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936103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68632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7463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printing of marketing leaflets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ekdsZfVax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ds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nLrkostksa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 @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ifpZ;ksa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dh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fizafVax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labels for the bottles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cksryksa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yscy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x,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interest on the loan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_.k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C;kt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Sold pickles - credit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 err="1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m/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8301239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Also remember transactions /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;g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Hkh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;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kn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j[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ksa</a:t>
            </a:r>
            <a:endParaRPr lang="en-IN" sz="24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11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59989983"/>
              </p:ext>
            </p:extLst>
          </p:nvPr>
        </p:nvGraphicFramePr>
        <p:xfrm>
          <a:off x="467544" y="1052736"/>
          <a:ext cx="8352928" cy="2828925"/>
        </p:xfrm>
        <a:graphic>
          <a:graphicData uri="http://schemas.openxmlformats.org/drawingml/2006/table">
            <a:tbl>
              <a:tblPr>
                <a:tableStyleId>{C4B1156A-380E-4F78-BDF5-A606A8083BF9}</a:tableStyleId>
              </a:tblPr>
              <a:tblGrid>
                <a:gridCol w="43962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95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7945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92415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Items /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fo"k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;&amp;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oLrq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261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1275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To be calculated / 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x.kuk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djuk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Cash</a:t>
                      </a:r>
                      <a:r>
                        <a:rPr lang="en-IN" sz="1800" b="0" i="0" u="none" strike="noStrike" baseline="0" dirty="0">
                          <a:effectLst/>
                          <a:latin typeface="Arial"/>
                        </a:rPr>
                        <a:t> – Closing balance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vafre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Net profit / loss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kq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)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ykHk@gkfu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Calculated Depreciation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 err="1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 err="1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hi-IN" sz="1400" dirty="0"/>
                        <a:t>परिकलित मूल्यह्रास</a:t>
                      </a:r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692191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Also remember transactions / 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;g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Hkh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;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kn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j[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ksa</a:t>
            </a:r>
            <a:endParaRPr lang="en-IN" sz="24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12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50398261"/>
              </p:ext>
            </p:extLst>
          </p:nvPr>
        </p:nvGraphicFramePr>
        <p:xfrm>
          <a:off x="467544" y="1052736"/>
          <a:ext cx="8352928" cy="4238625"/>
        </p:xfrm>
        <a:graphic>
          <a:graphicData uri="http://schemas.openxmlformats.org/drawingml/2006/table">
            <a:tbl>
              <a:tblPr>
                <a:tableStyleId>{C4B1156A-380E-4F78-BDF5-A606A8083BF9}</a:tableStyleId>
              </a:tblPr>
              <a:tblGrid>
                <a:gridCol w="43962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54282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0618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92415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Items /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fo"k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;&amp;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oLrq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261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74868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Check the previous period’s statements for /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fuEu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fiNyh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vof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/k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C;kSjksa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tkafp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Cash</a:t>
                      </a:r>
                      <a:r>
                        <a:rPr lang="en-IN" sz="1800" b="0" i="0" u="none" strike="noStrike" baseline="0" dirty="0">
                          <a:effectLst/>
                          <a:latin typeface="Arial"/>
                        </a:rPr>
                        <a:t> – Opening balance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Retained earnings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vius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ikl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j[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Hkkx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Fixed asset value after depreciation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ewY;gzkl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ckn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ifjlaifRr;ksa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ewY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Accounts receivable – Opening balance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ysunkjh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kkrk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Accounts payable – Opening balance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nsunkjh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kkrk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3320894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Enter values into the three categories 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C;kSjksa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lgh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LFkku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ij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dhft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,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13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6828884"/>
              </p:ext>
            </p:extLst>
          </p:nvPr>
        </p:nvGraphicFramePr>
        <p:xfrm>
          <a:off x="457201" y="1066800"/>
          <a:ext cx="8382000" cy="5307330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30479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9394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305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305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305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5975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305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13138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97814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6176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098">
                <a:tc>
                  <a:txBody>
                    <a:bodyPr/>
                    <a:lstStyle/>
                    <a:p>
                      <a:pPr algn="l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Owners invested money in the business (equity)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us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O;kikj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/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ku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fuos’k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fd;k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¼bfDoVh½</a:t>
                      </a:r>
                      <a:endParaRPr lang="en-IN" sz="1800" b="0" i="1" u="none" strike="noStrike" dirty="0">
                        <a:solidFill>
                          <a:srgbClr val="FF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raw materials - assorted vegetables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fefJr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lfCt;ka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raw materials – Lemons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uhacw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raw materials - Oil, salt, sugar and spices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rsy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]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ued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]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phuh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vkSj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elkysa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2038459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Enter values into the three categories</a:t>
            </a:r>
            <a:r>
              <a:rPr lang="en-IN" sz="2400" dirty="0">
                <a:solidFill>
                  <a:srgbClr val="FFFF00"/>
                </a:solidFill>
              </a:rPr>
              <a:t> </a:t>
            </a:r>
            <a:r>
              <a:rPr lang="en-IN" sz="2400" dirty="0"/>
              <a:t>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C;kSjksa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lgh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LFkku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ij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dhft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,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14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65482948"/>
              </p:ext>
            </p:extLst>
          </p:nvPr>
        </p:nvGraphicFramePr>
        <p:xfrm>
          <a:off x="457199" y="1052732"/>
          <a:ext cx="8382003" cy="4210050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34636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0376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437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437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4375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693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95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98048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3820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6176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  <a:endParaRPr lang="en-IN" sz="2800" b="1" i="0" u="none" strike="noStrike" dirty="0">
                        <a:solidFill>
                          <a:srgbClr val="000000"/>
                        </a:solidFill>
                        <a:effectLst/>
                        <a:latin typeface="Rupee Foradian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transporting raw materials from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ykus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&lt;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kpZ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Purchased fixed assets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ifjlaifRr;ka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Owners took a loan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us _.k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fy;k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8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rent, electricity and water bills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fdjk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,]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fctyh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vkSj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ikuh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fcy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0726932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Enter values into the three categories 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C;kSjksa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lgh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LFkku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ij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dhft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,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15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6616815"/>
              </p:ext>
            </p:extLst>
          </p:nvPr>
        </p:nvGraphicFramePr>
        <p:xfrm>
          <a:off x="457199" y="1052732"/>
          <a:ext cx="8382001" cy="4758690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3722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801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973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5373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6139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6904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98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2295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622958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6176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  <a:endParaRPr lang="en-IN" sz="2800" b="1" i="0" u="none" strike="noStrike" dirty="0">
                        <a:solidFill>
                          <a:srgbClr val="000000"/>
                        </a:solidFill>
                        <a:effectLst/>
                        <a:latin typeface="Rupee Foradian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9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production labour charges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mRiknu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Jfedksa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bottles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cksry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transporting finished goods to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rS;kj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mRikn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rd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Hkstus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&lt;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kpZ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salary of salesman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lsYleSu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711806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Enter values into the three categories 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C;kSjksa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lgh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LFkku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ij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dhft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,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16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75218200"/>
              </p:ext>
            </p:extLst>
          </p:nvPr>
        </p:nvGraphicFramePr>
        <p:xfrm>
          <a:off x="457200" y="1052732"/>
          <a:ext cx="8382000" cy="4484370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457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146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6176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  <a:endParaRPr lang="en-IN" sz="2800" b="1" i="0" u="none" strike="noStrike" dirty="0">
                        <a:solidFill>
                          <a:srgbClr val="000000"/>
                        </a:solidFill>
                        <a:effectLst/>
                        <a:latin typeface="Rupee Foradian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Sold pickles - cash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printing of marketing leaflets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ekdsZfVax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ds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nLrkostksa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@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ifpZ;ksa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dh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fizafVax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labels for the bottles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cksryksa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yscy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x,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interest on the loan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_.k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C;kt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802973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Enter values into the three categories 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C;kSjksa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lgh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LFkku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ij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dhft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,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17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6686568"/>
              </p:ext>
            </p:extLst>
          </p:nvPr>
        </p:nvGraphicFramePr>
        <p:xfrm>
          <a:off x="457200" y="1052732"/>
          <a:ext cx="8381999" cy="1684020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381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9769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3610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86188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66901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6176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  <a:endParaRPr lang="en-IN" sz="2800" b="1" i="0" u="none" strike="noStrike" dirty="0">
                        <a:solidFill>
                          <a:srgbClr val="000000"/>
                        </a:solidFill>
                        <a:effectLst/>
                        <a:latin typeface="Rupee Foradian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Sold pickles - credit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m/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0574859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Enter values into the three categories 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C;kSjksa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lgh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LFkku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ij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dhft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,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18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7159858"/>
              </p:ext>
            </p:extLst>
          </p:nvPr>
        </p:nvGraphicFramePr>
        <p:xfrm>
          <a:off x="467544" y="1066800"/>
          <a:ext cx="8371656" cy="5033591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30926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3077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5886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5550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5550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8575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5550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44572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98924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6176"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0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000" b="1" i="0" u="none" strike="noStrike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000" b="1" i="0" u="none" strike="noStrike" dirty="0" err="1">
                          <a:effectLst/>
                          <a:latin typeface="Arial"/>
                        </a:rPr>
                        <a:t>P&amp;L</a:t>
                      </a:r>
                      <a:endParaRPr lang="en-IN" sz="10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000" b="1" i="0" u="none" strike="noStrike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1" i="0" u="none" strike="noStrike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1" i="0" u="none" strike="noStrike">
                          <a:effectLst/>
                          <a:latin typeface="Arial"/>
                        </a:rPr>
                        <a:t>Business transaction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200" b="1" i="0" u="none" strike="noStrike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000" b="1" i="0" u="none" strike="noStrike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000" b="1" i="0" u="none" strike="noStrike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000" b="1" i="0" u="none" strike="noStrike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000" b="1" i="0" u="none" strike="noStrike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000" b="1" i="0" u="none" strike="noStrike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000" b="1" i="0" u="none" strike="noStrike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Owners invested money in the business (equity)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Bought raw materials - assorted vegetables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 dirty="0">
                          <a:effectLst/>
                          <a:latin typeface="Arial"/>
                        </a:rPr>
                        <a:t>Bought raw materials - Lemons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Bought raw materials - Oil, salt, sugar and spices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 dirty="0">
                          <a:effectLst/>
                          <a:latin typeface="Arial"/>
                        </a:rPr>
                        <a:t>Paid for transporting raw materials from the market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Purchased fixed 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 dirty="0">
                          <a:effectLst/>
                          <a:latin typeface="Arial"/>
                        </a:rPr>
                        <a:t>Owners took a loan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8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Paid rent, electricity and water bills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9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Paid production labour charges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Bought bottles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Paid for transporting finished goods to the market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Paid salary of salesman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Sold pickles - cash sales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Paid for printing of marketing leaflets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Bought labels for the bottles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4617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16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Paid interest on the loan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60656"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 dirty="0">
                          <a:effectLst/>
                          <a:latin typeface="Arial"/>
                        </a:rPr>
                        <a:t>17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 dirty="0">
                          <a:effectLst/>
                          <a:latin typeface="Arial"/>
                        </a:rPr>
                        <a:t>Sold pickles - credit sales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260656"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Total /  </a:t>
                      </a:r>
                      <a:r>
                        <a:rPr lang="hi-IN" dirty="0"/>
                        <a:t>कुल</a:t>
                      </a:r>
                      <a:endParaRPr lang="en-IN" sz="10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0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en-US" sz="1200" b="1" i="0" u="none" strike="noStrike" dirty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1,70,000</a:t>
                      </a:r>
                    </a:p>
                  </a:txBody>
                  <a:tcPr marL="12700" marR="12700" marT="12700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fi-FI" sz="1200" b="1" i="0" u="none" strike="noStrike" dirty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1,64,800</a:t>
                      </a:r>
                    </a:p>
                  </a:txBody>
                  <a:tcPr marL="12700" marR="12700" marT="12700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en-US" sz="1200" b="1" i="0" u="none" strike="noStrike" dirty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1,50,000</a:t>
                      </a:r>
                    </a:p>
                  </a:txBody>
                  <a:tcPr marL="12700" marR="12700" marT="12700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is-IS" sz="1200" b="1" i="0" u="none" strike="noStrike" dirty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1,27,800</a:t>
                      </a:r>
                    </a:p>
                  </a:txBody>
                  <a:tcPr marL="12700" marR="12700" marT="12700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en-US" sz="1200" b="1" i="0" u="none" strike="noStrike" dirty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70,000</a:t>
                      </a:r>
                    </a:p>
                  </a:txBody>
                  <a:tcPr marL="12700" marR="12700" marT="12700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en-US" sz="1200" b="1" i="0" u="none" strike="noStrike" dirty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53,000</a:t>
                      </a:r>
                    </a:p>
                  </a:txBody>
                  <a:tcPr marL="12700" marR="12700" marT="12700" marB="0"/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</a:tbl>
          </a:graphicData>
        </a:graphic>
      </p:graphicFrame>
      <p:sp>
        <p:nvSpPr>
          <p:cNvPr id="6" name="Cloud Callout 5"/>
          <p:cNvSpPr/>
          <p:nvPr/>
        </p:nvSpPr>
        <p:spPr>
          <a:xfrm>
            <a:off x="3048000" y="810199"/>
            <a:ext cx="2232248" cy="1224136"/>
          </a:xfrm>
          <a:prstGeom prst="cloudCallout">
            <a:avLst>
              <a:gd name="adj1" fmla="val -31727"/>
              <a:gd name="adj2" fmla="val 6784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Summary</a:t>
            </a:r>
          </a:p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(Slides 13 - 17) / </a:t>
            </a:r>
            <a:r>
              <a:rPr lang="en-GB" dirty="0" err="1">
                <a:solidFill>
                  <a:schemeClr val="bg1"/>
                </a:solidFill>
                <a:latin typeface="Kruti Dev 010" pitchFamily="2" charset="0"/>
              </a:rPr>
              <a:t>lkjka’k</a:t>
            </a:r>
            <a:r>
              <a:rPr lang="en-GB" dirty="0">
                <a:solidFill>
                  <a:schemeClr val="bg1"/>
                </a:solidFill>
                <a:latin typeface="Kruti Dev 010" pitchFamily="2" charset="0"/>
              </a:rPr>
              <a:t> ¼LykbM 12&amp;16½</a:t>
            </a:r>
            <a:endParaRPr lang="en-US" dirty="0">
              <a:solidFill>
                <a:schemeClr val="bg1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5536993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Also remember transactions for (2014)/ 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¼2014½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ds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fy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,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djuk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Hkh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;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kn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j[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ksa</a:t>
            </a:r>
            <a:endParaRPr lang="en-IN" sz="24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19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1512741"/>
              </p:ext>
            </p:extLst>
          </p:nvPr>
        </p:nvGraphicFramePr>
        <p:xfrm>
          <a:off x="467544" y="1052736"/>
          <a:ext cx="8371656" cy="5335905"/>
        </p:xfrm>
        <a:graphic>
          <a:graphicData uri="http://schemas.openxmlformats.org/drawingml/2006/table">
            <a:tbl>
              <a:tblPr>
                <a:tableStyleId>{C4B1156A-380E-4F78-BDF5-A606A8083BF9}</a:tableStyleId>
              </a:tblPr>
              <a:tblGrid>
                <a:gridCol w="3830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27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6120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6128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2571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576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92415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Items /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fo"k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;&amp;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oLrq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261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1275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To be calculated / 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x.kuk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djuk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Cash</a:t>
                      </a:r>
                      <a:r>
                        <a:rPr lang="en-IN" sz="1800" b="0" i="0" u="none" strike="noStrike" baseline="0" dirty="0">
                          <a:effectLst/>
                          <a:latin typeface="Arial"/>
                        </a:rPr>
                        <a:t> – Closing balance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5,200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5,200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vafre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Net profit / loss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20,400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20,400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kq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)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ykHk@gkfu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81275">
                <a:tc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Calculated depreciation (</a:t>
                      </a:r>
                      <a:r>
                        <a:rPr lang="hi-IN" sz="1800" dirty="0">
                          <a:solidFill>
                            <a:schemeClr val="tx1"/>
                          </a:solidFill>
                        </a:rPr>
                        <a:t>परिकलित मूल्यह्रास</a:t>
                      </a:r>
                      <a:r>
                        <a:rPr lang="en-US" sz="1800" dirty="0">
                          <a:solidFill>
                            <a:schemeClr val="tx1"/>
                          </a:solidFill>
                        </a:rPr>
                        <a:t>)</a:t>
                      </a:r>
                      <a:endParaRPr lang="en-IN" sz="1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  <a:p>
                      <a:pPr algn="l" fontAlgn="t"/>
                      <a:endParaRPr lang="en-IN" sz="1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1800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(1800)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74868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Check the previous period’s statements for /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fuEu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fiNyh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vof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/k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C;kSjksa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tkafp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Cash</a:t>
                      </a:r>
                      <a:r>
                        <a:rPr lang="en-IN" sz="1800" b="0" i="0" u="none" strike="noStrike" baseline="0" dirty="0">
                          <a:effectLst/>
                          <a:latin typeface="Arial"/>
                        </a:rPr>
                        <a:t> – Opening balance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Retained earnings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vius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ikl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j[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Hkkx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69219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3124200" y="6356350"/>
            <a:ext cx="2895600" cy="365125"/>
          </a:xfr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fld id="{F3B6D15D-5E2B-4026-B75C-22CFB76785BF}" type="slidenum">
              <a:rPr lang="en-US" sz="1600" b="1" smtClean="0"/>
              <a:pPr algn="ctr" eaLnBrk="1" hangingPunct="1"/>
              <a:t>2</a:t>
            </a:fld>
            <a:endParaRPr lang="en-US" sz="1600" b="1"/>
          </a:p>
        </p:txBody>
      </p:sp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28600" y="1214438"/>
            <a:ext cx="4319588" cy="358616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0248" name="Text Box 17"/>
          <p:cNvSpPr txBox="1">
            <a:spLocks noChangeArrowheads="1"/>
          </p:cNvSpPr>
          <p:nvPr/>
        </p:nvSpPr>
        <p:spPr bwMode="auto">
          <a:xfrm>
            <a:off x="-65466" y="1116012"/>
            <a:ext cx="414338" cy="331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600" b="1" dirty="0">
                <a:solidFill>
                  <a:srgbClr val="000000"/>
                </a:solidFill>
                <a:latin typeface="Wingdings" pitchFamily="2" charset="2"/>
                <a:cs typeface="Times New Roman" pitchFamily="18" charset="0"/>
                <a:sym typeface="Wingdings" pitchFamily="2" charset="2"/>
              </a:rPr>
              <a:t></a:t>
            </a:r>
            <a:endParaRPr lang="en-GB" sz="1600" b="1" dirty="0">
              <a:solidFill>
                <a:srgbClr val="000000"/>
              </a:solidFill>
              <a:latin typeface="Wingdings" pitchFamily="2" charset="2"/>
              <a:cs typeface="Times New Roman" pitchFamily="18" charset="0"/>
            </a:endParaRPr>
          </a:p>
        </p:txBody>
      </p:sp>
      <p:sp>
        <p:nvSpPr>
          <p:cNvPr id="10" name="Text Box 1"/>
          <p:cNvSpPr txBox="1">
            <a:spLocks noChangeArrowheads="1"/>
          </p:cNvSpPr>
          <p:nvPr/>
        </p:nvSpPr>
        <p:spPr bwMode="auto">
          <a:xfrm>
            <a:off x="381000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sz="2400" dirty="0"/>
              <a:t>Agenda</a:t>
            </a:r>
          </a:p>
        </p:txBody>
      </p:sp>
      <p:sp>
        <p:nvSpPr>
          <p:cNvPr id="12" name="Text Box 2"/>
          <p:cNvSpPr txBox="1">
            <a:spLocks noChangeArrowheads="1"/>
          </p:cNvSpPr>
          <p:nvPr/>
        </p:nvSpPr>
        <p:spPr bwMode="auto">
          <a:xfrm>
            <a:off x="381000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indent="-457200">
              <a:buFont typeface="+mj-lt"/>
              <a:buAutoNum type="arabicPeriod"/>
            </a:pPr>
            <a:r>
              <a:rPr lang="en-GB" sz="2000" dirty="0"/>
              <a:t>Understanding financial transactions in a business and its impact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Preparing Financial Statements for Year 1 of a business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Preparing Financial Statements for Year 2 of a business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Linking Records with Financial Statements</a:t>
            </a:r>
            <a:endParaRPr lang="en-US" sz="2000" dirty="0"/>
          </a:p>
        </p:txBody>
      </p:sp>
      <p:sp>
        <p:nvSpPr>
          <p:cNvPr id="13" name="Text Box 1"/>
          <p:cNvSpPr txBox="1">
            <a:spLocks noChangeArrowheads="1"/>
          </p:cNvSpPr>
          <p:nvPr/>
        </p:nvSpPr>
        <p:spPr bwMode="auto">
          <a:xfrm>
            <a:off x="4686401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x-none" sz="2400" dirty="0"/>
              <a:t>लक्ष्य</a:t>
            </a:r>
            <a:endParaRPr lang="en-GB" sz="2400" dirty="0"/>
          </a:p>
        </p:txBody>
      </p:sp>
      <p:sp>
        <p:nvSpPr>
          <p:cNvPr id="14" name="Text Box 2"/>
          <p:cNvSpPr txBox="1">
            <a:spLocks noChangeArrowheads="1"/>
          </p:cNvSpPr>
          <p:nvPr/>
        </p:nvSpPr>
        <p:spPr bwMode="auto">
          <a:xfrm>
            <a:off x="4686401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व्यापार में</a:t>
            </a:r>
            <a:r>
              <a:rPr lang="en-US" sz="2000" dirty="0"/>
              <a:t> </a:t>
            </a:r>
            <a:r>
              <a:rPr lang="hi-IN" sz="2000" dirty="0"/>
              <a:t>वित्तीय लेनदेन और उसके प्रभाव को समझना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व्यवसाय के वर्ष 1 के लिए वित्तीय वक्तव्य तैयार करना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व्यवसाय के वर्ष 2 के लिए वित्तीय वक्तव्य तैयार करना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वित्तीय विवरणों के साथ रिकॉर्ड्स</a:t>
            </a:r>
            <a:r>
              <a:rPr lang="en-US" sz="2000" dirty="0"/>
              <a:t> </a:t>
            </a:r>
            <a:r>
              <a:rPr lang="hi-IN" sz="2000" dirty="0"/>
              <a:t>को जोड़ना </a:t>
            </a:r>
            <a:endParaRPr lang="en-US" sz="2400" dirty="0">
              <a:solidFill>
                <a:srgbClr val="000000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9946568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Also remember transactions for (2014) / 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¼2014½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ds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fy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,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djuk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Hkh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;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kn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j[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ksa</a:t>
            </a:r>
            <a:endParaRPr lang="en-IN" sz="24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20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5684463"/>
              </p:ext>
            </p:extLst>
          </p:nvPr>
        </p:nvGraphicFramePr>
        <p:xfrm>
          <a:off x="467544" y="1052736"/>
          <a:ext cx="8371656" cy="4200525"/>
        </p:xfrm>
        <a:graphic>
          <a:graphicData uri="http://schemas.openxmlformats.org/drawingml/2006/table">
            <a:tbl>
              <a:tblPr>
                <a:tableStyleId>{C4B1156A-380E-4F78-BDF5-A606A8083BF9}</a:tableStyleId>
              </a:tblPr>
              <a:tblGrid>
                <a:gridCol w="3830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27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6120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6128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2571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576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92415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Items /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fo"k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;&amp;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oLrq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261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74868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Check the previous period’s statements for /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fuEu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ds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fiNyh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vof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/k ds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C;kSjksa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dh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tkap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dfj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Fixed asset value after depreciation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ewY;gzkl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ckn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ifjlaifRr;ksa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ewY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Accounts receivable – Opening balance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ysunkjh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kkrk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Accounts payable – Opening balance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nsunkjh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kkrk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7381168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Slide Number Placeholder 5"/>
          <p:cNvSpPr>
            <a:spLocks noGrp="1"/>
          </p:cNvSpPr>
          <p:nvPr>
            <p:ph type="sldNum" sz="quarter" idx="4294967295"/>
          </p:nvPr>
        </p:nvSpPr>
        <p:spPr bwMode="auto">
          <a:xfrm>
            <a:off x="3124200" y="6356350"/>
            <a:ext cx="2895600" cy="365125"/>
          </a:xfrm>
          <a:prstGeom prst="rect">
            <a:avLst/>
          </a:prstGeo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fld id="{F3B6D15D-5E2B-4026-B75C-22CFB76785BF}" type="slidenum">
              <a:rPr lang="en-US" sz="1600" b="1" smtClean="0"/>
              <a:pPr algn="ctr" eaLnBrk="1" hangingPunct="1"/>
              <a:t>21</a:t>
            </a:fld>
            <a:endParaRPr lang="en-US" sz="1600" b="1"/>
          </a:p>
        </p:txBody>
      </p:sp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28600" y="1214438"/>
            <a:ext cx="4319588" cy="358616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0248" name="Text Box 17"/>
          <p:cNvSpPr txBox="1">
            <a:spLocks noChangeArrowheads="1"/>
          </p:cNvSpPr>
          <p:nvPr/>
        </p:nvSpPr>
        <p:spPr bwMode="auto">
          <a:xfrm>
            <a:off x="-65466" y="2030412"/>
            <a:ext cx="414338" cy="331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600" b="1" dirty="0">
                <a:solidFill>
                  <a:srgbClr val="000000"/>
                </a:solidFill>
                <a:latin typeface="Wingdings" pitchFamily="2" charset="2"/>
                <a:cs typeface="Times New Roman" pitchFamily="18" charset="0"/>
                <a:sym typeface="Wingdings" pitchFamily="2" charset="2"/>
              </a:rPr>
              <a:t></a:t>
            </a:r>
            <a:endParaRPr lang="en-GB" sz="1600" b="1" dirty="0">
              <a:solidFill>
                <a:srgbClr val="000000"/>
              </a:solidFill>
              <a:latin typeface="Wingdings" pitchFamily="2" charset="2"/>
              <a:cs typeface="Times New Roman" pitchFamily="18" charset="0"/>
            </a:endParaRPr>
          </a:p>
        </p:txBody>
      </p:sp>
      <p:sp>
        <p:nvSpPr>
          <p:cNvPr id="10" name="Text Box 1"/>
          <p:cNvSpPr txBox="1">
            <a:spLocks noChangeArrowheads="1"/>
          </p:cNvSpPr>
          <p:nvPr/>
        </p:nvSpPr>
        <p:spPr bwMode="auto">
          <a:xfrm>
            <a:off x="381000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sz="2400" dirty="0"/>
              <a:t>Agenda</a:t>
            </a:r>
          </a:p>
        </p:txBody>
      </p:sp>
      <p:sp>
        <p:nvSpPr>
          <p:cNvPr id="12" name="Text Box 2"/>
          <p:cNvSpPr txBox="1">
            <a:spLocks noChangeArrowheads="1"/>
          </p:cNvSpPr>
          <p:nvPr/>
        </p:nvSpPr>
        <p:spPr bwMode="auto">
          <a:xfrm>
            <a:off x="381000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indent="-457200">
              <a:buFont typeface="+mj-lt"/>
              <a:buAutoNum type="arabicPeriod"/>
            </a:pPr>
            <a:r>
              <a:rPr lang="en-GB" sz="2000" dirty="0"/>
              <a:t>Understanding financial transactions in a business and its impact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Preparing Financial Statements for Year 1 of a business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Preparing Financial Statements for Year 2 of a business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Linking Records with Financial Statements</a:t>
            </a:r>
            <a:endParaRPr lang="en-US" sz="2000" dirty="0"/>
          </a:p>
        </p:txBody>
      </p:sp>
      <p:sp>
        <p:nvSpPr>
          <p:cNvPr id="13" name="Text Box 1"/>
          <p:cNvSpPr txBox="1">
            <a:spLocks noChangeArrowheads="1"/>
          </p:cNvSpPr>
          <p:nvPr/>
        </p:nvSpPr>
        <p:spPr bwMode="auto">
          <a:xfrm>
            <a:off x="4686401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x-none" sz="2400" dirty="0"/>
              <a:t>लक्ष्य</a:t>
            </a:r>
            <a:endParaRPr lang="en-GB" sz="2400" dirty="0"/>
          </a:p>
        </p:txBody>
      </p:sp>
      <p:sp>
        <p:nvSpPr>
          <p:cNvPr id="14" name="Text Box 2"/>
          <p:cNvSpPr txBox="1">
            <a:spLocks noChangeArrowheads="1"/>
          </p:cNvSpPr>
          <p:nvPr/>
        </p:nvSpPr>
        <p:spPr bwMode="auto">
          <a:xfrm>
            <a:off x="4686401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व्यापार में</a:t>
            </a:r>
            <a:r>
              <a:rPr lang="en-US" sz="2000" dirty="0"/>
              <a:t> </a:t>
            </a:r>
            <a:r>
              <a:rPr lang="hi-IN" sz="2000" dirty="0"/>
              <a:t>वित्तीय लेनदेन और उसके प्रभाव को समझना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व्यवसाय के वर्ष 1 के लिए वित्तीय वक्तव्य तैयार करना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व्यवसाय के वर्ष 2 के लिए वित्तीय वक्तव्य तैयार करना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वित्तीय विवरणों के साथ रिकॉर्ड्स</a:t>
            </a:r>
            <a:r>
              <a:rPr lang="en-US" sz="2000" dirty="0"/>
              <a:t> </a:t>
            </a:r>
            <a:r>
              <a:rPr lang="hi-IN" sz="2000" dirty="0"/>
              <a:t>को जोड़ना </a:t>
            </a:r>
            <a:endParaRPr lang="en-US" sz="2400" dirty="0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9" name="Text Box 17"/>
          <p:cNvSpPr txBox="1">
            <a:spLocks noChangeArrowheads="1"/>
          </p:cNvSpPr>
          <p:nvPr/>
        </p:nvSpPr>
        <p:spPr bwMode="auto">
          <a:xfrm>
            <a:off x="-76200" y="1146175"/>
            <a:ext cx="414338" cy="301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400" b="1" dirty="0">
                <a:solidFill>
                  <a:srgbClr val="00B050"/>
                </a:solidFill>
                <a:latin typeface="Wingdings" pitchFamily="2" charset="2"/>
                <a:cs typeface="Times New Roman" pitchFamily="18" charset="0"/>
              </a:rPr>
              <a:t></a:t>
            </a:r>
          </a:p>
        </p:txBody>
      </p:sp>
    </p:spTree>
    <p:extLst>
      <p:ext uri="{BB962C8B-B14F-4D97-AF65-F5344CB8AC3E}">
        <p14:creationId xmlns:p14="http://schemas.microsoft.com/office/powerpoint/2010/main" val="3696699588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074" name="Text Box 1"/>
          <p:cNvSpPr txBox="1">
            <a:spLocks noChangeArrowheads="1"/>
          </p:cNvSpPr>
          <p:nvPr/>
        </p:nvSpPr>
        <p:spPr bwMode="auto">
          <a:xfrm>
            <a:off x="228600" y="152400"/>
            <a:ext cx="42672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IN" sz="2400" dirty="0"/>
              <a:t>Preparing Financial Statements</a:t>
            </a:r>
            <a:endParaRPr lang="en-GB" sz="2400" dirty="0">
              <a:solidFill>
                <a:srgbClr val="000000"/>
              </a:solidFill>
              <a:cs typeface="Arial" pitchFamily="34" charset="0"/>
            </a:endParaRPr>
          </a:p>
        </p:txBody>
      </p:sp>
      <p:sp>
        <p:nvSpPr>
          <p:cNvPr id="12291" name="Text Box 2"/>
          <p:cNvSpPr txBox="1">
            <a:spLocks noChangeArrowheads="1"/>
          </p:cNvSpPr>
          <p:nvPr/>
        </p:nvSpPr>
        <p:spPr bwMode="auto">
          <a:xfrm>
            <a:off x="228600" y="1035049"/>
            <a:ext cx="4267200" cy="52022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6572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Now that we know where each transaction needs to be placed in the Financial Statements, </a:t>
            </a:r>
            <a:r>
              <a:rPr lang="en-IN" i="1" dirty="0">
                <a:solidFill>
                  <a:prstClr val="black"/>
                </a:solidFill>
                <a:cs typeface="Arial" pitchFamily="34" charset="0"/>
              </a:rPr>
              <a:t>in which order should we  create the statements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?</a:t>
            </a:r>
          </a:p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First, let us create an opening balance sheet.</a:t>
            </a:r>
          </a:p>
          <a:p>
            <a:pPr marL="682625" lvl="2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For </a:t>
            </a:r>
            <a:r>
              <a:rPr lang="en-IN" i="1" dirty="0">
                <a:solidFill>
                  <a:prstClr val="black"/>
                </a:solidFill>
                <a:cs typeface="Arial" pitchFamily="34" charset="0"/>
              </a:rPr>
              <a:t>existing businesses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, the balance sheet at the beginning of a period (opening balance sheet) </a:t>
            </a:r>
            <a:r>
              <a:rPr lang="en-IN" u="sng" dirty="0">
                <a:solidFill>
                  <a:prstClr val="black"/>
                </a:solidFill>
                <a:cs typeface="Arial" pitchFamily="34" charset="0"/>
              </a:rPr>
              <a:t>is the same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 as the balance sheet at the close of the previous period.</a:t>
            </a:r>
          </a:p>
          <a:p>
            <a:pPr marL="682625" lvl="2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For </a:t>
            </a:r>
            <a:r>
              <a:rPr lang="en-IN" i="1" dirty="0">
                <a:solidFill>
                  <a:prstClr val="black"/>
                </a:solidFill>
                <a:cs typeface="Arial" pitchFamily="34" charset="0"/>
              </a:rPr>
              <a:t>new businesses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, we have to prepare a balance sheet that shows the how the business looked at the start of the first day of operations.</a:t>
            </a:r>
          </a:p>
          <a:p>
            <a:pPr marL="0" lvl="0" indent="0" fontAlgn="base">
              <a:spcBef>
                <a:spcPct val="20000"/>
              </a:spcBef>
              <a:spcAft>
                <a:spcPct val="0"/>
              </a:spcAft>
              <a:tabLst/>
            </a:pPr>
            <a:endParaRPr lang="en-IN" dirty="0">
              <a:solidFill>
                <a:prstClr val="black"/>
              </a:solidFill>
              <a:cs typeface="Arial" pitchFamily="34" charset="0"/>
            </a:endParaRPr>
          </a:p>
        </p:txBody>
      </p:sp>
      <p:sp>
        <p:nvSpPr>
          <p:cNvPr id="7" name="Text Box 2"/>
          <p:cNvSpPr txBox="1">
            <a:spLocks noChangeArrowheads="1"/>
          </p:cNvSpPr>
          <p:nvPr/>
        </p:nvSpPr>
        <p:spPr bwMode="auto">
          <a:xfrm>
            <a:off x="4572000" y="1066800"/>
            <a:ext cx="4267200" cy="5160909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179388" indent="-179388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 err="1">
                <a:latin typeface="Kruti Dev 010" pitchFamily="2" charset="0"/>
                <a:cs typeface="Arial" pitchFamily="34" charset="0"/>
              </a:rPr>
              <a:t>vc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tcfd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ge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;g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tkurs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izR;sd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ysu&amp;nsu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dks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foRrh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;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C;kSjs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esa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dgka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j[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kus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dh t:jr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]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rks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gesa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C;kSjksa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fuekZ.k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fdl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Øe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esa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djuk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pkfg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,\</a:t>
            </a:r>
          </a:p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 err="1">
                <a:latin typeface="Kruti Dev 010" pitchFamily="2" charset="0"/>
                <a:cs typeface="Arial" pitchFamily="34" charset="0"/>
              </a:rPr>
              <a:t>lcls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igys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]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ge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izkjafHkd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cSysal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'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khV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cukrs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gSaA</a:t>
            </a:r>
            <a:endParaRPr lang="en-GB" dirty="0">
              <a:latin typeface="Kruti Dev 010" pitchFamily="2" charset="0"/>
              <a:cs typeface="Arial" pitchFamily="34" charset="0"/>
            </a:endParaRPr>
          </a:p>
          <a:p>
            <a:pPr marL="600075" lvl="2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i="1" dirty="0" err="1">
                <a:latin typeface="Kruti Dev 010" pitchFamily="2" charset="0"/>
                <a:cs typeface="Arial" pitchFamily="34" charset="0"/>
              </a:rPr>
              <a:t>ekStwnk</a:t>
            </a:r>
            <a:r>
              <a:rPr lang="en-GB" i="1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i="1" dirty="0" err="1">
                <a:latin typeface="Kruti Dev 010" pitchFamily="2" charset="0"/>
                <a:cs typeface="Arial" pitchFamily="34" charset="0"/>
              </a:rPr>
              <a:t>O;kikjksa</a:t>
            </a:r>
            <a:r>
              <a:rPr lang="en-GB" i="1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ds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fy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,] ,d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vof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/k ds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izkjaHk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cSysal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'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khV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¼izkjafHkd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cSysal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'khV½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vkSj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fiNyh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vof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/k ds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var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esa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ntZ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cSysal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'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khV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,d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gksrs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u="sng" dirty="0" err="1">
                <a:latin typeface="Kruti Dev 010" pitchFamily="2" charset="0"/>
                <a:cs typeface="Arial" pitchFamily="34" charset="0"/>
              </a:rPr>
              <a:t>gSa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A</a:t>
            </a:r>
            <a:endParaRPr lang="en-GB" dirty="0">
              <a:latin typeface="Kruti Dev 010" pitchFamily="2" charset="0"/>
              <a:cs typeface="Arial" pitchFamily="34" charset="0"/>
            </a:endParaRPr>
          </a:p>
          <a:p>
            <a:pPr marL="600075" lvl="2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>
                <a:latin typeface="Kruti Dev 010" pitchFamily="2" charset="0"/>
                <a:cs typeface="Arial" pitchFamily="34" charset="0"/>
              </a:rPr>
              <a:t>u,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O;kikjksa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ds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fy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,]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gesa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,d ,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slk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cSysal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'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khV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cukuk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iM+rk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tks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fn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[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kkrk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O;kikj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hi-IN" sz="1600" dirty="0">
                <a:latin typeface="Kruti Dev 010" pitchFamily="2" charset="0"/>
                <a:cs typeface="Arial" pitchFamily="34" charset="0"/>
              </a:rPr>
              <a:t>शुरू</a:t>
            </a:r>
            <a:r>
              <a:rPr lang="hi-IN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djus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ds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igys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fnu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O;kikj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dh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D;k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fLFkfr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FkhA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 </a:t>
            </a:r>
            <a:endParaRPr lang="en-IN" i="1" dirty="0">
              <a:solidFill>
                <a:srgbClr val="FF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59078" name="Text Box 1"/>
          <p:cNvSpPr txBox="1">
            <a:spLocks noChangeArrowheads="1"/>
          </p:cNvSpPr>
          <p:nvPr/>
        </p:nvSpPr>
        <p:spPr bwMode="auto">
          <a:xfrm>
            <a:off x="4572000" y="152400"/>
            <a:ext cx="42672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GB" sz="2400" dirty="0" err="1">
                <a:latin typeface="Kruti Dev 010" pitchFamily="2" charset="0"/>
                <a:cs typeface="Arial" pitchFamily="34" charset="0"/>
              </a:rPr>
              <a:t>foRrh</a:t>
            </a:r>
            <a:r>
              <a:rPr lang="en-GB" sz="2400" dirty="0">
                <a:latin typeface="Kruti Dev 010" pitchFamily="2" charset="0"/>
                <a:cs typeface="Arial" pitchFamily="34" charset="0"/>
              </a:rPr>
              <a:t>; </a:t>
            </a:r>
            <a:r>
              <a:rPr lang="en-GB" sz="2400" dirty="0" err="1">
                <a:latin typeface="Kruti Dev 010" pitchFamily="2" charset="0"/>
                <a:cs typeface="Arial" pitchFamily="34" charset="0"/>
              </a:rPr>
              <a:t>C;kSjk</a:t>
            </a:r>
            <a:r>
              <a:rPr lang="en-GB" sz="2400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sz="2400" dirty="0" err="1">
                <a:latin typeface="Kruti Dev 010" pitchFamily="2" charset="0"/>
                <a:cs typeface="Arial" pitchFamily="34" charset="0"/>
              </a:rPr>
              <a:t>rS;kj</a:t>
            </a:r>
            <a:r>
              <a:rPr lang="en-GB" sz="2400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sz="2400" dirty="0" err="1">
                <a:latin typeface="Kruti Dev 010" pitchFamily="2" charset="0"/>
                <a:cs typeface="Arial" pitchFamily="34" charset="0"/>
              </a:rPr>
              <a:t>djuk</a:t>
            </a:r>
            <a:endParaRPr lang="en-GB" sz="2400" i="1" dirty="0">
              <a:solidFill>
                <a:srgbClr val="FF0000"/>
              </a:solidFill>
              <a:cs typeface="Arial" pitchFamily="34" charset="0"/>
            </a:endParaRPr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3048000" y="6416675"/>
            <a:ext cx="2895600" cy="365125"/>
          </a:xfrm>
          <a:prstGeom prst="rect">
            <a:avLst/>
          </a:prstGeom>
        </p:spPr>
        <p:txBody>
          <a:bodyPr bIns="0" anchor="b" anchorCtr="0"/>
          <a:lstStyle/>
          <a:p>
            <a:pPr algn="ctr">
              <a:defRPr/>
            </a:pPr>
            <a:fld id="{0C69918B-139A-4CF6-A2E4-34672B3F4CE0}" type="slidenum">
              <a:rPr lang="en-US" sz="1600" b="1" smtClean="0">
                <a:solidFill>
                  <a:prstClr val="black"/>
                </a:solidFill>
              </a:rPr>
              <a:pPr algn="ctr">
                <a:defRPr/>
              </a:pPr>
              <a:t>22</a:t>
            </a:fld>
            <a:endParaRPr lang="en-US" sz="1600" b="1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736982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074" name="Text Box 1"/>
          <p:cNvSpPr txBox="1">
            <a:spLocks noChangeArrowheads="1"/>
          </p:cNvSpPr>
          <p:nvPr/>
        </p:nvSpPr>
        <p:spPr bwMode="auto">
          <a:xfrm>
            <a:off x="228600" y="152400"/>
            <a:ext cx="42672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IN" sz="2400" dirty="0"/>
              <a:t>Preparing Financial Statements</a:t>
            </a:r>
            <a:endParaRPr lang="en-GB" sz="2400" dirty="0">
              <a:solidFill>
                <a:srgbClr val="000000"/>
              </a:solidFill>
              <a:cs typeface="Arial" pitchFamily="34" charset="0"/>
            </a:endParaRPr>
          </a:p>
        </p:txBody>
      </p:sp>
      <p:sp>
        <p:nvSpPr>
          <p:cNvPr id="12291" name="Text Box 2"/>
          <p:cNvSpPr txBox="1">
            <a:spLocks noChangeArrowheads="1"/>
          </p:cNvSpPr>
          <p:nvPr/>
        </p:nvSpPr>
        <p:spPr bwMode="auto">
          <a:xfrm>
            <a:off x="228600" y="1035049"/>
            <a:ext cx="4267200" cy="52022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6572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This means that we have to create a </a:t>
            </a:r>
            <a:r>
              <a:rPr lang="en-IN" b="1" dirty="0">
                <a:solidFill>
                  <a:prstClr val="black"/>
                </a:solidFill>
                <a:cs typeface="Arial" pitchFamily="34" charset="0"/>
              </a:rPr>
              <a:t>balance sheet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 as on January 1, 2014, when </a:t>
            </a:r>
            <a:r>
              <a:rPr lang="en-IN" dirty="0">
                <a:cs typeface="Arial" pitchFamily="34" charset="0"/>
              </a:rPr>
              <a:t>Leena</a:t>
            </a:r>
            <a:r>
              <a:rPr lang="en-IN" dirty="0">
                <a:solidFill>
                  <a:srgbClr val="FFFF00"/>
                </a:solidFill>
                <a:cs typeface="Arial" pitchFamily="34" charset="0"/>
              </a:rPr>
              <a:t> 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started Premium Pickles. </a:t>
            </a:r>
          </a:p>
          <a:p>
            <a:pPr marL="682625" lvl="2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The opening balance sheet shows the business before it begins operations.</a:t>
            </a:r>
          </a:p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Next, let us create the </a:t>
            </a:r>
            <a:r>
              <a:rPr lang="en-IN" b="1" dirty="0">
                <a:solidFill>
                  <a:prstClr val="black"/>
                </a:solidFill>
                <a:cs typeface="Arial" pitchFamily="34" charset="0"/>
              </a:rPr>
              <a:t>cash flow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 statement. </a:t>
            </a:r>
          </a:p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Third, we create the </a:t>
            </a:r>
            <a:r>
              <a:rPr lang="en-IN" b="1" dirty="0">
                <a:solidFill>
                  <a:prstClr val="black"/>
                </a:solidFill>
                <a:cs typeface="Arial" pitchFamily="34" charset="0"/>
              </a:rPr>
              <a:t>profit &amp; loss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 (P&amp;L) statement.</a:t>
            </a:r>
          </a:p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And lastly, we create the </a:t>
            </a:r>
            <a:r>
              <a:rPr lang="en-IN" b="1" dirty="0">
                <a:solidFill>
                  <a:prstClr val="black"/>
                </a:solidFill>
                <a:cs typeface="Arial" pitchFamily="34" charset="0"/>
              </a:rPr>
              <a:t>closing balance sheet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 for the period, i.e. as on December 31, 2014.</a:t>
            </a:r>
          </a:p>
          <a:p>
            <a:pPr marL="225425" lvl="1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We create the closing balance sheet last because we need data from the cash flow and P&amp;L statements to complete the balance sheet</a:t>
            </a:r>
          </a:p>
        </p:txBody>
      </p:sp>
      <p:sp>
        <p:nvSpPr>
          <p:cNvPr id="7" name="Text Box 2"/>
          <p:cNvSpPr txBox="1">
            <a:spLocks noChangeArrowheads="1"/>
          </p:cNvSpPr>
          <p:nvPr/>
        </p:nvSpPr>
        <p:spPr bwMode="auto">
          <a:xfrm>
            <a:off x="4572000" y="1066800"/>
            <a:ext cx="4267200" cy="5160909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179388" indent="-179388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 err="1">
                <a:latin typeface="Kruti Dev 010" pitchFamily="2" charset="0"/>
                <a:cs typeface="Arial" pitchFamily="34" charset="0"/>
              </a:rPr>
              <a:t>bldk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vFkZ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fesa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1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tuojh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2014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dks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,d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cSysal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'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khV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rS;kj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djuh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tc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hi-IN" sz="1400" dirty="0">
                <a:latin typeface="Kruti Dev 010" pitchFamily="2" charset="0"/>
                <a:cs typeface="Arial" pitchFamily="34" charset="0"/>
              </a:rPr>
              <a:t>लीना</a:t>
            </a:r>
            <a:r>
              <a:rPr lang="en-US" sz="1400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us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izhfe;e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fidYl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dh </a:t>
            </a:r>
            <a:r>
              <a:rPr lang="hi-IN" sz="1400" dirty="0">
                <a:latin typeface="Kruti Dev 010" pitchFamily="2" charset="0"/>
                <a:cs typeface="Arial" pitchFamily="34" charset="0"/>
              </a:rPr>
              <a:t>शु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q:vkr dh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FkhA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 </a:t>
            </a:r>
          </a:p>
          <a:p>
            <a:pPr marL="600075" lvl="2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 err="1">
                <a:latin typeface="Kruti Dev 010" pitchFamily="2" charset="0"/>
                <a:cs typeface="Arial" pitchFamily="34" charset="0"/>
              </a:rPr>
              <a:t>izkjafHkd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cSysal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'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khV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O;kikj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dks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vkjaHk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djus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ds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igys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dh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fLFkfr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n</a:t>
            </a:r>
            <a:r>
              <a:rPr lang="hi-IN" sz="1400" dirty="0">
                <a:latin typeface="Kruti Dev 010" pitchFamily="2" charset="0"/>
                <a:cs typeface="Arial" pitchFamily="34" charset="0"/>
              </a:rPr>
              <a:t>श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kZrh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gSA</a:t>
            </a:r>
            <a:endParaRPr lang="en-GB" dirty="0">
              <a:latin typeface="Kruti Dev 010" pitchFamily="2" charset="0"/>
              <a:cs typeface="Arial" pitchFamily="34" charset="0"/>
            </a:endParaRPr>
          </a:p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 err="1">
                <a:latin typeface="Kruti Dev 010" pitchFamily="2" charset="0"/>
                <a:cs typeface="Arial" pitchFamily="34" charset="0"/>
              </a:rPr>
              <a:t>fQj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]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vc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ge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udn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izokg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C;kSjk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rS;kj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djrs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gSaA</a:t>
            </a:r>
            <a:endParaRPr lang="en-GB" dirty="0">
              <a:latin typeface="Kruti Dev 010" pitchFamily="2" charset="0"/>
              <a:cs typeface="Arial" pitchFamily="34" charset="0"/>
            </a:endParaRPr>
          </a:p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 err="1">
                <a:latin typeface="Kruti Dev 010" pitchFamily="2" charset="0"/>
                <a:cs typeface="Arial" pitchFamily="34" charset="0"/>
              </a:rPr>
              <a:t>rhljk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]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ge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ykHk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vkSj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gkfu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¼ih,aM,y½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C;kSjk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rS;kj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djrs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gSaA</a:t>
            </a:r>
            <a:endParaRPr lang="en-GB" dirty="0">
              <a:latin typeface="Kruti Dev 010" pitchFamily="2" charset="0"/>
              <a:cs typeface="Arial" pitchFamily="34" charset="0"/>
            </a:endParaRPr>
          </a:p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 err="1">
                <a:latin typeface="Kruti Dev 010" pitchFamily="2" charset="0"/>
                <a:cs typeface="Arial" pitchFamily="34" charset="0"/>
              </a:rPr>
              <a:t>var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esa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]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ge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ml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vof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/k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fy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,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vafre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cSysal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'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khV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rS;kj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djrs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]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tSls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31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fnlacj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2014A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</a:p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 err="1">
                <a:latin typeface="Kruti Dev 010" pitchFamily="2" charset="0"/>
                <a:cs typeface="Arial" pitchFamily="34" charset="0"/>
              </a:rPr>
              <a:t>ge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vafre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cSysal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'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khV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var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esa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blfy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,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rS;kj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djrs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D;ksafd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gesa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cSysal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'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khV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dks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iwjk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djus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fy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,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udn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izokg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vkSj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ih,aM,y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C;kSjksa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ls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vkadM+ksa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dh t:jr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gksrh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gSA</a:t>
            </a:r>
            <a:endParaRPr lang="en-GB" dirty="0">
              <a:latin typeface="Kruti Dev 010" pitchFamily="2" charset="0"/>
              <a:cs typeface="Arial" pitchFamily="34" charset="0"/>
            </a:endParaRPr>
          </a:p>
          <a:p>
            <a:pPr marL="600075" lvl="2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i="1" dirty="0">
              <a:solidFill>
                <a:srgbClr val="FF0000"/>
              </a:solidFill>
              <a:latin typeface="Kruti Dev 010" pitchFamily="2" charset="0"/>
              <a:cs typeface="Arial" pitchFamily="34" charset="0"/>
            </a:endParaRPr>
          </a:p>
          <a:p>
            <a:pPr marL="600075" lvl="2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IN" i="1" dirty="0">
              <a:solidFill>
                <a:srgbClr val="FF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59078" name="Text Box 1"/>
          <p:cNvSpPr txBox="1">
            <a:spLocks noChangeArrowheads="1"/>
          </p:cNvSpPr>
          <p:nvPr/>
        </p:nvSpPr>
        <p:spPr bwMode="auto">
          <a:xfrm>
            <a:off x="4572000" y="152400"/>
            <a:ext cx="42672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GB" sz="2400" dirty="0" err="1">
                <a:latin typeface="Kruti Dev 010" pitchFamily="2" charset="0"/>
                <a:cs typeface="Arial" pitchFamily="34" charset="0"/>
              </a:rPr>
              <a:t>foRrh</a:t>
            </a:r>
            <a:r>
              <a:rPr lang="en-GB" sz="2400" dirty="0">
                <a:latin typeface="Kruti Dev 010" pitchFamily="2" charset="0"/>
                <a:cs typeface="Arial" pitchFamily="34" charset="0"/>
              </a:rPr>
              <a:t>; </a:t>
            </a:r>
            <a:r>
              <a:rPr lang="en-GB" sz="2400" dirty="0" err="1">
                <a:latin typeface="Kruti Dev 010" pitchFamily="2" charset="0"/>
                <a:cs typeface="Arial" pitchFamily="34" charset="0"/>
              </a:rPr>
              <a:t>C;kSjk</a:t>
            </a:r>
            <a:r>
              <a:rPr lang="en-GB" sz="2400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sz="2400" dirty="0" err="1">
                <a:latin typeface="Kruti Dev 010" pitchFamily="2" charset="0"/>
                <a:cs typeface="Arial" pitchFamily="34" charset="0"/>
              </a:rPr>
              <a:t>rS;kj</a:t>
            </a:r>
            <a:r>
              <a:rPr lang="en-GB" sz="2400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sz="2400" dirty="0" err="1">
                <a:latin typeface="Kruti Dev 010" pitchFamily="2" charset="0"/>
                <a:cs typeface="Arial" pitchFamily="34" charset="0"/>
              </a:rPr>
              <a:t>djuk</a:t>
            </a:r>
            <a:endParaRPr lang="en-GB" sz="2400" i="1" dirty="0">
              <a:solidFill>
                <a:srgbClr val="FF0000"/>
              </a:solidFill>
              <a:cs typeface="Arial" pitchFamily="34" charset="0"/>
            </a:endParaRPr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3048000" y="6416675"/>
            <a:ext cx="2895600" cy="365125"/>
          </a:xfrm>
          <a:prstGeom prst="rect">
            <a:avLst/>
          </a:prstGeom>
        </p:spPr>
        <p:txBody>
          <a:bodyPr bIns="0" anchor="b" anchorCtr="0"/>
          <a:lstStyle/>
          <a:p>
            <a:pPr algn="ctr">
              <a:defRPr/>
            </a:pPr>
            <a:fld id="{0C69918B-139A-4CF6-A2E4-34672B3F4CE0}" type="slidenum">
              <a:rPr lang="en-US" sz="1600" b="1" smtClean="0">
                <a:solidFill>
                  <a:prstClr val="black"/>
                </a:solidFill>
              </a:rPr>
              <a:pPr algn="ctr">
                <a:defRPr/>
              </a:pPr>
              <a:t>23</a:t>
            </a:fld>
            <a:endParaRPr lang="en-US" sz="1600" b="1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5694629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Opening Balance Sheet  / </a:t>
            </a:r>
            <a:r>
              <a:rPr lang="en-GB" sz="2400" dirty="0" err="1">
                <a:latin typeface="Kruti Dev 010" pitchFamily="2" charset="0"/>
              </a:rPr>
              <a:t>izkjafHkd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cSysal</a:t>
            </a:r>
            <a:r>
              <a:rPr lang="en-GB" sz="2400" dirty="0">
                <a:latin typeface="Kruti Dev 010" pitchFamily="2" charset="0"/>
              </a:rPr>
              <a:t> '</a:t>
            </a:r>
            <a:r>
              <a:rPr lang="en-GB" sz="2400" dirty="0" err="1">
                <a:latin typeface="Kruti Dev 010" pitchFamily="2" charset="0"/>
              </a:rPr>
              <a:t>khV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24</a:t>
            </a:fld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831466"/>
              </p:ext>
            </p:extLst>
          </p:nvPr>
        </p:nvGraphicFramePr>
        <p:xfrm>
          <a:off x="395536" y="1052735"/>
          <a:ext cx="8424935" cy="5320665"/>
        </p:xfrm>
        <a:graphic>
          <a:graphicData uri="http://schemas.openxmlformats.org/drawingml/2006/table">
            <a:tbl>
              <a:tblPr/>
              <a:tblGrid>
                <a:gridCol w="16523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61025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8116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8116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(Balance Sheet as on January 1, 2014)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Purchase value of fixed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Total depreciation so far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Depreciation during the year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Depreciated value of fixed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balance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8588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Accounts receivable (AR)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8588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Accounts Payable (AP)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IN" sz="1600" b="0" i="0" u="none" strike="noStrike" dirty="0"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Original loan amount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Loan repaid till last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Loan repaid during the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Loan balance outstanding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Owner's Equity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Original equity paid by owner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Retained Earning till last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196999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Net profit for the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208588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Retained Earnings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08588"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Liabilities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3270487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Cash Flow statement / </a:t>
            </a:r>
            <a:r>
              <a:rPr lang="en-GB" sz="2400" dirty="0" err="1">
                <a:latin typeface="Kruti Dev 010" pitchFamily="2" charset="0"/>
              </a:rPr>
              <a:t>udn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izokg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25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8203580"/>
              </p:ext>
            </p:extLst>
          </p:nvPr>
        </p:nvGraphicFramePr>
        <p:xfrm>
          <a:off x="467545" y="1052719"/>
          <a:ext cx="8371655" cy="423862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9708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61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9096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7436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9025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Flow statement for the period January 1 - December 31, 2014 / </a:t>
                      </a:r>
                      <a:r>
                        <a:rPr lang="en-GB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1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2014 rd dh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izokg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Opening balance 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izkjafHkd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'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ks"k</a:t>
                      </a:r>
                      <a:endParaRPr lang="en-IN" sz="1800" b="1" i="1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Inflow /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vkxeu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invested in the business by owners (equity)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ekfydksa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}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kjk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O;kikj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esa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fuos’k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¼bfDoVh½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from the loan taken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x, _.k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ls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feyk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inflow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1,70,000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dqy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vkxeu</a:t>
                      </a:r>
                      <a:endParaRPr lang="en-IN" sz="1800" b="0" i="1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8265172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Cash Flow statement / </a:t>
            </a:r>
            <a:r>
              <a:rPr lang="en-GB" sz="2400" dirty="0" err="1">
                <a:latin typeface="Kruti Dev 010" pitchFamily="2" charset="0"/>
              </a:rPr>
              <a:t>udn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izokg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26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430669"/>
              </p:ext>
            </p:extLst>
          </p:nvPr>
        </p:nvGraphicFramePr>
        <p:xfrm>
          <a:off x="467545" y="1052719"/>
          <a:ext cx="8064894" cy="4458446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9708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49576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6003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59867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i="0" u="none" strike="noStrike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11014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Flow statement for the period January 1 - December 31, 2014</a:t>
                      </a:r>
                      <a:r>
                        <a:rPr lang="en-IN" sz="1800" b="0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/ 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2014 dh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izokg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9867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Outflow /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cfgxZeu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>
                        <a:solidFill>
                          <a:schemeClr val="accent5">
                            <a:lumMod val="50000"/>
                          </a:schemeClr>
                        </a:solidFill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59867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raw materials (Lemon)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59867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¼uhacw½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1736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raw materials (assorted vegetables)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4800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dPps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¼fefJr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lfCt;ka½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4800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raw materials (Oil, salt, sugar &amp; spices)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81000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¼rsy]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ued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]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phuh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elkys½ 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81000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rent, electricity and water bills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04800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fdjk;k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]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fctyh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ikuh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fcyksa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04800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transport raw material from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04800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cktkj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ykus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gsrq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&lt;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qykbZ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8107598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Cash Flow statement / </a:t>
            </a:r>
            <a:r>
              <a:rPr lang="en-GB" sz="2400" dirty="0" err="1">
                <a:latin typeface="Kruti Dev 010" pitchFamily="2" charset="0"/>
              </a:rPr>
              <a:t>udn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izokg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27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7506482"/>
              </p:ext>
            </p:extLst>
          </p:nvPr>
        </p:nvGraphicFramePr>
        <p:xfrm>
          <a:off x="467545" y="1052719"/>
          <a:ext cx="8371655" cy="451294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9708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61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9096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7436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i="0" u="none" strike="noStrike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9025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Flow statement for the period January 1 - December 31, 2014</a:t>
                      </a:r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/ 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2014 dh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izokg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3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Outflow /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cfgxZeu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wages for production labour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mRiknu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Jfed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osru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bottles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cksryksa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transport finished goods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rS;kj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mRikn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ds &lt;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qykbZ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ds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salesman's salary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lsYleSu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osru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printing of marketing leaflets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0" eaLnBrk="1" fontAlgn="t" latinLnBrk="0" hangingPunct="1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ekdsZfVax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i="0" kern="120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ea typeface="+mn-ea"/>
                          <a:cs typeface="+mn-cs"/>
                        </a:rPr>
                        <a:t>ds </a:t>
                      </a:r>
                      <a:r>
                        <a:rPr lang="en-GB" sz="1800" b="0" i="0" kern="12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ea typeface="+mn-ea"/>
                          <a:cs typeface="+mn-cs"/>
                        </a:rPr>
                        <a:t>nLrkostksa</a:t>
                      </a:r>
                      <a:r>
                        <a:rPr lang="en-GB" sz="1800" b="0" i="0" kern="12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ea typeface="+mn-ea"/>
                          <a:cs typeface="+mn-cs"/>
                        </a:rPr>
                        <a:t> @ </a:t>
                      </a:r>
                      <a:r>
                        <a:rPr lang="en-GB" sz="1800" b="0" i="0" kern="12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ea typeface="+mn-ea"/>
                          <a:cs typeface="+mn-cs"/>
                        </a:rPr>
                        <a:t>ifpZ;ksa</a:t>
                      </a:r>
                      <a:r>
                        <a:rPr lang="en-GB" sz="1800" b="0" i="0" kern="12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GB" sz="1800" b="0" i="0" kern="120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ea typeface="+mn-ea"/>
                          <a:cs typeface="+mn-cs"/>
                        </a:rPr>
                        <a:t>dh </a:t>
                      </a:r>
                      <a:r>
                        <a:rPr lang="en-GB" sz="1800" b="0" i="0" kern="12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ea typeface="+mn-ea"/>
                          <a:cs typeface="+mn-cs"/>
                        </a:rPr>
                        <a:t>fizafVax</a:t>
                      </a:r>
                      <a:r>
                        <a:rPr lang="en-GB" sz="1800" b="0" i="0" kern="120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8937385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Cash Flow statement / </a:t>
            </a:r>
            <a:r>
              <a:rPr lang="en-GB" sz="2400" dirty="0" err="1">
                <a:latin typeface="Kruti Dev 010" pitchFamily="2" charset="0"/>
              </a:rPr>
              <a:t>udn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izokg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28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1234440"/>
              </p:ext>
            </p:extLst>
          </p:nvPr>
        </p:nvGraphicFramePr>
        <p:xfrm>
          <a:off x="467545" y="1052719"/>
          <a:ext cx="8371655" cy="339661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9708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61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9096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7436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i="0" u="none" strike="noStrike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9025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Flow statement for the period January 1 - December 31, 2014</a:t>
                      </a:r>
                      <a:r>
                        <a:rPr lang="en-IN" sz="1800" b="0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/ 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2014 dh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izokg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3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Outflow /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cfgxZeu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interest on loan taken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x, _.k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ij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C;kt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fn;k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purchase fixed assets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fu;r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ifjlaifRr;ka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[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kjhnus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outflow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1,64,800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cfgxZeu</a:t>
                      </a:r>
                      <a:endParaRPr lang="en-IN" sz="1800" b="0" i="1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Closing balance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5,200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vafre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'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ks"k</a:t>
                      </a:r>
                      <a:endParaRPr lang="en-IN" sz="1800" b="1" i="1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4768083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Cash Flow statement / </a:t>
            </a:r>
            <a:r>
              <a:rPr lang="en-GB" sz="2400" dirty="0" err="1">
                <a:latin typeface="Kruti Dev 010" pitchFamily="2" charset="0"/>
              </a:rPr>
              <a:t>udn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izokg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29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96293096"/>
              </p:ext>
            </p:extLst>
          </p:nvPr>
        </p:nvGraphicFramePr>
        <p:xfrm>
          <a:off x="467545" y="1052719"/>
          <a:ext cx="8371655" cy="5248275"/>
        </p:xfrm>
        <a:graphic>
          <a:graphicData uri="http://schemas.openxmlformats.org/drawingml/2006/table">
            <a:tbl>
              <a:tblPr/>
              <a:tblGrid>
                <a:gridCol w="72007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08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46611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363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2413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8688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19025"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9025">
                <a:tc gridSpan="5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Flow statement for the period January 1 - December 31, 2014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400" b="1" i="1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Opening balance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1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  <a:r>
                        <a:rPr lang="en-IN" sz="14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9025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Inflow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IN">
                        <a:solidFill>
                          <a:schemeClr val="accent5">
                            <a:lumMod val="50000"/>
                          </a:schemeClr>
                        </a:solidFill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invested in the business by owners (equity)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from the loan taken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sales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inflow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1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1,70,000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19025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Outflow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IN">
                        <a:solidFill>
                          <a:schemeClr val="accent5">
                            <a:lumMod val="50000"/>
                          </a:schemeClr>
                        </a:solidFill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raw materials (Lemon)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raw materials (assorted vegetables)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raw materials (Oil, salt, sugar &amp; spices)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rent, electricity and water bills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transport raw material from the market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wages for production labour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bottles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transport finished goods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salesman's salary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printing of marketing leaflets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interest on loan taken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purchase fixed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outflow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1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1,64,800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400" b="1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Closing balance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1" i="1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400" b="1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5,200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</a:tbl>
          </a:graphicData>
        </a:graphic>
      </p:graphicFrame>
      <p:sp>
        <p:nvSpPr>
          <p:cNvPr id="6" name="Cloud Callout 5"/>
          <p:cNvSpPr/>
          <p:nvPr/>
        </p:nvSpPr>
        <p:spPr>
          <a:xfrm>
            <a:off x="6444208" y="188640"/>
            <a:ext cx="2232248" cy="1224136"/>
          </a:xfrm>
          <a:prstGeom prst="cloudCallout">
            <a:avLst>
              <a:gd name="adj1" fmla="val -47415"/>
              <a:gd name="adj2" fmla="val 7101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Summary</a:t>
            </a:r>
          </a:p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(Slides 25- 28) / </a:t>
            </a:r>
            <a:r>
              <a:rPr lang="en-GB" dirty="0" err="1">
                <a:latin typeface="Kruti Dev 010" pitchFamily="2" charset="0"/>
              </a:rPr>
              <a:t>lkjka’k</a:t>
            </a:r>
            <a:r>
              <a:rPr lang="en-GB" dirty="0">
                <a:latin typeface="Kruti Dev 010" pitchFamily="2" charset="0"/>
              </a:rPr>
              <a:t> ¼LykbM 28&amp;31½</a:t>
            </a:r>
            <a:endParaRPr lang="en-US" dirty="0">
              <a:solidFill>
                <a:schemeClr val="bg1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928105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074" name="Text Box 1"/>
          <p:cNvSpPr txBox="1">
            <a:spLocks noChangeArrowheads="1"/>
          </p:cNvSpPr>
          <p:nvPr/>
        </p:nvSpPr>
        <p:spPr bwMode="auto">
          <a:xfrm>
            <a:off x="228600" y="152400"/>
            <a:ext cx="42672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IN" sz="2400" dirty="0"/>
              <a:t>Leena’s Premium Pickles</a:t>
            </a:r>
            <a:endParaRPr lang="en-GB" sz="2400" dirty="0">
              <a:cs typeface="Arial" pitchFamily="34" charset="0"/>
            </a:endParaRPr>
          </a:p>
        </p:txBody>
      </p:sp>
      <p:sp>
        <p:nvSpPr>
          <p:cNvPr id="12291" name="Text Box 2"/>
          <p:cNvSpPr txBox="1">
            <a:spLocks noChangeArrowheads="1"/>
          </p:cNvSpPr>
          <p:nvPr/>
        </p:nvSpPr>
        <p:spPr bwMode="auto">
          <a:xfrm>
            <a:off x="228600" y="1035049"/>
            <a:ext cx="4267200" cy="52022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6572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Leena prepared a business plan with the help of a </a:t>
            </a:r>
            <a:r>
              <a:rPr lang="en-IN" dirty="0">
                <a:cs typeface="Arial" pitchFamily="34" charset="0"/>
              </a:rPr>
              <a:t>CRP-EP, 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and received a loan from an Self-Help Group (SHG) to start the business. </a:t>
            </a:r>
          </a:p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She started the business on January 1, 2014.</a:t>
            </a:r>
          </a:p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cs typeface="Arial" pitchFamily="34" charset="0"/>
              </a:rPr>
              <a:t>The CRP-EP helped Leena maintain records for her business and prepare the PTS</a:t>
            </a:r>
          </a:p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cs typeface="Arial" pitchFamily="34" charset="0"/>
              </a:rPr>
              <a:t>The information from the PTS for the year 2014 is given on slides 3,4 and 5.</a:t>
            </a:r>
          </a:p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cs typeface="Arial" pitchFamily="34" charset="0"/>
              </a:rPr>
              <a:t>The information from the PTS for the year 2015 is given on slide 38, 39 &amp; 40.</a:t>
            </a:r>
          </a:p>
        </p:txBody>
      </p:sp>
      <p:sp>
        <p:nvSpPr>
          <p:cNvPr id="7" name="Text Box 2"/>
          <p:cNvSpPr txBox="1">
            <a:spLocks noChangeArrowheads="1"/>
          </p:cNvSpPr>
          <p:nvPr/>
        </p:nvSpPr>
        <p:spPr bwMode="auto">
          <a:xfrm>
            <a:off x="4572000" y="1066800"/>
            <a:ext cx="4267200" cy="5160909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179388" indent="-179388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hi-IN" dirty="0">
                <a:latin typeface="Kruti Dev 010" pitchFamily="2" charset="0"/>
                <a:cs typeface="Arial" pitchFamily="34" charset="0"/>
              </a:rPr>
              <a:t>लीना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 </a:t>
            </a:r>
            <a:r>
              <a:rPr lang="hi-IN" dirty="0">
                <a:solidFill>
                  <a:prstClr val="black"/>
                </a:solidFill>
                <a:cs typeface="Arial" pitchFamily="34" charset="0"/>
              </a:rPr>
              <a:t>ने </a:t>
            </a:r>
            <a:r>
              <a:rPr lang="en-IN" dirty="0">
                <a:solidFill>
                  <a:prstClr val="black"/>
                </a:solidFill>
                <a:cs typeface="Arial" pitchFamily="34" charset="0"/>
              </a:rPr>
              <a:t> 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,d </a:t>
            </a:r>
            <a:r>
              <a:rPr lang="en-IN" dirty="0">
                <a:cs typeface="Arial" pitchFamily="34" charset="0"/>
              </a:rPr>
              <a:t>CRP-EP 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dh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lgk;rk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ls ,d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O;kikj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;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kstuk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rS;kj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dh]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vkSj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Lo&amp;lgk;rk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lewg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ls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O;kikj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vkjaHk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djus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ds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fy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, _.k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fy;kA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</a:p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>
                <a:latin typeface="Kruti Dev 010" pitchFamily="2" charset="0"/>
                <a:cs typeface="Arial" pitchFamily="34" charset="0"/>
              </a:rPr>
              <a:t>;g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O;kikj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1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tuojh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2014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dks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vkjaHk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fd;kA</a:t>
            </a:r>
            <a:endParaRPr lang="en-GB" dirty="0">
              <a:latin typeface="Kruti Dev 010" pitchFamily="2" charset="0"/>
              <a:cs typeface="Arial" pitchFamily="34" charset="0"/>
            </a:endParaRPr>
          </a:p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IN" dirty="0">
                <a:cs typeface="Arial" pitchFamily="34" charset="0"/>
              </a:rPr>
              <a:t>CRP-EP</a:t>
            </a:r>
            <a:r>
              <a:rPr lang="en-IN" dirty="0">
                <a:solidFill>
                  <a:srgbClr val="FFFF00"/>
                </a:solidFill>
                <a:cs typeface="Arial" pitchFamily="34" charset="0"/>
              </a:rPr>
              <a:t> </a:t>
            </a:r>
            <a:r>
              <a:rPr lang="hi-IN" dirty="0"/>
              <a:t>ने लीना को अपने व्यापार के लिए रिकॉर्ड बनाए रखने और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O;kikfjd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ysu&amp;nsu</a:t>
            </a:r>
            <a:r>
              <a:rPr lang="hi-IN" dirty="0"/>
              <a:t> तैयार करने में मदद की</a:t>
            </a:r>
            <a:endParaRPr lang="en-GB" dirty="0">
              <a:latin typeface="Kruti Dev 010" pitchFamily="2" charset="0"/>
              <a:cs typeface="Arial" pitchFamily="34" charset="0"/>
            </a:endParaRPr>
          </a:p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 err="1">
                <a:latin typeface="Kruti Dev 010" pitchFamily="2" charset="0"/>
                <a:cs typeface="Arial" pitchFamily="34" charset="0"/>
              </a:rPr>
              <a:t>lky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2014 ds muds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lHkh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O;kikfjd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ysu&amp;nsuksa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dh ,d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lwph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LykbM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3] 4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vkSj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5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esa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nh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xbZ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gSaA</a:t>
            </a:r>
            <a:endParaRPr lang="en-GB" dirty="0">
              <a:latin typeface="Kruti Dev 010" pitchFamily="2" charset="0"/>
              <a:cs typeface="Arial" pitchFamily="34" charset="0"/>
            </a:endParaRPr>
          </a:p>
          <a:p>
            <a:pPr marL="200025" lvl="1" indent="-200025" eaLnBrk="1" fontAlgn="base" hangingPunct="1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r>
              <a:rPr lang="en-GB" dirty="0" err="1">
                <a:latin typeface="Kruti Dev 010" pitchFamily="2" charset="0"/>
                <a:cs typeface="Arial" pitchFamily="34" charset="0"/>
              </a:rPr>
              <a:t>lky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2015 ds muds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lHkh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O;kikfjd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ysu&amp;nsuksa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dh ,d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lwph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LykbM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38] 39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vkSj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40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ij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nh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xbZ</a:t>
            </a:r>
            <a:r>
              <a:rPr lang="en-GB" dirty="0">
                <a:latin typeface="Kruti Dev 010" pitchFamily="2" charset="0"/>
                <a:cs typeface="Arial" pitchFamily="34" charset="0"/>
              </a:rPr>
              <a:t> </a:t>
            </a:r>
            <a:r>
              <a:rPr lang="en-GB" dirty="0" err="1">
                <a:latin typeface="Kruti Dev 010" pitchFamily="2" charset="0"/>
                <a:cs typeface="Arial" pitchFamily="34" charset="0"/>
              </a:rPr>
              <a:t>gSA</a:t>
            </a:r>
            <a:endParaRPr lang="en-IN" i="1" dirty="0">
              <a:solidFill>
                <a:srgbClr val="FF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59078" name="Text Box 1"/>
          <p:cNvSpPr txBox="1">
            <a:spLocks noChangeArrowheads="1"/>
          </p:cNvSpPr>
          <p:nvPr/>
        </p:nvSpPr>
        <p:spPr bwMode="auto">
          <a:xfrm>
            <a:off x="4572000" y="152400"/>
            <a:ext cx="42672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hi-IN" sz="2400" dirty="0">
                <a:latin typeface="Kruti Dev 010" pitchFamily="2" charset="0"/>
                <a:cs typeface="Arial" pitchFamily="34" charset="0"/>
              </a:rPr>
              <a:t>लीना के प्रीमियम अचार</a:t>
            </a:r>
            <a:endParaRPr lang="en-GB" sz="2400" dirty="0">
              <a:latin typeface="Kruti Dev 010" pitchFamily="2" charset="0"/>
              <a:cs typeface="Arial" pitchFamily="34" charset="0"/>
            </a:endParaRPr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3048000" y="6416675"/>
            <a:ext cx="2895600" cy="365125"/>
          </a:xfrm>
          <a:prstGeom prst="rect">
            <a:avLst/>
          </a:prstGeom>
        </p:spPr>
        <p:txBody>
          <a:bodyPr bIns="0" anchor="b" anchorCtr="0"/>
          <a:lstStyle/>
          <a:p>
            <a:pPr algn="ctr">
              <a:defRPr/>
            </a:pPr>
            <a:fld id="{0C69918B-139A-4CF6-A2E4-34672B3F4CE0}" type="slidenum">
              <a:rPr lang="en-US" sz="1600" b="1" smtClean="0">
                <a:solidFill>
                  <a:prstClr val="black"/>
                </a:solidFill>
              </a:rPr>
              <a:pPr algn="ctr">
                <a:defRPr/>
              </a:pPr>
              <a:t>3</a:t>
            </a:fld>
            <a:endParaRPr lang="en-US" sz="1600" b="1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4821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Profit &amp; Loss (P&amp;L) statement / </a:t>
            </a:r>
            <a:r>
              <a:rPr lang="en-GB" sz="2400" dirty="0" err="1">
                <a:latin typeface="Kruti Dev 010" pitchFamily="2" charset="0"/>
              </a:rPr>
              <a:t>ykHk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vkSj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gkfu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¼ih,aM,y½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30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74423335"/>
              </p:ext>
            </p:extLst>
          </p:nvPr>
        </p:nvGraphicFramePr>
        <p:xfrm>
          <a:off x="467544" y="1052744"/>
          <a:ext cx="8371656" cy="4815840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79688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192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091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2809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Profit &amp; Loss statement for the period January 1 to December 31, 2014 /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2014 dh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ykHk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gkfu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Revenues / </a:t>
                      </a:r>
                      <a:r>
                        <a:rPr lang="en-GB" sz="1800" b="1" i="0" u="none" strike="noStrike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fj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osU;q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IN" sz="1800" b="0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 from cash sales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fcØh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ls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feyh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fjosU;q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 from credit sales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m/</a:t>
                      </a:r>
                      <a:r>
                        <a:rPr lang="en-GB" sz="1800" b="0" i="0" u="none" strike="noStrike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kkj</a:t>
                      </a:r>
                      <a:r>
                        <a:rPr lang="en-GB" sz="1800" b="0" i="0" u="none" strike="noStrike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fcØh</a:t>
                      </a:r>
                      <a:r>
                        <a:rPr lang="en-GB" sz="1800" b="0" i="0" u="none" strike="noStrike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ls</a:t>
                      </a:r>
                      <a:r>
                        <a:rPr lang="en-GB" sz="1800" b="0" i="0" u="none" strike="noStrike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feyh</a:t>
                      </a:r>
                      <a:r>
                        <a:rPr lang="en-GB" sz="1800" b="0" i="0" u="none" strike="noStrike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fjosU;q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revenue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1,50,000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dqy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fjosU;q</a:t>
                      </a:r>
                      <a:endParaRPr lang="en-IN" sz="1800" b="0" i="1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Direct Costs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izR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;{k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endParaRPr lang="en-IN" sz="180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raw materials (Lemon)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dPps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¼uhacw½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raw materials (assorted vegetables)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dPps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¼fefJr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lfCt;ka½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raw materials (Oil, salt, sugar &amp; spices)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dPps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¼rsy]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ued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]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phuh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elkys½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7572382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Profit &amp; Loss (P&amp;L) statement / </a:t>
            </a:r>
            <a:r>
              <a:rPr lang="en-GB" sz="2400" dirty="0" err="1">
                <a:latin typeface="Kruti Dev 010" pitchFamily="2" charset="0"/>
              </a:rPr>
              <a:t>ykHk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vkSj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gkfu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¼ih,aM,y½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31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893803"/>
              </p:ext>
            </p:extLst>
          </p:nvPr>
        </p:nvGraphicFramePr>
        <p:xfrm>
          <a:off x="467544" y="1052744"/>
          <a:ext cx="8371656" cy="480631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79688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192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091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2809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Profit &amp; Loss statement for the period January 1 to December 31, 2014 /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2014 dh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ykHk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gkfu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Direct Costs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izR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;{k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endParaRPr lang="en-IN" sz="180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transporting raw material from the market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cktkj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ls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dPpk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ykus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gsrq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&lt;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qykbZ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bottles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cksryksa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labels for the bottles (to be paid)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cksryksa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yscYl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¼Hkqxrku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x;k½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production labour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mRiknu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Jfed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1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Direct Costs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1,13,500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dqy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izR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;{k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1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Gross Profit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36,500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ldy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ykHk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3615835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Profit &amp; Loss (P&amp;L) statement / </a:t>
            </a:r>
            <a:r>
              <a:rPr lang="en-GB" sz="2400" dirty="0" err="1">
                <a:latin typeface="Kruti Dev 010" pitchFamily="2" charset="0"/>
              </a:rPr>
              <a:t>ykHk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vkSj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gkfu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¼ih,aM,y½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32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956155"/>
              </p:ext>
            </p:extLst>
          </p:nvPr>
        </p:nvGraphicFramePr>
        <p:xfrm>
          <a:off x="467544" y="1052744"/>
          <a:ext cx="8371656" cy="396430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79688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192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091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2809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Profit &amp; Loss statement for the period January 1 to December 31, 2014 /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2014 dh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ykHk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gkfu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Indirect Costs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vizR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;{k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IN" sz="180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transporting finished goods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rS;kj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mRikn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&lt;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qykbZ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salesman (salary)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lsYleSu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ij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¼osru½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rent, electricity and water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fdjk;k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]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fctyh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ikuh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printing marketing leaflets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ekdsZfVax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nLrkostksa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@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ifpZ;ksa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fizfVax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Interest paid on loan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_.k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ij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fn;k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C;kt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25631626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Profit &amp; Loss (P&amp;L) statement / </a:t>
            </a:r>
            <a:r>
              <a:rPr lang="en-GB" sz="2400" dirty="0" err="1">
                <a:latin typeface="Kruti Dev 010" pitchFamily="2" charset="0"/>
              </a:rPr>
              <a:t>ykHk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vkSj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gkfu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¼ih,aM,y½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33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3293611"/>
              </p:ext>
            </p:extLst>
          </p:nvPr>
        </p:nvGraphicFramePr>
        <p:xfrm>
          <a:off x="467544" y="1052744"/>
          <a:ext cx="8371656" cy="282892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79688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192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091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2809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Profit &amp; Loss statement for the period January 1 to December 31, 2014 /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2014 dh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ykHk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gkfu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Indirect Costs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vizR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;{k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IN" sz="180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Depreciation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1,800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ewY;gzkl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Indirect Costs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16,100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i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dqy</a:t>
                      </a:r>
                      <a:r>
                        <a:rPr lang="en-GB" i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i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vizR</a:t>
                      </a:r>
                      <a:r>
                        <a:rPr lang="en-GB" i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;{k </a:t>
                      </a:r>
                      <a:r>
                        <a:rPr lang="en-GB" i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ykxr</a:t>
                      </a:r>
                      <a:endParaRPr lang="en-IN" sz="1800" b="0" i="1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Net Profit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20,400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'</a:t>
                      </a:r>
                      <a:r>
                        <a:rPr lang="en-GB" sz="1800" b="1" i="0" u="none" strike="noStrike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kq</a:t>
                      </a:r>
                      <a:r>
                        <a:rPr lang="en-GB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) </a:t>
                      </a:r>
                      <a:r>
                        <a:rPr lang="en-GB" sz="1800" b="1" i="0" u="none" strike="noStrike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ykHk</a:t>
                      </a:r>
                      <a:r>
                        <a:rPr lang="en-GB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9514183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Profit &amp; Loss (P&amp;L) statement / </a:t>
            </a:r>
            <a:r>
              <a:rPr lang="en-GB" sz="2400" dirty="0" err="1">
                <a:latin typeface="Kruti Dev 010" pitchFamily="2" charset="0"/>
              </a:rPr>
              <a:t>ykHk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vkSj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gkfu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¼ih,aM,y½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34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50195302"/>
              </p:ext>
            </p:extLst>
          </p:nvPr>
        </p:nvGraphicFramePr>
        <p:xfrm>
          <a:off x="467544" y="1052744"/>
          <a:ext cx="8371656" cy="5259705"/>
        </p:xfrm>
        <a:graphic>
          <a:graphicData uri="http://schemas.openxmlformats.org/drawingml/2006/table">
            <a:tbl>
              <a:tblPr/>
              <a:tblGrid>
                <a:gridCol w="79688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192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091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6016">
                <a:tc gridSpan="2"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25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4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4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4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4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2809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IN" sz="125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Profit &amp; Loss statement for the period January 1 to December 31, 2014 / </a:t>
                      </a:r>
                      <a:r>
                        <a:rPr lang="en-GB" sz="14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4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4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4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4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2014 dh </a:t>
                      </a:r>
                      <a:r>
                        <a:rPr lang="en-GB" sz="14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4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4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4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4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4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4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ykHk</a:t>
                      </a:r>
                      <a:r>
                        <a:rPr lang="en-GB" sz="14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4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4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4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gkfu</a:t>
                      </a:r>
                      <a:r>
                        <a:rPr lang="en-GB" sz="14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4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25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25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IN" sz="1250" b="0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 from cash sales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 from credit sales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revenue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1,50,000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25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Direct Costs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endParaRPr lang="en-IN" sz="125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raw materials (Lemon)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raw materials (assorted vegetables)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raw materials (Oil, salt, sugar &amp; spices)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transporting raw material from the market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bottles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labels for the bottles (to be paid)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production labour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9968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1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Direct Costs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1,13,500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9968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Gross Profit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36,500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25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Indirect Costs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IN" sz="125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transporting finished goods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salesman (salary)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rent, electricity and water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printing marketing leaflets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Interest paid on loan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19280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Depreciation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1,800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19968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Indirect Costs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16,100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199689"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Net Profit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25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25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20,400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</a:tbl>
          </a:graphicData>
        </a:graphic>
      </p:graphicFrame>
      <p:sp>
        <p:nvSpPr>
          <p:cNvPr id="6" name="Cloud Callout 5"/>
          <p:cNvSpPr/>
          <p:nvPr/>
        </p:nvSpPr>
        <p:spPr>
          <a:xfrm>
            <a:off x="4653372" y="1371600"/>
            <a:ext cx="2808312" cy="1584176"/>
          </a:xfrm>
          <a:prstGeom prst="cloudCallout">
            <a:avLst>
              <a:gd name="adj1" fmla="val -35381"/>
              <a:gd name="adj2" fmla="val 6802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Summary</a:t>
            </a:r>
          </a:p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(Slides 30- 33) / </a:t>
            </a:r>
            <a:r>
              <a:rPr lang="en-GB" b="1" dirty="0" err="1">
                <a:latin typeface="Kruti Dev 010" pitchFamily="2" charset="0"/>
              </a:rPr>
              <a:t>lkjka’k</a:t>
            </a:r>
            <a:r>
              <a:rPr lang="en-GB" b="1" dirty="0">
                <a:latin typeface="Kruti Dev 010" pitchFamily="2" charset="0"/>
              </a:rPr>
              <a:t> </a:t>
            </a:r>
            <a:r>
              <a:rPr lang="en-GB" b="1" dirty="0" err="1">
                <a:latin typeface="Kruti Dev 010" pitchFamily="2" charset="0"/>
              </a:rPr>
              <a:t>¼LykbM</a:t>
            </a:r>
            <a:r>
              <a:rPr lang="en-GB" b="1" dirty="0">
                <a:latin typeface="Kruti Dev 010" pitchFamily="2" charset="0"/>
              </a:rPr>
              <a:t> 28&amp;31½</a:t>
            </a:r>
            <a:endParaRPr lang="en-US" dirty="0">
              <a:solidFill>
                <a:schemeClr val="bg1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49395010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/>
              <a:t>Closing Balance Sheet 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35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3312354"/>
              </p:ext>
            </p:extLst>
          </p:nvPr>
        </p:nvGraphicFramePr>
        <p:xfrm>
          <a:off x="395537" y="1052736"/>
          <a:ext cx="8443663" cy="5126355"/>
        </p:xfrm>
        <a:graphic>
          <a:graphicData uri="http://schemas.openxmlformats.org/drawingml/2006/table">
            <a:tbl>
              <a:tblPr/>
              <a:tblGrid>
                <a:gridCol w="131163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941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3756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0030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Balance Sheet as on December 31, 2014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IN" sz="1400" b="0" i="0" u="none" strike="noStrike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Purchase value of fixed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Total depreciation so far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Depreciation during the year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1,800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Depreciated value of fixed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38,200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balance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5,200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Accounts receivable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1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73,400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Accounts Payable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Original loan amount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Loan repaid till last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Loan repaid during the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Loan balance outstanding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Owner's Equity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Original equity paid by owner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Retained Earning till last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Net profit for the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20,400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Retained Earnings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20,400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Liabilities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73,400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66413950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Slide Number Placeholder 5"/>
          <p:cNvSpPr>
            <a:spLocks noGrp="1"/>
          </p:cNvSpPr>
          <p:nvPr>
            <p:ph type="sldNum" sz="quarter" idx="4294967295"/>
          </p:nvPr>
        </p:nvSpPr>
        <p:spPr bwMode="auto">
          <a:xfrm>
            <a:off x="3124200" y="6356350"/>
            <a:ext cx="2895600" cy="365125"/>
          </a:xfrm>
          <a:prstGeom prst="rect">
            <a:avLst/>
          </a:prstGeo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fld id="{F3B6D15D-5E2B-4026-B75C-22CFB76785BF}" type="slidenum">
              <a:rPr lang="en-US" sz="1600" b="1" smtClean="0"/>
              <a:pPr algn="ctr" eaLnBrk="1" hangingPunct="1"/>
              <a:t>36</a:t>
            </a:fld>
            <a:endParaRPr lang="en-US" sz="1600" b="1"/>
          </a:p>
        </p:txBody>
      </p:sp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28600" y="1214438"/>
            <a:ext cx="4319588" cy="358616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0248" name="Text Box 17"/>
          <p:cNvSpPr txBox="1">
            <a:spLocks noChangeArrowheads="1"/>
          </p:cNvSpPr>
          <p:nvPr/>
        </p:nvSpPr>
        <p:spPr bwMode="auto">
          <a:xfrm>
            <a:off x="-109538" y="2944812"/>
            <a:ext cx="414338" cy="331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600" b="1" dirty="0">
                <a:solidFill>
                  <a:srgbClr val="000000"/>
                </a:solidFill>
                <a:latin typeface="Wingdings" pitchFamily="2" charset="2"/>
                <a:cs typeface="Times New Roman" pitchFamily="18" charset="0"/>
                <a:sym typeface="Wingdings" pitchFamily="2" charset="2"/>
              </a:rPr>
              <a:t></a:t>
            </a:r>
            <a:endParaRPr lang="en-GB" sz="1600" b="1" dirty="0">
              <a:solidFill>
                <a:srgbClr val="000000"/>
              </a:solidFill>
              <a:latin typeface="Wingdings" pitchFamily="2" charset="2"/>
              <a:cs typeface="Times New Roman" pitchFamily="18" charset="0"/>
            </a:endParaRPr>
          </a:p>
        </p:txBody>
      </p:sp>
      <p:sp>
        <p:nvSpPr>
          <p:cNvPr id="10" name="Text Box 1"/>
          <p:cNvSpPr txBox="1">
            <a:spLocks noChangeArrowheads="1"/>
          </p:cNvSpPr>
          <p:nvPr/>
        </p:nvSpPr>
        <p:spPr bwMode="auto">
          <a:xfrm>
            <a:off x="381000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sz="2400" dirty="0"/>
              <a:t>Agenda</a:t>
            </a:r>
          </a:p>
        </p:txBody>
      </p:sp>
      <p:sp>
        <p:nvSpPr>
          <p:cNvPr id="12" name="Text Box 2"/>
          <p:cNvSpPr txBox="1">
            <a:spLocks noChangeArrowheads="1"/>
          </p:cNvSpPr>
          <p:nvPr/>
        </p:nvSpPr>
        <p:spPr bwMode="auto">
          <a:xfrm>
            <a:off x="381000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indent="-457200">
              <a:buFont typeface="+mj-lt"/>
              <a:buAutoNum type="arabicPeriod"/>
            </a:pPr>
            <a:r>
              <a:rPr lang="en-GB" sz="2000" dirty="0"/>
              <a:t>Understanding financial transactions in a business and its impact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Preparing Financial Statements for Year 1 of a business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Preparing Financial Statements for Year 2 of a business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Linking Records with Financial Statements</a:t>
            </a:r>
            <a:endParaRPr lang="en-US" sz="2000" dirty="0"/>
          </a:p>
        </p:txBody>
      </p:sp>
      <p:sp>
        <p:nvSpPr>
          <p:cNvPr id="13" name="Text Box 1"/>
          <p:cNvSpPr txBox="1">
            <a:spLocks noChangeArrowheads="1"/>
          </p:cNvSpPr>
          <p:nvPr/>
        </p:nvSpPr>
        <p:spPr bwMode="auto">
          <a:xfrm>
            <a:off x="4686401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x-none" sz="2400" dirty="0"/>
              <a:t>लक्ष्य</a:t>
            </a:r>
            <a:endParaRPr lang="en-GB" sz="2400" dirty="0"/>
          </a:p>
        </p:txBody>
      </p:sp>
      <p:sp>
        <p:nvSpPr>
          <p:cNvPr id="14" name="Text Box 2"/>
          <p:cNvSpPr txBox="1">
            <a:spLocks noChangeArrowheads="1"/>
          </p:cNvSpPr>
          <p:nvPr/>
        </p:nvSpPr>
        <p:spPr bwMode="auto">
          <a:xfrm>
            <a:off x="4686401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व्यापार में</a:t>
            </a:r>
            <a:r>
              <a:rPr lang="en-US" sz="2000" dirty="0"/>
              <a:t> </a:t>
            </a:r>
            <a:r>
              <a:rPr lang="hi-IN" sz="2000" dirty="0"/>
              <a:t>वित्तीय लेनदेन और उसके प्रभाव को समझना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व्यवसाय के वर्ष 1 के लिए वित्तीय वक्तव्य तैयार करना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व्यवसाय के वर्ष 2 के लिए वित्तीय वक्तव्य तैयार करना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वित्तीय विवरणों के साथ रिकॉर्ड्स</a:t>
            </a:r>
            <a:r>
              <a:rPr lang="en-US" sz="2000" dirty="0"/>
              <a:t> </a:t>
            </a:r>
            <a:r>
              <a:rPr lang="hi-IN" sz="2000" dirty="0"/>
              <a:t>को जोड़ना </a:t>
            </a:r>
            <a:endParaRPr lang="en-US" sz="2400" dirty="0">
              <a:solidFill>
                <a:srgbClr val="000000"/>
              </a:solidFill>
              <a:cs typeface="Arial" charset="0"/>
            </a:endParaRPr>
          </a:p>
          <a:p>
            <a:pPr marL="0" lvl="1" indent="0" eaLnBrk="1" hangingPunct="1">
              <a:lnSpc>
                <a:spcPct val="150000"/>
              </a:lnSpc>
              <a:buSzPct val="100000"/>
              <a:defRPr/>
            </a:pPr>
            <a:endParaRPr lang="en-US" sz="2400" dirty="0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9" name="Text Box 17"/>
          <p:cNvSpPr txBox="1">
            <a:spLocks noChangeArrowheads="1"/>
          </p:cNvSpPr>
          <p:nvPr/>
        </p:nvSpPr>
        <p:spPr bwMode="auto">
          <a:xfrm>
            <a:off x="-76200" y="1146175"/>
            <a:ext cx="414338" cy="301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400" b="1" dirty="0">
                <a:solidFill>
                  <a:srgbClr val="00B050"/>
                </a:solidFill>
                <a:latin typeface="Wingdings" pitchFamily="2" charset="2"/>
                <a:cs typeface="Times New Roman" pitchFamily="18" charset="0"/>
              </a:rPr>
              <a:t></a:t>
            </a:r>
          </a:p>
        </p:txBody>
      </p:sp>
      <p:sp>
        <p:nvSpPr>
          <p:cNvPr id="15" name="Text Box 17"/>
          <p:cNvSpPr txBox="1">
            <a:spLocks noChangeArrowheads="1"/>
          </p:cNvSpPr>
          <p:nvPr/>
        </p:nvSpPr>
        <p:spPr bwMode="auto">
          <a:xfrm>
            <a:off x="-109538" y="2060575"/>
            <a:ext cx="414338" cy="301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400" b="1" dirty="0">
                <a:solidFill>
                  <a:srgbClr val="00B050"/>
                </a:solidFill>
                <a:latin typeface="Wingdings" pitchFamily="2" charset="2"/>
                <a:cs typeface="Times New Roman" pitchFamily="18" charset="0"/>
              </a:rPr>
              <a:t></a:t>
            </a:r>
          </a:p>
        </p:txBody>
      </p:sp>
    </p:spTree>
    <p:extLst>
      <p:ext uri="{BB962C8B-B14F-4D97-AF65-F5344CB8AC3E}">
        <p14:creationId xmlns:p14="http://schemas.microsoft.com/office/powerpoint/2010/main" val="213644542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Business PT sheet information/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ysu&amp;nsu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IN" sz="2400" i="1" dirty="0"/>
              <a:t>(January 1 – December 31, 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37</a:t>
            </a:fld>
            <a:endParaRPr lang="en-US"/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73609550"/>
              </p:ext>
            </p:extLst>
          </p:nvPr>
        </p:nvGraphicFramePr>
        <p:xfrm>
          <a:off x="467544" y="1052737"/>
          <a:ext cx="8371655" cy="5610225"/>
        </p:xfrm>
        <a:graphic>
          <a:graphicData uri="http://schemas.openxmlformats.org/drawingml/2006/table">
            <a:tbl>
              <a:tblPr>
                <a:tableStyleId>{D7AC3CCA-C797-4891-BE02-D94E43425B78}</a:tableStyleId>
              </a:tblPr>
              <a:tblGrid>
                <a:gridCol w="37065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71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23652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9267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04835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PT sheet information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Amount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Cash added to business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Owners invested money in the business (equity)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1" u="none" strike="noStrike" dirty="0">
                        <a:solidFill>
                          <a:srgbClr val="FF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us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O;kikj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/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ku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fuos’k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fd;k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¼bfDoVh½</a:t>
                      </a:r>
                      <a:endParaRPr lang="en-IN" sz="1800" b="0" i="1" u="none" strike="noStrike" dirty="0">
                        <a:solidFill>
                          <a:srgbClr val="FF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Cash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purchases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Bought raw materials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Amount received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from debtors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Received cash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from customers for 2014 purchases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2014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xzkgdksa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izkIr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fd;k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Amount paid to suppliers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cash to settle  accounts payable for 2014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2014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nsunkjh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pqdkus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fn;k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Transportation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cost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for transporting raw materials from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ls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hi-IN" sz="1400" baseline="0" dirty="0">
                          <a:latin typeface="Kruti Dev 010" pitchFamily="2" charset="0"/>
                          <a:cs typeface="Arial" pitchFamily="34" charset="0"/>
                        </a:rPr>
                        <a:t>माल</a:t>
                      </a:r>
                      <a:r>
                        <a:rPr lang="hi-IN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ykus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gsrq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&lt;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ds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fn;k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Purchase of Fixed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Assets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Purchased fixed assets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r>
                        <a:rPr lang="en-GB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latin typeface="Kruti Dev 010" pitchFamily="2" charset="0"/>
                          <a:cs typeface="Arial" pitchFamily="34" charset="0"/>
                        </a:rPr>
                        <a:t>ifjlaifRr;ka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54786517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Business PT sheet information / </a:t>
            </a:r>
            <a:r>
              <a:rPr lang="en-GB" sz="2400" b="1" dirty="0" err="1">
                <a:latin typeface="Kruti Dev 010" pitchFamily="2" charset="0"/>
              </a:rPr>
              <a:t>ysu&amp;nsu</a:t>
            </a:r>
            <a:r>
              <a:rPr lang="en-GB" sz="2400" b="1" dirty="0">
                <a:latin typeface="Kruti Dev 010" pitchFamily="2" charset="0"/>
              </a:rPr>
              <a:t> </a:t>
            </a:r>
            <a:r>
              <a:rPr lang="en-IN" sz="2400" i="1" dirty="0"/>
              <a:t>(January 1 – December 31, 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38</a:t>
            </a:fld>
            <a:endParaRPr lang="en-US"/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68573229"/>
              </p:ext>
            </p:extLst>
          </p:nvPr>
        </p:nvGraphicFramePr>
        <p:xfrm>
          <a:off x="467544" y="1052737"/>
          <a:ext cx="8371655" cy="5080635"/>
        </p:xfrm>
        <a:graphic>
          <a:graphicData uri="http://schemas.openxmlformats.org/drawingml/2006/table">
            <a:tbl>
              <a:tblPr>
                <a:tableStyleId>{D7AC3CCA-C797-4891-BE02-D94E43425B78}</a:tableStyleId>
              </a:tblPr>
              <a:tblGrid>
                <a:gridCol w="3352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2617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4958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1439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04835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Amount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Loan amount repaid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Owners repaid a part of the loan taken in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2014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}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kjk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2014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, x, _.k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pqdk;k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Hkkx</a:t>
                      </a:r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Other expenses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rent, electricity and water bills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fdjk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,]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fctyh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vkSj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ikuh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fcy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Amount paid to workers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production labour charges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mRiknu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Jfedksa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Other expenses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Bought bottles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cksry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Transportation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cost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for transporting finished goods to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rS;kj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mRikn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rd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Hkstus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&lt;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kpZ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Amount paid to workers</a:t>
                      </a:r>
                      <a:r>
                        <a:rPr lang="en-GB" dirty="0">
                          <a:effectLst/>
                        </a:rPr>
                        <a:t> 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salary of salesman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lsYleSu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Cash sales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Sold pickles - cash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1,30,000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13659944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Business PT sheet information / </a:t>
            </a:r>
            <a:r>
              <a:rPr lang="en-GB" sz="2400" b="1" dirty="0" err="1">
                <a:latin typeface="Kruti Dev 010" pitchFamily="2" charset="0"/>
              </a:rPr>
              <a:t>ysu&amp;nsu</a:t>
            </a:r>
            <a:r>
              <a:rPr lang="en-GB" sz="2400" b="1" dirty="0">
                <a:latin typeface="Kruti Dev 010" pitchFamily="2" charset="0"/>
              </a:rPr>
              <a:t> </a:t>
            </a:r>
            <a:r>
              <a:rPr lang="en-IN" sz="2400" i="1" dirty="0"/>
              <a:t>(January 1 – December 31, 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39</a:t>
            </a:fld>
            <a:endParaRPr lang="en-US"/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82681555"/>
              </p:ext>
            </p:extLst>
          </p:nvPr>
        </p:nvGraphicFramePr>
        <p:xfrm>
          <a:off x="467544" y="1052737"/>
          <a:ext cx="8371656" cy="4562603"/>
        </p:xfrm>
        <a:graphic>
          <a:graphicData uri="http://schemas.openxmlformats.org/drawingml/2006/table">
            <a:tbl>
              <a:tblPr>
                <a:tableStyleId>{D7AC3CCA-C797-4891-BE02-D94E43425B78}</a:tableStyleId>
              </a:tblPr>
              <a:tblGrid>
                <a:gridCol w="63355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851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886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97362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Amount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97362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Other expenses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for printing of marketing leaflets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97362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ekdsZfVax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nLrkostksa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@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ifpZ;ksa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dh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fizafVax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97362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Other expenses - credit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Bought labels for the bottles (To be paid </a:t>
                      </a:r>
                      <a:r>
                        <a:rPr lang="en-IN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april</a:t>
                      </a:r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2016)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4631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cksryksa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yscy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x,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4631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Interest paid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interest on the loan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54631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_.k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C;kt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54631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Credit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sales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Sold pickles - credit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25,000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54631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m/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325621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Business PTS information/ </a:t>
            </a:r>
            <a:r>
              <a:rPr lang="en-IN" sz="2400" i="1" dirty="0"/>
              <a:t>(January 1 – December 31, 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47525982"/>
              </p:ext>
            </p:extLst>
          </p:nvPr>
        </p:nvGraphicFramePr>
        <p:xfrm>
          <a:off x="467544" y="1066800"/>
          <a:ext cx="8371656" cy="5314951"/>
        </p:xfrm>
        <a:graphic>
          <a:graphicData uri="http://schemas.openxmlformats.org/drawingml/2006/table">
            <a:tbl>
              <a:tblPr>
                <a:tableStyleId>{D7AC3CCA-C797-4891-BE02-D94E43425B78}</a:tableStyleId>
              </a:tblPr>
              <a:tblGrid>
                <a:gridCol w="33528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2185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62185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9267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28635">
                <a:tc>
                  <a:txBody>
                    <a:bodyPr/>
                    <a:lstStyle/>
                    <a:p>
                      <a:pPr algn="ctr" fontAlgn="t"/>
                      <a:r>
                        <a:rPr lang="en-IN" sz="16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S.n</a:t>
                      </a:r>
                      <a:endParaRPr lang="en-IN" sz="16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PT</a:t>
                      </a:r>
                      <a:r>
                        <a:rPr lang="en-IN" sz="16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sheet entry</a:t>
                      </a:r>
                      <a:endParaRPr lang="en-IN" sz="16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Detail</a:t>
                      </a:r>
                      <a:r>
                        <a:rPr lang="en-IN" sz="16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of</a:t>
                      </a:r>
                      <a:r>
                        <a:rPr lang="en-IN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transaction /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6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Amount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Cash added to business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Owners invested money in the business (equity)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600" b="0" i="1" u="none" strike="noStrike" dirty="0">
                        <a:solidFill>
                          <a:srgbClr val="FF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us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O;kikj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esa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/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ku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fuos’k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fd;k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¼bfDoVh½</a:t>
                      </a:r>
                      <a:endParaRPr lang="en-IN" sz="1600" b="0" i="1" u="none" strike="noStrike" dirty="0">
                        <a:solidFill>
                          <a:srgbClr val="FF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Cash Purchases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Bought raw materials - assorted vegetables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&amp;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fefJr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lfCt;ka</a:t>
                      </a:r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Cash Purchases</a:t>
                      </a:r>
                    </a:p>
                    <a:p>
                      <a:pPr algn="l" fontAlgn="t"/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Bought raw materials – Lemons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uhacw</a:t>
                      </a:r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Cash Purchases</a:t>
                      </a:r>
                    </a:p>
                    <a:p>
                      <a:pPr algn="l" fontAlgn="t"/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Bought raw materials - Oil, salt, sugar and spices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rsy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]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ued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]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phuh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vkSj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elkys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Transportation 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for transporting raw materials from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dPps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ls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ykus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&lt;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kpZ</a:t>
                      </a:r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Purchase of fixed 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Purchased fixed assets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sz="16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ifjlaifRr;ka</a:t>
                      </a:r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Loan taken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Owners took a loan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us _.k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fy;k</a:t>
                      </a:r>
                      <a:endParaRPr lang="en-IN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5217370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Impact of the transactions / </a:t>
            </a:r>
            <a:r>
              <a:rPr lang="en-GB" sz="2400" dirty="0" err="1">
                <a:latin typeface="Kruti Dev 010" pitchFamily="2" charset="0"/>
              </a:rPr>
              <a:t>foRrh</a:t>
            </a:r>
            <a:r>
              <a:rPr lang="en-GB" sz="2400" dirty="0">
                <a:latin typeface="Kruti Dev 010" pitchFamily="2" charset="0"/>
              </a:rPr>
              <a:t>; </a:t>
            </a:r>
            <a:r>
              <a:rPr lang="en-GB" sz="2400" dirty="0" err="1">
                <a:latin typeface="Kruti Dev 010" pitchFamily="2" charset="0"/>
              </a:rPr>
              <a:t>C;kSjs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ysu&amp;nsu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izHkko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40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78954555"/>
              </p:ext>
            </p:extLst>
          </p:nvPr>
        </p:nvGraphicFramePr>
        <p:xfrm>
          <a:off x="467545" y="1052733"/>
          <a:ext cx="8352927" cy="5307330"/>
        </p:xfrm>
        <a:graphic>
          <a:graphicData uri="http://schemas.openxmlformats.org/drawingml/2006/table">
            <a:tbl>
              <a:tblPr>
                <a:tableStyleId>{69CF1AB2-1976-4502-BF36-3FF5EA218861}</a:tableStyleId>
              </a:tblPr>
              <a:tblGrid>
                <a:gridCol w="43204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80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88226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967958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68632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7463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Owners invested money in the business (equity)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us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O;kikj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/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ku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fuos’k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fd;k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¼bfDoVh½</a:t>
                      </a:r>
                      <a:endParaRPr lang="en-IN" sz="1800" b="0" i="1" u="none" strike="noStrike" dirty="0">
                        <a:solidFill>
                          <a:srgbClr val="FF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raw materials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 err="1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Received cash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from customers for 2014 purchases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2014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xzkgdksa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izkIr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fd;k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cash to settle  accounts payable for 2014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2014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nsunkjh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pqdkus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fn;k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37752713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Impact of the transactions / </a:t>
            </a:r>
            <a:r>
              <a:rPr lang="en-GB" sz="2400" dirty="0" err="1">
                <a:latin typeface="Kruti Dev 010" pitchFamily="2" charset="0"/>
              </a:rPr>
              <a:t>foRrh</a:t>
            </a:r>
            <a:r>
              <a:rPr lang="en-GB" sz="2400" dirty="0">
                <a:latin typeface="Kruti Dev 010" pitchFamily="2" charset="0"/>
              </a:rPr>
              <a:t>; </a:t>
            </a:r>
            <a:r>
              <a:rPr lang="en-GB" sz="2400" dirty="0" err="1">
                <a:latin typeface="Kruti Dev 010" pitchFamily="2" charset="0"/>
              </a:rPr>
              <a:t>C;kSjs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ysu&amp;nsu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izHkko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41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605251"/>
              </p:ext>
            </p:extLst>
          </p:nvPr>
        </p:nvGraphicFramePr>
        <p:xfrm>
          <a:off x="467545" y="1052733"/>
          <a:ext cx="8371655" cy="5033010"/>
        </p:xfrm>
        <a:graphic>
          <a:graphicData uri="http://schemas.openxmlformats.org/drawingml/2006/table">
            <a:tbl>
              <a:tblPr>
                <a:tableStyleId>{69CF1AB2-1976-4502-BF36-3FF5EA218861}</a:tableStyleId>
              </a:tblPr>
              <a:tblGrid>
                <a:gridCol w="43204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5232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200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88226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986686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68632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7463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transporting raw materials from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ykus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gsrq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&lt;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ds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fn;k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Purchased fixed assets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r>
                        <a:rPr lang="en-GB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latin typeface="Kruti Dev 010" pitchFamily="2" charset="0"/>
                          <a:cs typeface="Arial" pitchFamily="34" charset="0"/>
                        </a:rPr>
                        <a:t>ifjlaifRr;ka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Owners repaid a part of the loan taken in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2014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}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kjk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2014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, x, _.k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pqdk;k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Hkkx</a:t>
                      </a:r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8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rent, electricity and water bills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fdjk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,]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fctyh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vkSj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ikuh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fcy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21005058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Impact of the transactions / </a:t>
            </a:r>
            <a:r>
              <a:rPr lang="en-GB" sz="2400" dirty="0" err="1">
                <a:latin typeface="Kruti Dev 010" pitchFamily="2" charset="0"/>
              </a:rPr>
              <a:t>foRrh</a:t>
            </a:r>
            <a:r>
              <a:rPr lang="en-GB" sz="2400" dirty="0">
                <a:latin typeface="Kruti Dev 010" pitchFamily="2" charset="0"/>
              </a:rPr>
              <a:t>; </a:t>
            </a:r>
            <a:r>
              <a:rPr lang="en-GB" sz="2400" dirty="0" err="1">
                <a:latin typeface="Kruti Dev 010" pitchFamily="2" charset="0"/>
              </a:rPr>
              <a:t>C;kSjs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ysu&amp;nsu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izHkko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42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7913615"/>
              </p:ext>
            </p:extLst>
          </p:nvPr>
        </p:nvGraphicFramePr>
        <p:xfrm>
          <a:off x="457200" y="1052733"/>
          <a:ext cx="8363271" cy="4777740"/>
        </p:xfrm>
        <a:graphic>
          <a:graphicData uri="http://schemas.openxmlformats.org/drawingml/2006/table">
            <a:tbl>
              <a:tblPr>
                <a:tableStyleId>{69CF1AB2-1976-4502-BF36-3FF5EA218861}</a:tableStyleId>
              </a:tblPr>
              <a:tblGrid>
                <a:gridCol w="381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956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3879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133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1604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62449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9334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960313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68632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7463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9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production labour charges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mRiknu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Jfedksa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bottles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cksry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transporting finished goods to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rS;kj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mRikn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rd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Hkstus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&lt;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kpZ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salary of salesman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 err="1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lsYleSu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Sold pickles - cash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04198299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Impact of the transactions / </a:t>
            </a:r>
            <a:r>
              <a:rPr lang="en-GB" sz="2400" dirty="0" err="1">
                <a:latin typeface="Kruti Dev 010" pitchFamily="2" charset="0"/>
              </a:rPr>
              <a:t>foRrh</a:t>
            </a:r>
            <a:r>
              <a:rPr lang="en-GB" sz="2400" dirty="0">
                <a:latin typeface="Kruti Dev 010" pitchFamily="2" charset="0"/>
              </a:rPr>
              <a:t>; </a:t>
            </a:r>
            <a:r>
              <a:rPr lang="en-GB" sz="2400" dirty="0" err="1">
                <a:latin typeface="Kruti Dev 010" pitchFamily="2" charset="0"/>
              </a:rPr>
              <a:t>C;kSjs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ysu&amp;nsu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izHkko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43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61900777"/>
              </p:ext>
            </p:extLst>
          </p:nvPr>
        </p:nvGraphicFramePr>
        <p:xfrm>
          <a:off x="467544" y="1052733"/>
          <a:ext cx="8352927" cy="3935730"/>
        </p:xfrm>
        <a:graphic>
          <a:graphicData uri="http://schemas.openxmlformats.org/drawingml/2006/table">
            <a:tbl>
              <a:tblPr>
                <a:tableStyleId>{69CF1AB2-1976-4502-BF36-3FF5EA218861}</a:tableStyleId>
              </a:tblPr>
              <a:tblGrid>
                <a:gridCol w="4320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80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200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2027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75866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936103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68632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7463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printing of marketing leaflets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ekdsZfVax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nLrkostksa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@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ifpZ;ksa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dh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fizafVax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labels for the bottles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cksryksa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yscy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x,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interest on the loan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_.k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C;kt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Sold pickles - credit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25,000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m/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2996899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Also remember transactions / 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;g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Hkh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;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kn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j[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ksa</a:t>
            </a:r>
            <a:endParaRPr lang="en-IN" sz="24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44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3411064"/>
              </p:ext>
            </p:extLst>
          </p:nvPr>
        </p:nvGraphicFramePr>
        <p:xfrm>
          <a:off x="467544" y="1052736"/>
          <a:ext cx="8352928" cy="2828925"/>
        </p:xfrm>
        <a:graphic>
          <a:graphicData uri="http://schemas.openxmlformats.org/drawingml/2006/table">
            <a:tbl>
              <a:tblPr>
                <a:tableStyleId>{C4B1156A-380E-4F78-BDF5-A606A8083BF9}</a:tableStyleId>
              </a:tblPr>
              <a:tblGrid>
                <a:gridCol w="43962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95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7945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92415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Items /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fo"k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;&amp;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oLrq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261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1275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To be calculated / 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x.kuk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djuk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Cash</a:t>
                      </a:r>
                      <a:r>
                        <a:rPr lang="en-IN" sz="1800" b="0" i="0" u="none" strike="noStrike" baseline="0" dirty="0">
                          <a:effectLst/>
                          <a:latin typeface="Arial"/>
                        </a:rPr>
                        <a:t> – Closing balance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vafre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Net profit / loss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 err="1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kq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)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ykHk@gkfu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Calculated</a:t>
                      </a:r>
                      <a:r>
                        <a:rPr lang="en-IN" sz="1800" b="0" i="0" u="none" strike="noStrike" baseline="0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 </a:t>
                      </a:r>
                      <a:r>
                        <a:rPr lang="en-IN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Depreciation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 err="1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 err="1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hi-IN" sz="1400" dirty="0"/>
                        <a:t>परिकलित मूल्यह्रास</a:t>
                      </a:r>
                      <a:endParaRPr lang="en-IN" sz="14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42109038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Also remember transactions / 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;g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Hkh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;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kn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j[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ksa</a:t>
            </a:r>
            <a:endParaRPr lang="en-IN" sz="24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45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9792776"/>
              </p:ext>
            </p:extLst>
          </p:nvPr>
        </p:nvGraphicFramePr>
        <p:xfrm>
          <a:off x="467544" y="1052736"/>
          <a:ext cx="8352928" cy="4238625"/>
        </p:xfrm>
        <a:graphic>
          <a:graphicData uri="http://schemas.openxmlformats.org/drawingml/2006/table">
            <a:tbl>
              <a:tblPr>
                <a:tableStyleId>{C4B1156A-380E-4F78-BDF5-A606A8083BF9}</a:tableStyleId>
              </a:tblPr>
              <a:tblGrid>
                <a:gridCol w="43962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54282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0618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92415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Items /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fo"k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;&amp;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oLrq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261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74868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Check the previous period’s statements for /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fuEu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fiNyh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vof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/k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C;kSjksa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tkafp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Cash</a:t>
                      </a:r>
                      <a:r>
                        <a:rPr lang="en-IN" sz="1800" b="0" i="0" u="none" strike="noStrike" baseline="0" dirty="0">
                          <a:effectLst/>
                          <a:latin typeface="Arial"/>
                        </a:rPr>
                        <a:t> – Opening balance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Retained earnings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vius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ikl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j[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Hkkx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Fixed asset value after depreciation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ewY;gzkl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ckn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ifjlaifRr;ksa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ewY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Accounts receivable – Opening balance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ysunkjh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kkrk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Accounts payable – Opening balance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nsunkjh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kkrk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7000928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Enter values into the three categories 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C;kSjs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lgh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LFkku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ij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djuk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46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6768955"/>
              </p:ext>
            </p:extLst>
          </p:nvPr>
        </p:nvGraphicFramePr>
        <p:xfrm>
          <a:off x="457199" y="1052732"/>
          <a:ext cx="8382001" cy="5307330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381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19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6176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Owners invested money in the business (equity)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us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O;kikj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/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ku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fuos’k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fd;k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¼bfDoVh½</a:t>
                      </a:r>
                      <a:endParaRPr lang="en-IN" sz="1800" b="0" i="1" u="none" strike="noStrike" dirty="0">
                        <a:solidFill>
                          <a:srgbClr val="FF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raw materials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Received cash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from customers for 2014 purchases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2014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xzkgdksa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izkIr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fd;k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cash to settle  accounts payable for 2014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2014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nsunkjh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pqdkus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fn;k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50689290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Enter values into the three categories</a:t>
            </a:r>
            <a:r>
              <a:rPr lang="en-IN" sz="2400" dirty="0">
                <a:solidFill>
                  <a:srgbClr val="FFFF00"/>
                </a:solidFill>
              </a:rPr>
              <a:t> </a:t>
            </a:r>
            <a:r>
              <a:rPr lang="en-IN" sz="2400" dirty="0"/>
              <a:t>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C;kSjs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lgh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LFkku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ij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djuk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47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28636312"/>
              </p:ext>
            </p:extLst>
          </p:nvPr>
        </p:nvGraphicFramePr>
        <p:xfrm>
          <a:off x="457200" y="1052732"/>
          <a:ext cx="8382000" cy="5033010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381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417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6176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  <a:endParaRPr lang="en-IN" sz="2800" b="1" i="0" u="none" strike="noStrike" dirty="0">
                        <a:solidFill>
                          <a:srgbClr val="000000"/>
                        </a:solidFill>
                        <a:effectLst/>
                        <a:latin typeface="Rupee Foradian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transporting raw materials from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ykus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&lt;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kpZ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Purchased fixed assets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ifjlaifRr;ka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Owners repaid a part of the loan taken in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2014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}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kjk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2014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, x, _.k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pqdk;k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Hkkx</a:t>
                      </a:r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8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rent, electricity and water bills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fdjk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,]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fctyh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vkSj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ikuh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fcy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67575529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Enter values into the three categories 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C;kSjs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lgh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LFkku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ij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djuk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48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1683128"/>
              </p:ext>
            </p:extLst>
          </p:nvPr>
        </p:nvGraphicFramePr>
        <p:xfrm>
          <a:off x="457200" y="1052732"/>
          <a:ext cx="8382000" cy="4210050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381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9826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6584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667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7931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0480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906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6176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  <a:endParaRPr lang="en-IN" sz="2800" b="1" i="0" u="none" strike="noStrike" dirty="0">
                        <a:solidFill>
                          <a:srgbClr val="000000"/>
                        </a:solidFill>
                        <a:effectLst/>
                        <a:latin typeface="Rupee Foradian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9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production labour charges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mRiknu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Jfedksa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bottles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cksry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transporting finished goods to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rS;kj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mRikn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rd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Hkstus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&lt;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kpZ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salary of salesman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lsYleSu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7164201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Enter values into the three categories 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C;kSjs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lgh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LFkku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ij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djuk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49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5802973"/>
              </p:ext>
            </p:extLst>
          </p:nvPr>
        </p:nvGraphicFramePr>
        <p:xfrm>
          <a:off x="457200" y="1052732"/>
          <a:ext cx="8382000" cy="4210050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381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536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3610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3610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2008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89248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6176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  <a:endParaRPr lang="en-IN" sz="2800" b="1" i="0" u="none" strike="noStrike" dirty="0">
                        <a:solidFill>
                          <a:srgbClr val="000000"/>
                        </a:solidFill>
                        <a:effectLst/>
                        <a:latin typeface="Rupee Foradian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Sold pickles - cash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1,30,000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1,30,000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1,30,000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printing of marketing leaflets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ekdsZfVax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nLrkostksa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@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ifpZ;ksa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dh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fizafVax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labels for the bottles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cksryksa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yscy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x,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interest on the loan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_.k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C;kt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376122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Business PTS information/ </a:t>
            </a:r>
            <a:r>
              <a:rPr lang="en-IN" sz="2400" i="1" dirty="0"/>
              <a:t>(January 1 – December 31, 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1637024"/>
              </p:ext>
            </p:extLst>
          </p:nvPr>
        </p:nvGraphicFramePr>
        <p:xfrm>
          <a:off x="467544" y="1066800"/>
          <a:ext cx="8371656" cy="5372298"/>
        </p:xfrm>
        <a:graphic>
          <a:graphicData uri="http://schemas.openxmlformats.org/drawingml/2006/table">
            <a:tbl>
              <a:tblPr>
                <a:tableStyleId>{D7AC3CCA-C797-4891-BE02-D94E43425B78}</a:tableStyleId>
              </a:tblPr>
              <a:tblGrid>
                <a:gridCol w="33528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927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8768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487970">
                <a:tc>
                  <a:txBody>
                    <a:bodyPr/>
                    <a:lstStyle/>
                    <a:p>
                      <a:pPr algn="ctr" fontAlgn="t"/>
                      <a:r>
                        <a:rPr lang="en-IN" sz="16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S.n</a:t>
                      </a:r>
                      <a:endParaRPr lang="en-IN" sz="16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PT</a:t>
                      </a:r>
                      <a:r>
                        <a:rPr lang="en-IN" sz="16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sheet entry</a:t>
                      </a:r>
                      <a:endParaRPr lang="en-IN" sz="16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Detail</a:t>
                      </a:r>
                      <a:r>
                        <a:rPr lang="en-IN" sz="16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of</a:t>
                      </a:r>
                      <a:r>
                        <a:rPr lang="en-IN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transaction / </a:t>
                      </a:r>
                      <a:r>
                        <a:rPr lang="en-GB" sz="1600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6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600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6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Amount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8148">
                <a:tc>
                  <a:txBody>
                    <a:bodyPr/>
                    <a:lstStyle/>
                    <a:p>
                      <a:pPr algn="ctr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Other expenses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rent, electricity and water bills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9762">
                <a:tc>
                  <a:txBody>
                    <a:bodyPr/>
                    <a:lstStyle/>
                    <a:p>
                      <a:endParaRPr lang="en-IN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fdjk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,]</a:t>
                      </a:r>
                      <a:r>
                        <a:rPr lang="en-GB" sz="14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aseline="0" dirty="0" err="1">
                          <a:latin typeface="Kruti Dev 010" pitchFamily="2" charset="0"/>
                          <a:cs typeface="Arial" pitchFamily="34" charset="0"/>
                        </a:rPr>
                        <a:t>fctyh</a:t>
                      </a:r>
                      <a:r>
                        <a:rPr lang="en-GB" sz="14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aseline="0" dirty="0" err="1">
                          <a:latin typeface="Kruti Dev 010" pitchFamily="2" charset="0"/>
                          <a:cs typeface="Arial" pitchFamily="34" charset="0"/>
                        </a:rPr>
                        <a:t>vkSj</a:t>
                      </a:r>
                      <a:r>
                        <a:rPr lang="en-GB" sz="14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aseline="0" dirty="0" err="1">
                          <a:latin typeface="Kruti Dev 010" pitchFamily="2" charset="0"/>
                          <a:cs typeface="Arial" pitchFamily="34" charset="0"/>
                        </a:rPr>
                        <a:t>ikuh</a:t>
                      </a:r>
                      <a:r>
                        <a:rPr lang="en-GB" sz="14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aseline="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4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aseline="0" dirty="0" err="1">
                          <a:latin typeface="Kruti Dev 010" pitchFamily="2" charset="0"/>
                          <a:cs typeface="Arial" pitchFamily="34" charset="0"/>
                        </a:rPr>
                        <a:t>fcy</a:t>
                      </a:r>
                      <a:r>
                        <a:rPr lang="en-GB" sz="14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4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aseline="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4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en-IN" sz="16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8148">
                <a:tc>
                  <a:txBody>
                    <a:bodyPr/>
                    <a:lstStyle/>
                    <a:p>
                      <a:pPr algn="ctr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Amount</a:t>
                      </a:r>
                      <a:r>
                        <a:rPr lang="en-US" sz="1600" baseline="0" dirty="0"/>
                        <a:t> paid to workers</a:t>
                      </a:r>
                      <a:endParaRPr lang="en-US" sz="1600" dirty="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production labour charges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19762">
                <a:tc>
                  <a:txBody>
                    <a:bodyPr/>
                    <a:lstStyle/>
                    <a:p>
                      <a:endParaRPr lang="en-IN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mRiknu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Jfedksa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4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en-IN" sz="16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8148">
                <a:tc>
                  <a:txBody>
                    <a:bodyPr/>
                    <a:lstStyle/>
                    <a:p>
                      <a:pPr algn="ctr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Other expenses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Bought bottles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19762">
                <a:tc>
                  <a:txBody>
                    <a:bodyPr/>
                    <a:lstStyle/>
                    <a:p>
                      <a:endParaRPr lang="en-IN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cksry</a:t>
                      </a:r>
                      <a:r>
                        <a:rPr lang="en-GB" sz="1400" baseline="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400" baseline="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4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aseline="0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endParaRPr lang="en-IN" sz="14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en-IN" sz="16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87970">
                <a:tc>
                  <a:txBody>
                    <a:bodyPr/>
                    <a:lstStyle/>
                    <a:p>
                      <a:pPr algn="ctr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Transportation cost</a:t>
                      </a:r>
                      <a:r>
                        <a:rPr lang="en-US" sz="1600" baseline="0" dirty="0"/>
                        <a:t> - Indirect</a:t>
                      </a:r>
                      <a:endParaRPr lang="en-US" sz="1600" dirty="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for transporting finished goods to the market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87970">
                <a:tc>
                  <a:txBody>
                    <a:bodyPr/>
                    <a:lstStyle/>
                    <a:p>
                      <a:endParaRPr lang="en-IN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rS;kj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mRikn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rd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Hkstus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&lt;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kpZ</a:t>
                      </a:r>
                      <a:endParaRPr lang="en-IN" sz="14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en-IN" sz="16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48148">
                <a:tc>
                  <a:txBody>
                    <a:bodyPr/>
                    <a:lstStyle/>
                    <a:p>
                      <a:pPr algn="ctr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/>
                        <a:t>Amount</a:t>
                      </a:r>
                      <a:r>
                        <a:rPr lang="en-US" sz="1600" baseline="0" dirty="0"/>
                        <a:t> paid to workers</a:t>
                      </a:r>
                      <a:endParaRPr lang="en-US" sz="1600" dirty="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salary of salesman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19762">
                <a:tc>
                  <a:txBody>
                    <a:bodyPr/>
                    <a:lstStyle/>
                    <a:p>
                      <a:endParaRPr lang="en-IN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lsYleSu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4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en-IN" sz="16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48148">
                <a:tc>
                  <a:txBody>
                    <a:bodyPr/>
                    <a:lstStyle/>
                    <a:p>
                      <a:pPr algn="ctr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Cash sales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Sold pickles - cash sales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19762">
                <a:tc>
                  <a:txBody>
                    <a:bodyPr/>
                    <a:lstStyle/>
                    <a:p>
                      <a:endParaRPr lang="en-IN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4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4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en-IN" sz="16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467958">
                <a:tc>
                  <a:txBody>
                    <a:bodyPr/>
                    <a:lstStyle/>
                    <a:p>
                      <a:pPr algn="ctr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Other expenses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for printing of marketing leaflets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487970">
                <a:tc>
                  <a:txBody>
                    <a:bodyPr/>
                    <a:lstStyle/>
                    <a:p>
                      <a:endParaRPr lang="en-IN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ekdsZfVax</a:t>
                      </a:r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ds</a:t>
                      </a:r>
                      <a:r>
                        <a:rPr lang="en-GB" sz="14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nLrkostksa</a:t>
                      </a:r>
                      <a:r>
                        <a:rPr lang="en-GB" sz="14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 @ </a:t>
                      </a:r>
                      <a:r>
                        <a:rPr lang="en-GB" sz="14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ifpZ;ksa</a:t>
                      </a:r>
                      <a:r>
                        <a:rPr lang="en-GB" sz="14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dh </a:t>
                      </a:r>
                      <a:r>
                        <a:rPr lang="en-GB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fizafVax</a:t>
                      </a:r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4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en-IN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9333788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Enter values into the three categories /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C;kSjs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esa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lgh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LFkku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ij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djuk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50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4112979"/>
              </p:ext>
            </p:extLst>
          </p:nvPr>
        </p:nvGraphicFramePr>
        <p:xfrm>
          <a:off x="457200" y="1052732"/>
          <a:ext cx="8382000" cy="1684020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381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9769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3610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86188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66901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6176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4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b="1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="1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  <a:endParaRPr lang="en-IN" sz="2800" b="1" i="0" u="none" strike="noStrike" dirty="0">
                        <a:solidFill>
                          <a:srgbClr val="000000"/>
                        </a:solidFill>
                        <a:effectLst/>
                        <a:latin typeface="Rupee Foradian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Sold pickles - credit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25,000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25,000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25,000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m/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27956692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Also remember transactions for (2015)/ 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¼2015½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fy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,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djuk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Hkh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;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kn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j[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ksa</a:t>
            </a:r>
            <a:endParaRPr lang="en-IN" sz="24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51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13118714"/>
              </p:ext>
            </p:extLst>
          </p:nvPr>
        </p:nvGraphicFramePr>
        <p:xfrm>
          <a:off x="467544" y="1052736"/>
          <a:ext cx="8371656" cy="5000625"/>
        </p:xfrm>
        <a:graphic>
          <a:graphicData uri="http://schemas.openxmlformats.org/drawingml/2006/table">
            <a:tbl>
              <a:tblPr>
                <a:tableStyleId>{C4B1156A-380E-4F78-BDF5-A606A8083BF9}</a:tableStyleId>
              </a:tblPr>
              <a:tblGrid>
                <a:gridCol w="3830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27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6120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6128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2571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576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92415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Items /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fo"k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;&amp;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oLrq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261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1275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To be calculated / 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x.kuk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djuk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Cash</a:t>
                      </a:r>
                      <a:r>
                        <a:rPr lang="en-IN" sz="1800" b="0" i="0" u="none" strike="noStrike" baseline="0" dirty="0">
                          <a:effectLst/>
                          <a:latin typeface="Arial"/>
                        </a:rPr>
                        <a:t> – Closing balance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12,300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12,300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vafre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Net profit / loss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19,850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19,850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kq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)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ykHk@gkfu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81275">
                <a:tc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Arial"/>
                        </a:rPr>
                        <a:t>Calculated Depreciation </a:t>
                      </a:r>
                      <a:r>
                        <a:rPr lang="en-IN" sz="1400" b="0" i="0" u="none" strike="noStrike" dirty="0">
                          <a:solidFill>
                            <a:srgbClr val="FFFF00"/>
                          </a:solidFill>
                          <a:effectLst/>
                          <a:latin typeface="Arial"/>
                        </a:rPr>
                        <a:t>(</a:t>
                      </a:r>
                      <a:r>
                        <a:rPr lang="hi-IN" sz="1400" dirty="0"/>
                        <a:t>परिकलित मूल्यह्रास</a:t>
                      </a:r>
                      <a:r>
                        <a:rPr lang="en-US" sz="1400" dirty="0"/>
                        <a:t>)</a:t>
                      </a:r>
                      <a:endParaRPr lang="en-IN" sz="1400" b="0" i="0" u="none" strike="noStrike" dirty="0">
                        <a:solidFill>
                          <a:srgbClr val="FFFF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2250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(2250)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rgbClr val="FFFF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74868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Check the previous period’s statements for /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fuEu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fiNyh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vof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/k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C;kSjksa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tkafp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Cash</a:t>
                      </a:r>
                      <a:r>
                        <a:rPr lang="en-IN" sz="1800" b="0" i="0" u="none" strike="noStrike" baseline="0" dirty="0">
                          <a:effectLst/>
                          <a:latin typeface="Arial"/>
                        </a:rPr>
                        <a:t> – Opening balance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5,200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Retained earnings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20,400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vius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ikl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j[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Hkkx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81115267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Also remember transactions for (2015)/ 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¼2015½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fy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,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ewY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;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izfo"V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djuk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Hkh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;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kn</a:t>
            </a:r>
            <a:r>
              <a:rPr lang="en-GB" sz="2400" dirty="0">
                <a:solidFill>
                  <a:srgbClr val="000000"/>
                </a:solidFill>
                <a:latin typeface="Kruti Dev 010" pitchFamily="2" charset="0"/>
              </a:rPr>
              <a:t> j[</a:t>
            </a:r>
            <a:r>
              <a:rPr lang="en-GB" sz="2400" dirty="0" err="1">
                <a:solidFill>
                  <a:srgbClr val="000000"/>
                </a:solidFill>
                <a:latin typeface="Kruti Dev 010" pitchFamily="2" charset="0"/>
              </a:rPr>
              <a:t>ksa</a:t>
            </a:r>
            <a:endParaRPr lang="en-IN" sz="24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52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8951508"/>
              </p:ext>
            </p:extLst>
          </p:nvPr>
        </p:nvGraphicFramePr>
        <p:xfrm>
          <a:off x="467544" y="1052736"/>
          <a:ext cx="8371656" cy="4200525"/>
        </p:xfrm>
        <a:graphic>
          <a:graphicData uri="http://schemas.openxmlformats.org/drawingml/2006/table">
            <a:tbl>
              <a:tblPr>
                <a:tableStyleId>{C4B1156A-380E-4F78-BDF5-A606A8083BF9}</a:tableStyleId>
              </a:tblPr>
              <a:tblGrid>
                <a:gridCol w="3830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27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6120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6128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2571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576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92415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Items /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fo"k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;&amp;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oLrq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2618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74868">
                <a:tc>
                  <a:txBody>
                    <a:bodyPr/>
                    <a:lstStyle/>
                    <a:p>
                      <a:pPr algn="r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Check the previous period’s statements for /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fuEu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fy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fiNyh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vof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/k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C;kSjksa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tkafp</a:t>
                      </a:r>
                      <a:r>
                        <a:rPr lang="en-GB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,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Fixed asset value after depreciation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38,200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ewY;gzkl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ckn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ifjlaifRr;ksa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ewY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;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Accounts receivable – Opening balance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ysunkjh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kkrk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baseline="0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Accounts payable – Opening balance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endParaRPr lang="en-IN" sz="1800" b="0" i="0" u="none" strike="noStrike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IN" sz="18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nsunkjh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kkrk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izkjafHkd</a:t>
                      </a:r>
                      <a:r>
                        <a:rPr lang="en-GB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sz="18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37094103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/>
              <a:t>Enter values into the three categories(2015)/</a:t>
            </a:r>
            <a:r>
              <a:rPr lang="hi-IN" dirty="0"/>
              <a:t>तीन श्रेणियों में मूल्य दर्ज करें (2015</a:t>
            </a:r>
            <a:endParaRPr lang="en-IN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4294967295"/>
          </p:nvPr>
        </p:nvSpPr>
        <p:spPr>
          <a:xfrm>
            <a:off x="6457950" y="6131172"/>
            <a:ext cx="2057400" cy="337038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53</a:t>
            </a:fld>
            <a:endParaRPr lang="en-US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6498901"/>
              </p:ext>
            </p:extLst>
          </p:nvPr>
        </p:nvGraphicFramePr>
        <p:xfrm>
          <a:off x="533400" y="1143004"/>
          <a:ext cx="8153401" cy="4940469"/>
        </p:xfrm>
        <a:graphic>
          <a:graphicData uri="http://schemas.openxmlformats.org/drawingml/2006/table">
            <a:tbl>
              <a:tblPr>
                <a:tableStyleId>{0505E3EF-67EA-436B-97B2-0124C06EBD24}</a:tableStyleId>
              </a:tblPr>
              <a:tblGrid>
                <a:gridCol w="30120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2153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168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3841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3841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6787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3841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3037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75489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41135"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700" b="1" i="0" u="none" strike="noStrike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7144" marR="7144" marT="7144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7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7144" marR="7144" marT="7144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700" b="1" i="0" u="none" strike="noStrike">
                          <a:effectLst/>
                          <a:latin typeface="Arial"/>
                        </a:rPr>
                        <a:t>Balance Sheet</a:t>
                      </a:r>
                    </a:p>
                  </a:txBody>
                  <a:tcPr marL="7144" marR="7144" marT="7144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7872"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1" i="0" u="none" strike="noStrike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1" i="0" u="none" strike="noStrike" dirty="0">
                          <a:effectLst/>
                          <a:latin typeface="Arial"/>
                        </a:rPr>
                        <a:t>Business transaction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900" b="1" i="0" u="none" strike="noStrike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700" b="1" i="0" u="none" strike="noStrike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700" b="1" i="0" u="none" strike="noStrike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700" b="1" i="0" u="none" strike="noStrike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700" b="1" i="0" u="none" strike="noStrike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700" b="1" i="0" u="none" strike="noStrike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700" b="1" i="0" u="none" strike="noStrike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Owners invested money in the business (equity)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Bought raw materials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Received cash</a:t>
                      </a:r>
                      <a:r>
                        <a:rPr lang="en-IN" sz="7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from customers for 2014 purchases</a:t>
                      </a:r>
                      <a:endParaRPr lang="en-IN" sz="700" b="0" i="0" u="none" strike="noStrike" dirty="0">
                        <a:effectLst/>
                        <a:latin typeface="Arial"/>
                      </a:endParaRP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20,000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endParaRPr lang="en-IN" sz="700" b="0" i="0" u="none" strike="noStrike" dirty="0">
                        <a:effectLst/>
                        <a:latin typeface="Arial"/>
                      </a:endParaRP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endParaRPr lang="en-IN" sz="700" b="0" i="0" u="none" strike="noStrike" dirty="0">
                        <a:effectLst/>
                        <a:latin typeface="Arial"/>
                      </a:endParaRP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cash to settle  accounts payable for 2014</a:t>
                      </a:r>
                      <a:endParaRPr lang="en-IN" sz="700" b="0" i="0" u="none" strike="noStrike" dirty="0">
                        <a:effectLst/>
                        <a:latin typeface="Arial"/>
                      </a:endParaRP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endParaRPr lang="en-IN" sz="700" b="0" i="0" u="none" strike="noStrike" dirty="0">
                        <a:effectLst/>
                        <a:latin typeface="Arial"/>
                      </a:endParaRP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Paid for transporting raw materials from the market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Purchased fixed assets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Owners repaid a part of the loan taken in</a:t>
                      </a:r>
                      <a:r>
                        <a:rPr lang="en-IN" sz="7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2014</a:t>
                      </a:r>
                      <a:endParaRPr lang="en-IN" sz="700" b="0" i="0" u="none" strike="noStrike" dirty="0">
                        <a:effectLst/>
                        <a:latin typeface="Arial"/>
                      </a:endParaRP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endParaRPr lang="en-IN" sz="700" b="0" i="0" u="none" strike="noStrike" dirty="0">
                        <a:effectLst/>
                        <a:latin typeface="Arial"/>
                      </a:endParaRP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marL="0" marR="0" indent="0" algn="r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8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Paid rent, electricity and water bills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9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Paid production labour charges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10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Bought bottles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11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Paid for transporting finished goods to the market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12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Paid salary of salesman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13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Sold pickles - cash sales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1,30,000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1,30,000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1,30,000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14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Paid for printing of marketing leaflets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15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Bought labels for the bottles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41135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16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Paid interest on the loan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55318"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17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Sold pickles - credit sales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25,000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25,000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700" b="0" i="0" u="none" strike="noStrike" dirty="0">
                          <a:effectLst/>
                          <a:latin typeface="Arial"/>
                        </a:rPr>
                        <a:t>25,000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287984">
                <a:tc>
                  <a:txBody>
                    <a:bodyPr/>
                    <a:lstStyle/>
                    <a:p>
                      <a:pPr algn="l" fontAlgn="t"/>
                      <a:r>
                        <a:rPr lang="en-IN" sz="7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Arial"/>
                          <a:ea typeface="+mn-ea"/>
                          <a:cs typeface="+mn-cs"/>
                        </a:rPr>
                        <a:t>Total </a:t>
                      </a:r>
                      <a:r>
                        <a:rPr lang="en-IN" sz="1400" b="1" i="0" u="none" strike="noStrike" dirty="0">
                          <a:effectLst/>
                          <a:latin typeface="Arial"/>
                        </a:rPr>
                        <a:t> (</a:t>
                      </a:r>
                      <a:r>
                        <a:rPr lang="hi-IN" sz="1400" dirty="0"/>
                        <a:t>कुल</a:t>
                      </a:r>
                      <a:r>
                        <a:rPr lang="en-US" sz="1400" dirty="0"/>
                        <a:t>)</a:t>
                      </a:r>
                      <a:endParaRPr lang="en-IN" sz="1400" b="1" i="0" u="none" strike="noStrike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+mn-ea"/>
                        <a:cs typeface="+mn-cs"/>
                      </a:endParaRP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9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144" marR="7144" marT="7144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en-US" sz="900" b="1" i="0" u="none" strike="noStrike" dirty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1,40,000</a:t>
                      </a:r>
                    </a:p>
                  </a:txBody>
                  <a:tcPr marL="12700" marR="12700" marT="12700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fi-FI" sz="900" b="1" i="0" u="none" strike="noStrike" dirty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1,52,900</a:t>
                      </a:r>
                    </a:p>
                  </a:txBody>
                  <a:tcPr marL="12700" marR="12700" marT="12700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en-US" sz="900" b="1" i="0" u="none" strike="noStrike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1,55,000</a:t>
                      </a:r>
                    </a:p>
                  </a:txBody>
                  <a:tcPr marL="12700" marR="12700" marT="12700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fi-FI" sz="900" b="1" i="0" u="none" strike="noStrike" dirty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1,32,900</a:t>
                      </a:r>
                    </a:p>
                  </a:txBody>
                  <a:tcPr marL="12700" marR="12700" marT="12700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en-US" sz="900" b="1" i="0" u="none" strike="noStrike" dirty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55,000</a:t>
                      </a:r>
                    </a:p>
                  </a:txBody>
                  <a:tcPr marL="12700" marR="12700" marT="12700" marB="0"/>
                </a:tc>
                <a:tc>
                  <a:txBody>
                    <a:bodyPr/>
                    <a:lstStyle/>
                    <a:p>
                      <a:pPr algn="r" rtl="0" fontAlgn="t"/>
                      <a:r>
                        <a:rPr lang="en-US" sz="900" b="1" i="0" u="none" strike="noStrike" dirty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26,000</a:t>
                      </a:r>
                    </a:p>
                  </a:txBody>
                  <a:tcPr marL="12700" marR="12700" marT="12700" marB="0"/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</a:tbl>
          </a:graphicData>
        </a:graphic>
      </p:graphicFrame>
      <p:sp>
        <p:nvSpPr>
          <p:cNvPr id="5" name="Cloud Callout 4"/>
          <p:cNvSpPr/>
          <p:nvPr/>
        </p:nvSpPr>
        <p:spPr>
          <a:xfrm>
            <a:off x="3124200" y="2438400"/>
            <a:ext cx="2362200" cy="1129680"/>
          </a:xfrm>
          <a:prstGeom prst="cloudCallout">
            <a:avLst>
              <a:gd name="adj1" fmla="val -34778"/>
              <a:gd name="adj2" fmla="val 71284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350" dirty="0">
                <a:solidFill>
                  <a:schemeClr val="bg1"/>
                </a:solidFill>
                <a:cs typeface="Arial" charset="0"/>
              </a:rPr>
              <a:t>Summary</a:t>
            </a:r>
          </a:p>
          <a:p>
            <a:pPr algn="ctr">
              <a:defRPr/>
            </a:pPr>
            <a:r>
              <a:rPr lang="en-US" sz="1350" dirty="0">
                <a:solidFill>
                  <a:schemeClr val="bg1"/>
                </a:solidFill>
                <a:cs typeface="Arial" charset="0"/>
              </a:rPr>
              <a:t>(Slides 46 - 50) / </a:t>
            </a:r>
            <a:r>
              <a:rPr lang="en-GB" sz="1350" dirty="0" err="1">
                <a:latin typeface="Kruti Dev 010" pitchFamily="2" charset="0"/>
                <a:cs typeface="Arial" pitchFamily="34" charset="0"/>
              </a:rPr>
              <a:t>lkjka’k</a:t>
            </a:r>
            <a:r>
              <a:rPr lang="en-GB" sz="1350" dirty="0">
                <a:latin typeface="Kruti Dev 010" pitchFamily="2" charset="0"/>
                <a:cs typeface="Arial" pitchFamily="34" charset="0"/>
              </a:rPr>
              <a:t> ¼LykbM 54&amp;58½</a:t>
            </a:r>
            <a:endParaRPr lang="en-US" sz="1350" dirty="0">
              <a:solidFill>
                <a:schemeClr val="bg1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16063216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/>
              <a:t>Opening Balance Sheet (2015)/</a:t>
            </a:r>
            <a:r>
              <a:rPr lang="hi-IN" dirty="0"/>
              <a:t>प्रारंभिक  बैलेंस शीट (2015)</a:t>
            </a:r>
            <a:endParaRPr lang="en-IN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54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450828"/>
              </p:ext>
            </p:extLst>
          </p:nvPr>
        </p:nvGraphicFramePr>
        <p:xfrm>
          <a:off x="395537" y="1052736"/>
          <a:ext cx="8443663" cy="5126355"/>
        </p:xfrm>
        <a:graphic>
          <a:graphicData uri="http://schemas.openxmlformats.org/drawingml/2006/table">
            <a:tbl>
              <a:tblPr/>
              <a:tblGrid>
                <a:gridCol w="131163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941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3756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0030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Balance Sheet as on December 31, 2014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IN" sz="1400" b="0" i="0" u="none" strike="noStrike"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IN" sz="1400" b="0" i="0" u="none" strike="noStrike">
                        <a:solidFill>
                          <a:schemeClr val="accent6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Purchase value of fixed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Total depreciation so far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Depreciation during the year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1,800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Depreciated value of fixed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38,200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balance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5,200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Accounts receivable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1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73,400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Accounts Payable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Original loan amount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Loan repaid till last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Loan repaid during the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Loan balance outstanding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Owner's Equity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Original equity paid by owner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Retained Earning till last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Net profit for the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20,400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Retained Earnings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20,400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Liabilities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1" i="0" u="none" strike="noStrike" dirty="0"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73,400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</a:tbl>
          </a:graphicData>
        </a:graphic>
      </p:graphicFrame>
      <p:sp>
        <p:nvSpPr>
          <p:cNvPr id="6" name="Cloud Callout 5"/>
          <p:cNvSpPr/>
          <p:nvPr/>
        </p:nvSpPr>
        <p:spPr>
          <a:xfrm>
            <a:off x="4267200" y="632619"/>
            <a:ext cx="2880320" cy="1512168"/>
          </a:xfrm>
          <a:prstGeom prst="cloudCallout">
            <a:avLst>
              <a:gd name="adj1" fmla="val -30627"/>
              <a:gd name="adj2" fmla="val 6734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Same as closing balance sheet of 2014</a:t>
            </a:r>
          </a:p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(Slide 35)</a:t>
            </a:r>
          </a:p>
        </p:txBody>
      </p:sp>
    </p:spTree>
    <p:extLst>
      <p:ext uri="{BB962C8B-B14F-4D97-AF65-F5344CB8AC3E}">
        <p14:creationId xmlns:p14="http://schemas.microsoft.com/office/powerpoint/2010/main" val="3305650601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Cash Flow statement / </a:t>
            </a:r>
            <a:r>
              <a:rPr lang="en-GB" sz="2400" dirty="0" err="1">
                <a:latin typeface="Kruti Dev 010" pitchFamily="2" charset="0"/>
              </a:rPr>
              <a:t>udn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izokg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55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6283963"/>
              </p:ext>
            </p:extLst>
          </p:nvPr>
        </p:nvGraphicFramePr>
        <p:xfrm>
          <a:off x="467545" y="1052719"/>
          <a:ext cx="8064894" cy="451294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9708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61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9096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3692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9025">
                <a:tc gridSpan="2"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i="0" u="none" strike="noStrike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9025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Flow statement for the period January 1 - December 31, 2015 / 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2015 dh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izokg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Opening balance 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5,200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5,200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izkjafHkd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'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ks"k</a:t>
                      </a:r>
                      <a:endParaRPr lang="en-IN" sz="1800" b="1" i="1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Inflow /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vkxeu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invested in the business by owners (equity)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ekfydksa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}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kjk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O;kikj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esa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fuos’k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¼bfDoVh½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received against 2014</a:t>
                      </a:r>
                      <a:r>
                        <a:rPr lang="en-IN" sz="1800" b="0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accounts receivable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2014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ysunkjh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[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kk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esa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izkIr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inflow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1,60,000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dqy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vkxeu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1014025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Cash Flow statement / </a:t>
            </a:r>
            <a:r>
              <a:rPr lang="en-GB" sz="2400" dirty="0" err="1">
                <a:latin typeface="Kruti Dev 010" pitchFamily="2" charset="0"/>
              </a:rPr>
              <a:t>udn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izokg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56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2780861"/>
              </p:ext>
            </p:extLst>
          </p:nvPr>
        </p:nvGraphicFramePr>
        <p:xfrm>
          <a:off x="467545" y="1052719"/>
          <a:ext cx="8064894" cy="533590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9708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61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9096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3692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9025">
                <a:tc gridSpan="2"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i="0" u="none" strike="noStrike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9025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Flow statement for the period January 1 - December 31, 2015</a:t>
                      </a:r>
                      <a:r>
                        <a:rPr lang="en-IN" sz="1800" b="0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/ 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2015 dh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izokg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3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Outflow /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cfgxZeu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raw materials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settle 2014 accounts payables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2014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nsunkjh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ys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[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kk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towards outstanding</a:t>
                      </a:r>
                      <a:r>
                        <a:rPr lang="en-IN" sz="1800" b="0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loan principal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ckdh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_.k </a:t>
                      </a:r>
                      <a:r>
                        <a:rPr lang="hi-IN" sz="12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राशि</a:t>
                      </a:r>
                      <a:r>
                        <a:rPr lang="en-US" sz="12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pqdk;k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rent, electricity and water bills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fdjk;k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]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fctyh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ikuh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fcyksa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transport raw material from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cktkj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ykus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gsrq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&lt;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qykbZ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ds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85392334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Cash Flow statement / </a:t>
            </a:r>
            <a:r>
              <a:rPr lang="en-GB" sz="2400" dirty="0" err="1">
                <a:latin typeface="Kruti Dev 010" pitchFamily="2" charset="0"/>
              </a:rPr>
              <a:t>udn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izokg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57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8173880"/>
              </p:ext>
            </p:extLst>
          </p:nvPr>
        </p:nvGraphicFramePr>
        <p:xfrm>
          <a:off x="467545" y="1052719"/>
          <a:ext cx="8064894" cy="451294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9708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61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9096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3692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9025">
                <a:tc gridSpan="2"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i="0" u="none" strike="noStrike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9025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Flow statement for the period January 1 - December 31, 2015</a:t>
                      </a:r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/ 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2015 dh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izokg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3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Outflow /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cfgxZeu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wages for production labour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mRiknu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Jfed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osru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bottles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cksryksa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transport finished goods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rS;kj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mRikn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ds &lt;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qykbZ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ds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salesman's salary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lsYleSu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osru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printing of marketing leaflets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ekdsZfVax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nLrkostksa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@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ifpZ;ksa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dh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fizfVax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Hkqxrku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07039292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Cash Flow statement / </a:t>
            </a:r>
            <a:r>
              <a:rPr lang="en-GB" sz="2400" dirty="0" err="1">
                <a:latin typeface="Kruti Dev 010" pitchFamily="2" charset="0"/>
              </a:rPr>
              <a:t>udn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izokg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58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89577494"/>
              </p:ext>
            </p:extLst>
          </p:nvPr>
        </p:nvGraphicFramePr>
        <p:xfrm>
          <a:off x="467545" y="1052719"/>
          <a:ext cx="8064894" cy="339661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9708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61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9096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3692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9025">
                <a:tc gridSpan="2"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i="0" u="none" strike="noStrike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1" i="0" u="none" strike="noStrike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9025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Flow statement for the period January 1 - December 31, 2015</a:t>
                      </a:r>
                      <a:r>
                        <a:rPr lang="en-IN" sz="1800" b="0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/ 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2015 dh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izokg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t"/>
                      <a:endParaRPr lang="en-IN" sz="13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Outflow / 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1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cfgxZeu</a:t>
                      </a:r>
                      <a:endParaRPr lang="en-IN" sz="1800" b="1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interest on loan taken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x, _.k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ij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C;kt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fn;k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purchase fixed assets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fu;r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ifjlaifRr;ka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[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kjhnus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endParaRPr lang="en-IN" sz="18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outflow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1,52,900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cfgxZeu</a:t>
                      </a:r>
                      <a:endParaRPr lang="en-IN" sz="1800" b="0" i="1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Closing balance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12,300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vafre</a:t>
                      </a:r>
                      <a:r>
                        <a:rPr lang="en-GB" sz="1800" b="1" dirty="0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'</a:t>
                      </a:r>
                      <a:r>
                        <a:rPr lang="en-GB" sz="1800" b="1" dirty="0" err="1">
                          <a:solidFill>
                            <a:schemeClr val="accent5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ks"k</a:t>
                      </a:r>
                      <a:endParaRPr lang="en-IN" sz="1800" b="1" i="1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4012362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Cash Flow statement / </a:t>
            </a:r>
            <a:r>
              <a:rPr lang="en-GB" sz="2400" dirty="0" err="1">
                <a:latin typeface="Kruti Dev 010" pitchFamily="2" charset="0"/>
              </a:rPr>
              <a:t>udn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izokg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>
                <a:latin typeface="Kruti Dev 010" pitchFamily="2" charset="0"/>
              </a:rPr>
              <a:t> 	</a:t>
            </a:r>
            <a:r>
              <a:rPr lang="en-IN" sz="2400"/>
              <a:t>(</a:t>
            </a:r>
            <a:r>
              <a:rPr lang="en-IN" sz="2400" dirty="0"/>
              <a:t>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59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6930395"/>
              </p:ext>
            </p:extLst>
          </p:nvPr>
        </p:nvGraphicFramePr>
        <p:xfrm>
          <a:off x="467545" y="1068000"/>
          <a:ext cx="8064894" cy="5256600"/>
        </p:xfrm>
        <a:graphic>
          <a:graphicData uri="http://schemas.openxmlformats.org/drawingml/2006/table">
            <a:tbl>
              <a:tblPr/>
              <a:tblGrid>
                <a:gridCol w="9708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61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9096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3692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3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9025"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IN" sz="13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Flow statement for the period January 1 - December 31, 2015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IN" sz="13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IN" sz="13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1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Opening balance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5,200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  <a:r>
                        <a:rPr lang="en-IN" sz="13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5,200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3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Inflow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3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invested in the business by owners (equity)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received against 2014</a:t>
                      </a:r>
                      <a:r>
                        <a:rPr lang="en-IN" sz="1300" b="0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accounts receivable</a:t>
                      </a:r>
                      <a:endParaRPr lang="en-IN" sz="13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sales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1,30,000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1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inflow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1,60,000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19025"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IN" sz="13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Outflow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en-IN" sz="13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raw materials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settle 2014 accounts payables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towards outstanding</a:t>
                      </a:r>
                      <a:r>
                        <a:rPr lang="en-IN" sz="1300" b="0" i="0" u="none" strike="noStrike" baseline="0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loan principal</a:t>
                      </a:r>
                      <a:endParaRPr lang="en-IN" sz="1300" b="0" i="0" u="none" strike="noStrike" dirty="0">
                        <a:solidFill>
                          <a:schemeClr val="accent5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rent, electricity and water bills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transport raw material from the market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wages for production labour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bottles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transport finished goods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salesman's salary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for printing of marketing leaflets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toward interest on loan taken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paid to purchase fixed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outflow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0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0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1,52,900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219025"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1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1" i="1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Closing balance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300" b="1" i="0" u="none" strike="noStrike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300" b="1" i="0" u="none" strike="noStrike" dirty="0">
                          <a:solidFill>
                            <a:schemeClr val="accent5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12,300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</a:tbl>
          </a:graphicData>
        </a:graphic>
      </p:graphicFrame>
      <p:sp>
        <p:nvSpPr>
          <p:cNvPr id="6" name="Cloud Callout 5"/>
          <p:cNvSpPr/>
          <p:nvPr/>
        </p:nvSpPr>
        <p:spPr>
          <a:xfrm>
            <a:off x="6683152" y="188640"/>
            <a:ext cx="2232248" cy="1640160"/>
          </a:xfrm>
          <a:prstGeom prst="cloudCallout">
            <a:avLst>
              <a:gd name="adj1" fmla="val -20833"/>
              <a:gd name="adj2" fmla="val 4161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Summary</a:t>
            </a:r>
          </a:p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(Slides 55- 59) / </a:t>
            </a:r>
            <a:r>
              <a:rPr lang="en-GB" b="1" dirty="0" err="1">
                <a:latin typeface="Kruti Dev 010" pitchFamily="2" charset="0"/>
                <a:cs typeface="Arial" pitchFamily="34" charset="0"/>
              </a:rPr>
              <a:t>lkjka’k</a:t>
            </a:r>
            <a:r>
              <a:rPr lang="en-GB" b="1" dirty="0">
                <a:latin typeface="Kruti Dev 010" pitchFamily="2" charset="0"/>
                <a:cs typeface="Arial" pitchFamily="34" charset="0"/>
              </a:rPr>
              <a:t> ¼LykbM 65&amp;68½</a:t>
            </a:r>
            <a:endParaRPr lang="en-IN" b="1" dirty="0">
              <a:latin typeface="Arial"/>
            </a:endParaRPr>
          </a:p>
          <a:p>
            <a:pPr algn="ctr">
              <a:defRPr/>
            </a:pPr>
            <a:endParaRPr lang="en-US" dirty="0">
              <a:solidFill>
                <a:schemeClr val="bg1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6068551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Business PTS information/ </a:t>
            </a:r>
            <a:r>
              <a:rPr lang="en-IN" sz="2400" i="1" dirty="0"/>
              <a:t>(January 1 – December 31,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49632234"/>
              </p:ext>
            </p:extLst>
          </p:nvPr>
        </p:nvGraphicFramePr>
        <p:xfrm>
          <a:off x="467544" y="1066800"/>
          <a:ext cx="8371656" cy="3107635"/>
        </p:xfrm>
        <a:graphic>
          <a:graphicData uri="http://schemas.openxmlformats.org/drawingml/2006/table">
            <a:tbl>
              <a:tblPr>
                <a:tableStyleId>{D7AC3CCA-C797-4891-BE02-D94E43425B78}</a:tableStyleId>
              </a:tblPr>
              <a:tblGrid>
                <a:gridCol w="33528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7879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1816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487970"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S.n</a:t>
                      </a:r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PT</a:t>
                      </a:r>
                      <a:r>
                        <a:rPr lang="en-IN" sz="18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sheet entry</a:t>
                      </a:r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Detail</a:t>
                      </a:r>
                      <a:r>
                        <a:rPr lang="en-IN" sz="18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of</a:t>
                      </a:r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transaction /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Amount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8148"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Other</a:t>
                      </a:r>
                      <a:r>
                        <a:rPr lang="en-US" baseline="0" dirty="0"/>
                        <a:t> expenses</a:t>
                      </a:r>
                      <a:endParaRPr lang="en-US" dirty="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Bought labels for the bottles (To be paid</a:t>
                      </a:r>
                      <a:r>
                        <a:rPr lang="en-IN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in April 15)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9762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cksryksa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yscy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x,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8148"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Interest paid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Paid interest on the loan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19762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_.k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C;kt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87970"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Cash sales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Sold pickles - credit sales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87970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m/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en-IN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62924315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Profit &amp; Loss (P&amp;L) statement / </a:t>
            </a:r>
            <a:r>
              <a:rPr lang="en-GB" sz="2400" dirty="0" err="1">
                <a:latin typeface="Kruti Dev 010" pitchFamily="2" charset="0"/>
              </a:rPr>
              <a:t>ykHk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vkSj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gkfu</a:t>
            </a:r>
            <a:r>
              <a:rPr lang="en-GB" sz="2400" dirty="0">
                <a:latin typeface="Kruti Dev 010" pitchFamily="2" charset="0"/>
              </a:rPr>
              <a:t> ¼ih,aM,y½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60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3923480"/>
              </p:ext>
            </p:extLst>
          </p:nvPr>
        </p:nvGraphicFramePr>
        <p:xfrm>
          <a:off x="467544" y="1052744"/>
          <a:ext cx="8208912" cy="4522470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79688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192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2809">
                <a:tc gridSpan="2"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2809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Profit &amp; Loss statement for the period January 1 to December 31, 2015 /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2015</a:t>
                      </a:r>
                      <a:r>
                        <a:rPr lang="en-GB" sz="1800" b="1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dh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ykHk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gkfu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Revenues / </a:t>
                      </a:r>
                      <a:r>
                        <a:rPr lang="en-GB" sz="1800" b="1" i="0" u="none" strike="noStrike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fj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osU;q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IN" sz="1800" b="0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 from cash sales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1,30,000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udn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fcØh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ls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feyh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fjosU;q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 from credit sales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25,000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m/</a:t>
                      </a:r>
                      <a:r>
                        <a:rPr lang="en-GB" sz="1800" b="0" i="0" u="none" strike="noStrike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kkj</a:t>
                      </a:r>
                      <a:r>
                        <a:rPr lang="en-GB" sz="1800" b="0" i="0" u="none" strike="noStrike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fcØh</a:t>
                      </a:r>
                      <a:r>
                        <a:rPr lang="en-GB" sz="1800" b="0" i="0" u="none" strike="noStrike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ls</a:t>
                      </a:r>
                      <a:r>
                        <a:rPr lang="en-GB" sz="1800" b="0" i="0" u="none" strike="noStrike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feyh</a:t>
                      </a:r>
                      <a:r>
                        <a:rPr lang="en-GB" sz="1800" b="0" i="0" u="none" strike="noStrike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 </a:t>
                      </a:r>
                      <a:r>
                        <a:rPr lang="en-GB" sz="1800" b="0" i="0" u="none" strike="noStrike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</a:rPr>
                        <a:t>fjosU;q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revenue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1,55,000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dqy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fjosU;q</a:t>
                      </a:r>
                      <a:endParaRPr lang="en-IN" sz="1800" b="0" i="1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Direct Costs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izR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;{k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endParaRPr lang="en-IN" sz="180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raw materials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dPps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transporting raw material from the market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cktkj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ls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dPpk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eky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ykus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gsrq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&lt;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qykbZ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22556705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Profit &amp; Loss (P&amp;L) statement / </a:t>
            </a:r>
            <a:r>
              <a:rPr lang="en-GB" sz="2400" dirty="0" err="1">
                <a:latin typeface="Kruti Dev 010" pitchFamily="2" charset="0"/>
              </a:rPr>
              <a:t>ykHk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vkSj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gkfu</a:t>
            </a:r>
            <a:r>
              <a:rPr lang="en-GB" sz="2400" dirty="0">
                <a:latin typeface="Kruti Dev 010" pitchFamily="2" charset="0"/>
              </a:rPr>
              <a:t> ¼ih,aM,y½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61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9890325"/>
              </p:ext>
            </p:extLst>
          </p:nvPr>
        </p:nvGraphicFramePr>
        <p:xfrm>
          <a:off x="467544" y="1052744"/>
          <a:ext cx="8208912" cy="396430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79688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192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2809">
                <a:tc gridSpan="2"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2809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Profit &amp; Loss statement for the period January 1 to December 31, 2015 /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2015</a:t>
                      </a:r>
                      <a:r>
                        <a:rPr lang="en-GB" sz="1800" b="1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dh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ykHk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gkfu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Direct Costs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izR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;{k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endParaRPr lang="en-IN" sz="180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bottles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cksryksa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labels for the bottles (to be paid)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cksryksa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yscYl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¼Hkqxrku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fd;k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x;k½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production labour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mRiknu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Jfed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1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Direct Costs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1,18,600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dqy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izR</a:t>
                      </a:r>
                      <a:r>
                        <a:rPr lang="en-GB" sz="1800" b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;{k </a:t>
                      </a:r>
                      <a:r>
                        <a:rPr lang="en-GB" sz="1800" b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Gross Profit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36,400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ldy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ykHk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64302083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Profit &amp; Loss (P&amp;L) statement / </a:t>
            </a:r>
            <a:r>
              <a:rPr lang="en-GB" sz="2400" dirty="0" err="1">
                <a:latin typeface="Kruti Dev 010" pitchFamily="2" charset="0"/>
              </a:rPr>
              <a:t>ykHk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vkSj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gkfu</a:t>
            </a:r>
            <a:r>
              <a:rPr lang="en-GB" sz="2400" dirty="0">
                <a:latin typeface="Kruti Dev 010" pitchFamily="2" charset="0"/>
              </a:rPr>
              <a:t> ¼ih,aM,y½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62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751827"/>
              </p:ext>
            </p:extLst>
          </p:nvPr>
        </p:nvGraphicFramePr>
        <p:xfrm>
          <a:off x="467544" y="1052744"/>
          <a:ext cx="8208912" cy="396430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79688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192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2809">
                <a:tc gridSpan="2"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2809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Profit &amp; Loss statement for the period January 1 to December 31, 2015 /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2015</a:t>
                      </a:r>
                      <a:r>
                        <a:rPr lang="en-GB" sz="1800" b="1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dh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ykHk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gkfu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Indirect Costs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vizR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;{k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IN" sz="180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transporting finished goods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rS;kj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mRikn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ds &lt;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qykbZ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salesman (salary)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lsYleSu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¼osru½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rent, electricity and water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fdjk;k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]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fctyh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ikuh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printing marketing leaflets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ekdsZfVax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nLrkostksa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@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ifpZ;ksa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fizfVax</a:t>
                      </a:r>
                      <a:r>
                        <a:rPr lang="en-GB" sz="1800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dh </a:t>
                      </a:r>
                      <a:r>
                        <a:rPr lang="en-GB" sz="1800" baseline="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Interest paid on loan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_.k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ij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fn;k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x;k</a:t>
                      </a:r>
                      <a:r>
                        <a:rPr lang="en-GB" sz="180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C;kt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86164387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Profit &amp; Loss (P&amp;L) statement / </a:t>
            </a:r>
            <a:r>
              <a:rPr lang="en-GB" sz="2400" dirty="0" err="1">
                <a:latin typeface="Kruti Dev 010" pitchFamily="2" charset="0"/>
              </a:rPr>
              <a:t>ykHk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vkSj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gkfu</a:t>
            </a:r>
            <a:r>
              <a:rPr lang="en-GB" sz="2400" dirty="0">
                <a:latin typeface="Kruti Dev 010" pitchFamily="2" charset="0"/>
              </a:rPr>
              <a:t> ¼ih,aM,y½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63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2839277"/>
              </p:ext>
            </p:extLst>
          </p:nvPr>
        </p:nvGraphicFramePr>
        <p:xfrm>
          <a:off x="467544" y="1052744"/>
          <a:ext cx="8208912" cy="282892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79688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192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2809">
                <a:tc gridSpan="2"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2809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Profit &amp; Loss statement for the period January 1 to December 31, 2015 /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tuojh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&amp; 31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fnlEcj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2015</a:t>
                      </a:r>
                      <a:r>
                        <a:rPr lang="en-GB" sz="1800" b="1" baseline="0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dh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vof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/k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ds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fy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,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ykHk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vkSj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gkfu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C;kSjk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2809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Indirect Costs /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vizR</a:t>
                      </a:r>
                      <a:r>
                        <a:rPr lang="en-GB" sz="1800" b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;{k </a:t>
                      </a:r>
                      <a:r>
                        <a:rPr lang="en-GB" sz="1800" b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ykxr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IN" sz="180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Depreciation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2,250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ewY;gzkl</a:t>
                      </a:r>
                      <a:endParaRPr lang="en-IN" sz="1800" b="0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Indirect Costs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16,550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i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dqy</a:t>
                      </a:r>
                      <a:r>
                        <a:rPr lang="en-GB" i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i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vizR</a:t>
                      </a:r>
                      <a:r>
                        <a:rPr lang="en-GB" i="1" dirty="0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;{k </a:t>
                      </a:r>
                      <a:r>
                        <a:rPr lang="en-GB" i="1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ykxr</a:t>
                      </a:r>
                      <a:endParaRPr lang="en-IN" sz="1800" b="0" i="1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Net Profit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l" fontAlgn="b"/>
                      <a:r>
                        <a:rPr lang="en-IN" sz="18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en-IN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19,850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'</a:t>
                      </a:r>
                      <a:r>
                        <a:rPr lang="en-GB" sz="1800" b="1" i="0" u="none" strike="noStrike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kq</a:t>
                      </a:r>
                      <a:r>
                        <a:rPr lang="en-GB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) </a:t>
                      </a:r>
                      <a:r>
                        <a:rPr lang="en-GB" sz="1800" b="1" i="0" u="none" strike="noStrike" dirty="0" err="1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ykHk</a:t>
                      </a:r>
                      <a:r>
                        <a:rPr lang="en-GB" sz="18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endParaRPr lang="en-IN" sz="1800" b="1" i="0" u="none" strike="noStrike" dirty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5333806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Profit &amp; Loss (P&amp;L) statement / </a:t>
            </a:r>
            <a:r>
              <a:rPr lang="en-GB" sz="2400" dirty="0" err="1">
                <a:latin typeface="Kruti Dev 010" pitchFamily="2" charset="0"/>
              </a:rPr>
              <a:t>ykHk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vkSj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gkfu</a:t>
            </a:r>
            <a:r>
              <a:rPr lang="en-GB" sz="2400" dirty="0">
                <a:latin typeface="Kruti Dev 010" pitchFamily="2" charset="0"/>
              </a:rPr>
              <a:t> ¼ih,aM,y½ </a:t>
            </a:r>
            <a:r>
              <a:rPr lang="en-GB" sz="2400" dirty="0" err="1">
                <a:latin typeface="Kruti Dev 010" pitchFamily="2" charset="0"/>
              </a:rPr>
              <a:t>C;kSjk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64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4132859"/>
              </p:ext>
            </p:extLst>
          </p:nvPr>
        </p:nvGraphicFramePr>
        <p:xfrm>
          <a:off x="467544" y="1052744"/>
          <a:ext cx="8208912" cy="5256576"/>
        </p:xfrm>
        <a:graphic>
          <a:graphicData uri="http://schemas.openxmlformats.org/drawingml/2006/table">
            <a:tbl>
              <a:tblPr/>
              <a:tblGrid>
                <a:gridCol w="79688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192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4640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9024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3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9024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IN" sz="13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Profit &amp; Loss statement for the period January 1 to December 31, 2015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IN" sz="1300" b="0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IN" sz="1300" b="0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9024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3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IN" sz="1300" b="0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 from cash sales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1,30,000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Revenue from credit sales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25,000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revenue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1,55,000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19024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3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Direct Costs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endParaRPr lang="en-IN" sz="130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raw materials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85,000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transporting raw material from the market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bottles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labels for the bottles (to be paid)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production labour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1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Direct Costs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1,18,600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Gross Profit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36,400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19024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IN" sz="13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Indirect Costs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IN" sz="1300" b="1" i="0" u="none" strike="noStrike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transporting finished goods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salesman (salary)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rent, electricity and water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Cost of printing marketing leaflets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Interest paid on loan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Depreciation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2,250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1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Indirect Costs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0" i="1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16,550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219024"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0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Net Profit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N" sz="1300" b="1" i="0" u="none" strike="noStrike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IN" sz="1300" b="1" i="0" u="none" strike="noStrike" dirty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19,850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</a:tbl>
          </a:graphicData>
        </a:graphic>
      </p:graphicFrame>
      <p:sp>
        <p:nvSpPr>
          <p:cNvPr id="6" name="Cloud Callout 5"/>
          <p:cNvSpPr/>
          <p:nvPr/>
        </p:nvSpPr>
        <p:spPr>
          <a:xfrm>
            <a:off x="3923928" y="1484784"/>
            <a:ext cx="2808312" cy="1584176"/>
          </a:xfrm>
          <a:prstGeom prst="cloudCallout">
            <a:avLst>
              <a:gd name="adj1" fmla="val -20833"/>
              <a:gd name="adj2" fmla="val 4161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Summary</a:t>
            </a:r>
          </a:p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(Slides 60 - 63) / </a:t>
            </a:r>
            <a:r>
              <a:rPr lang="en-GB" dirty="0" err="1">
                <a:latin typeface="Kruti Dev 010" pitchFamily="2" charset="0"/>
              </a:rPr>
              <a:t>lkjka'k</a:t>
            </a:r>
            <a:r>
              <a:rPr lang="en-GB" dirty="0">
                <a:latin typeface="Kruti Dev 010" pitchFamily="2" charset="0"/>
              </a:rPr>
              <a:t> ¼LykbM 71&amp;74½</a:t>
            </a:r>
            <a:endParaRPr lang="en-US" dirty="0">
              <a:solidFill>
                <a:schemeClr val="bg1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15747657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Closing Balance Sheet  / </a:t>
            </a:r>
            <a:r>
              <a:rPr lang="en-GB" sz="2400" dirty="0" err="1">
                <a:latin typeface="Kruti Dev 010" pitchFamily="2" charset="0"/>
              </a:rPr>
              <a:t>vafre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cSysal</a:t>
            </a:r>
            <a:r>
              <a:rPr lang="en-GB" sz="2400" dirty="0">
                <a:latin typeface="Kruti Dev 010" pitchFamily="2" charset="0"/>
              </a:rPr>
              <a:t> '</a:t>
            </a:r>
            <a:r>
              <a:rPr lang="en-GB" sz="2400" dirty="0" err="1">
                <a:latin typeface="Kruti Dev 010" pitchFamily="2" charset="0"/>
              </a:rPr>
              <a:t>khV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65</a:t>
            </a:fld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38726509"/>
              </p:ext>
            </p:extLst>
          </p:nvPr>
        </p:nvGraphicFramePr>
        <p:xfrm>
          <a:off x="539552" y="1052735"/>
          <a:ext cx="7992887" cy="482536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15676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37383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2572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2572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Balance Sheet as on December 31, 2015 / </a:t>
                      </a:r>
                      <a:r>
                        <a:rPr lang="en-GB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31 </a:t>
                      </a:r>
                      <a:r>
                        <a:rPr lang="en-GB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fnlEcj</a:t>
                      </a:r>
                      <a:r>
                        <a:rPr lang="en-GB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2015 </a:t>
                      </a:r>
                      <a:r>
                        <a:rPr lang="en-GB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b="1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="1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cSysal</a:t>
                      </a:r>
                      <a:r>
                        <a:rPr lang="en-GB" b="1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’</a:t>
                      </a:r>
                      <a:r>
                        <a:rPr lang="en-GB" b="1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khV</a:t>
                      </a:r>
                      <a:endParaRPr lang="en-IN" sz="1800" b="1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Assets / </a:t>
                      </a:r>
                      <a:r>
                        <a:rPr lang="en-GB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ifjlaifRr;ka</a:t>
                      </a:r>
                      <a:endParaRPr lang="en-IN" sz="1800" b="1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Purchase value of fixed assets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ifjlaifRr;ksa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dh [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ewY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;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Total depreciation so far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1,800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1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dqy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ewY;gzkl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vc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rd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Depreciation during the year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2,250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1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ewY;gzkl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ml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lky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nkSjku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Depreciated value of fixed assets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45,950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laifRr;ksa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ewY;gzkl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ewY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;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balance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12,300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Accounts receivable (AR)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35,000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ysunkjh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kkrk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¼,vkj½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Assets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93,250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dqy</a:t>
                      </a:r>
                      <a:r>
                        <a:rPr lang="en-GB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ifjlaifRr;ka</a:t>
                      </a:r>
                      <a:endParaRPr lang="en-IN" sz="1800" b="1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58411551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Closing Balance Sheet  / </a:t>
            </a:r>
            <a:r>
              <a:rPr lang="en-GB" sz="2400" dirty="0" err="1">
                <a:latin typeface="Kruti Dev 010" pitchFamily="2" charset="0"/>
              </a:rPr>
              <a:t>vafre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cSysal</a:t>
            </a:r>
            <a:r>
              <a:rPr lang="en-GB" sz="2400" dirty="0">
                <a:latin typeface="Kruti Dev 010" pitchFamily="2" charset="0"/>
              </a:rPr>
              <a:t> '</a:t>
            </a:r>
            <a:r>
              <a:rPr lang="en-GB" sz="2400" dirty="0" err="1">
                <a:latin typeface="Kruti Dev 010" pitchFamily="2" charset="0"/>
              </a:rPr>
              <a:t>khV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66</a:t>
            </a:fld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8483703"/>
              </p:ext>
            </p:extLst>
          </p:nvPr>
        </p:nvGraphicFramePr>
        <p:xfrm>
          <a:off x="539552" y="1052735"/>
          <a:ext cx="7992887" cy="368998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15676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37383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2572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2572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Balance Sheet as on December 31, 2015 / </a:t>
                      </a:r>
                      <a:r>
                        <a:rPr lang="en-GB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31 </a:t>
                      </a:r>
                      <a:r>
                        <a:rPr lang="en-GB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fnlEcj</a:t>
                      </a:r>
                      <a:r>
                        <a:rPr lang="en-GB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2015 </a:t>
                      </a:r>
                      <a:r>
                        <a:rPr lang="en-GB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b="1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="1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cSysal</a:t>
                      </a:r>
                      <a:r>
                        <a:rPr lang="en-GB" b="1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’</a:t>
                      </a:r>
                      <a:r>
                        <a:rPr lang="en-GB" b="1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khV</a:t>
                      </a:r>
                      <a:endParaRPr lang="en-IN" sz="1800" b="1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Liabilities / </a:t>
                      </a:r>
                      <a:r>
                        <a:rPr lang="en-GB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ns;rk,a</a:t>
                      </a:r>
                      <a:endParaRPr lang="en-IN" sz="1800" b="1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Accounts Payable (AP)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nsunkjh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kkrk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¼,ih½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Original loan amount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vly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_.k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jkf’k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Loan repaid till last period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fiNyh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vof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/k rd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pqdk;k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_.k 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Loan repaid during the period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bl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vof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/k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esa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pqdk;k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_.k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Loan balance outstanding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ckdh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_.k '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ks"k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29096877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Closing Balance Sheet  / </a:t>
            </a:r>
            <a:r>
              <a:rPr lang="en-GB" sz="2400" dirty="0" err="1">
                <a:latin typeface="Kruti Dev 010" pitchFamily="2" charset="0"/>
              </a:rPr>
              <a:t>vafre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cSysal</a:t>
            </a:r>
            <a:r>
              <a:rPr lang="en-GB" sz="2400" dirty="0">
                <a:latin typeface="Kruti Dev 010" pitchFamily="2" charset="0"/>
              </a:rPr>
              <a:t> '</a:t>
            </a:r>
            <a:r>
              <a:rPr lang="en-GB" sz="2400" dirty="0" err="1">
                <a:latin typeface="Kruti Dev 010" pitchFamily="2" charset="0"/>
              </a:rPr>
              <a:t>khV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IN" sz="2400" dirty="0"/>
              <a:t>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67</a:t>
            </a:fld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5949757"/>
              </p:ext>
            </p:extLst>
          </p:nvPr>
        </p:nvGraphicFramePr>
        <p:xfrm>
          <a:off x="539552" y="1052735"/>
          <a:ext cx="7992887" cy="3689985"/>
        </p:xfrm>
        <a:graphic>
          <a:graphicData uri="http://schemas.openxmlformats.org/drawingml/2006/table">
            <a:tbl>
              <a:tblPr>
                <a:tableStyleId>{9D7B26C5-4107-4FEC-AEDC-1716B250A1EF}</a:tableStyleId>
              </a:tblPr>
              <a:tblGrid>
                <a:gridCol w="15676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37383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2572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2572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 / </a:t>
                      </a:r>
                      <a:r>
                        <a:rPr lang="en-GB" sz="1800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izhfe;j</a:t>
                      </a:r>
                      <a:r>
                        <a:rPr lang="en-GB" sz="1800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 </a:t>
                      </a:r>
                      <a:r>
                        <a:rPr lang="en-GB" sz="1800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</a:rPr>
                        <a:t>fidYl</a:t>
                      </a:r>
                      <a:endParaRPr lang="en-IN" sz="1800" b="1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6999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Balance Sheet as on December 31, 2015 / </a:t>
                      </a:r>
                      <a:r>
                        <a:rPr lang="en-GB" b="1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31 </a:t>
                      </a:r>
                      <a:r>
                        <a:rPr lang="en-GB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fnlEcj</a:t>
                      </a:r>
                      <a:r>
                        <a:rPr lang="en-GB" b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2015 </a:t>
                      </a:r>
                      <a:r>
                        <a:rPr lang="en-GB" b="1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b="1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="1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cSysal</a:t>
                      </a:r>
                      <a:r>
                        <a:rPr lang="en-GB" b="1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’</a:t>
                      </a:r>
                      <a:r>
                        <a:rPr lang="en-GB" b="1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khV</a:t>
                      </a:r>
                      <a:endParaRPr lang="en-IN" sz="1800" b="1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6999">
                <a:tc gridSpan="4"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Owner's Equity /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ekfyd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dh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bfDoVh</a:t>
                      </a:r>
                      <a:endParaRPr lang="en-IN" sz="1800" b="1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Original equity paid by owner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ekfyd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}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kjk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dh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okLrfod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bfDoVh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Retained Earning till last period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20,400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fiNyh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vof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/k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rd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vk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;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vius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ikl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j[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kk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Hkkx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Net profit for the period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19,850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1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ml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vof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/k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'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kq</a:t>
                      </a:r>
                      <a:r>
                        <a:rPr lang="en-GB" baseline="0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) </a:t>
                      </a:r>
                      <a:r>
                        <a:rPr lang="en-GB" baseline="0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ykHk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Retained Earnings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40,250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vk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;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vius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ikl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j[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ks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x;s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Hkkx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dh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dqy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jkf’k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endParaRPr lang="en-IN" sz="18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Liabilities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93,250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dqy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dirty="0" err="1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ns;rk,a</a:t>
                      </a:r>
                      <a:r>
                        <a:rPr lang="en-GB" dirty="0">
                          <a:solidFill>
                            <a:schemeClr val="accent3">
                              <a:lumMod val="50000"/>
                            </a:schemeClr>
                          </a:solidFill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endParaRPr lang="en-IN" sz="1800" b="1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82726340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/>
              <a:t>Closing Balance Sheet (2015)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68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5782496"/>
              </p:ext>
            </p:extLst>
          </p:nvPr>
        </p:nvGraphicFramePr>
        <p:xfrm>
          <a:off x="539551" y="1052736"/>
          <a:ext cx="8136904" cy="5126355"/>
        </p:xfrm>
        <a:graphic>
          <a:graphicData uri="http://schemas.openxmlformats.org/drawingml/2006/table">
            <a:tbl>
              <a:tblPr/>
              <a:tblGrid>
                <a:gridCol w="12888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0904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1951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1951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Premier Pickles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Balance Sheet as on December 31, 2015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IN" sz="1400" b="0" i="0" u="none" strike="noStrike" dirty="0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IN" sz="1400" b="0" i="0" u="none" strike="noStrike">
                        <a:solidFill>
                          <a:schemeClr val="accent3">
                            <a:lumMod val="50000"/>
                          </a:schemeClr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Purchase value of fixed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50,000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Total depreciation so far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1,800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Depreciation during the year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2,250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Depreciated value of fixed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45,950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Cash balance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12,300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Accounts receivable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35,000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Assets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93,250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Accounts Payable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Original loan amount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Loan repaid till last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-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  Loan repaid during the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Loan balance outstanding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00098">
                <a:tc gridSpan="4"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Owner's Equity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Original equity paid by owner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Retained Earning till last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20,400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00098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  Net profit for the period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19,850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Retained Earnings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0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40,250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0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Total Liabilities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IN" sz="1400" b="1" i="0" u="none" strike="noStrike" dirty="0">
                          <a:solidFill>
                            <a:schemeClr val="accent3">
                              <a:lumMod val="50000"/>
                            </a:schemeClr>
                          </a:solidFill>
                          <a:effectLst/>
                          <a:latin typeface="Arial"/>
                        </a:rPr>
                        <a:t>93,250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</a:tbl>
          </a:graphicData>
        </a:graphic>
      </p:graphicFrame>
      <p:sp>
        <p:nvSpPr>
          <p:cNvPr id="6" name="Cloud Callout 5"/>
          <p:cNvSpPr/>
          <p:nvPr/>
        </p:nvSpPr>
        <p:spPr>
          <a:xfrm>
            <a:off x="5796136" y="188640"/>
            <a:ext cx="2808312" cy="1584176"/>
          </a:xfrm>
          <a:prstGeom prst="cloudCallout">
            <a:avLst>
              <a:gd name="adj1" fmla="val -20833"/>
              <a:gd name="adj2" fmla="val 4161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Summary</a:t>
            </a:r>
          </a:p>
          <a:p>
            <a:pPr algn="ctr">
              <a:defRPr/>
            </a:pPr>
            <a:r>
              <a:rPr lang="en-US" dirty="0">
                <a:solidFill>
                  <a:schemeClr val="bg1"/>
                </a:solidFill>
                <a:cs typeface="Arial" charset="0"/>
              </a:rPr>
              <a:t>(Slides 77 - 79) / </a:t>
            </a:r>
            <a:r>
              <a:rPr lang="en-GB" dirty="0" err="1">
                <a:latin typeface="Kruti Dev 010" pitchFamily="2" charset="0"/>
              </a:rPr>
              <a:t>lkjka’k</a:t>
            </a:r>
            <a:r>
              <a:rPr lang="en-GB" dirty="0">
                <a:latin typeface="Kruti Dev 010" pitchFamily="2" charset="0"/>
              </a:rPr>
              <a:t> ¼LykbM 77&amp;79½</a:t>
            </a:r>
            <a:endParaRPr lang="en-US" dirty="0">
              <a:solidFill>
                <a:schemeClr val="bg1"/>
              </a:solidFill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16102334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3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chemeClr val="tx1"/>
          </a:solidFill>
          <a:ln w="9525" algn="ctr">
            <a:noFill/>
            <a:round/>
            <a:headEnd/>
            <a:tailEnd/>
          </a:ln>
        </p:spPr>
        <p:txBody>
          <a:bodyPr/>
          <a:lstStyle/>
          <a:p>
            <a:endParaRPr lang="en-US" sz="2800" b="1">
              <a:latin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81000" y="762000"/>
            <a:ext cx="3886200" cy="5638800"/>
          </a:xfrm>
          <a:prstGeom prst="rect">
            <a:avLst/>
          </a:prstGeom>
          <a:gradFill flip="none" rotWithShape="1">
            <a:gsLst>
              <a:gs pos="0">
                <a:schemeClr val="tx1">
                  <a:lumMod val="75000"/>
                  <a:lumOff val="25000"/>
                  <a:shade val="30000"/>
                  <a:satMod val="115000"/>
                </a:schemeClr>
              </a:gs>
              <a:gs pos="50000">
                <a:schemeClr val="tx1">
                  <a:lumMod val="75000"/>
                  <a:lumOff val="25000"/>
                  <a:shade val="67500"/>
                  <a:satMod val="115000"/>
                </a:schemeClr>
              </a:gs>
              <a:gs pos="100000">
                <a:schemeClr val="tx1">
                  <a:lumMod val="75000"/>
                  <a:lumOff val="25000"/>
                  <a:shade val="100000"/>
                  <a:satMod val="115000"/>
                </a:scheme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lIns="137160" anchor="ctr"/>
          <a:lstStyle/>
          <a:p>
            <a:pPr>
              <a:spcBef>
                <a:spcPts val="200"/>
              </a:spcBef>
              <a:spcAft>
                <a:spcPts val="300"/>
              </a:spcAft>
            </a:pPr>
            <a:endParaRPr lang="en-IN" dirty="0">
              <a:solidFill>
                <a:srgbClr val="FFFF00"/>
              </a:solidFill>
            </a:endParaRPr>
          </a:p>
          <a:p>
            <a:pPr>
              <a:spcBef>
                <a:spcPts val="200"/>
              </a:spcBef>
              <a:spcAft>
                <a:spcPts val="300"/>
              </a:spcAft>
            </a:pPr>
            <a:r>
              <a:rPr lang="en-IN" dirty="0">
                <a:solidFill>
                  <a:schemeClr val="bg1"/>
                </a:solidFill>
              </a:rPr>
              <a:t>1. Recording business transactions in the records (one-time, day-book, capital register, stock register)</a:t>
            </a:r>
          </a:p>
          <a:p>
            <a:pPr>
              <a:spcAft>
                <a:spcPts val="300"/>
              </a:spcAft>
            </a:pPr>
            <a:r>
              <a:rPr lang="en-IN" dirty="0">
                <a:solidFill>
                  <a:schemeClr val="bg1"/>
                </a:solidFill>
              </a:rPr>
              <a:t>2. Summarising transactions for a given period in the PT sheet (with necessary detailing product-wise and/or raw material-wise)</a:t>
            </a:r>
          </a:p>
          <a:p>
            <a:pPr>
              <a:spcAft>
                <a:spcPts val="300"/>
              </a:spcAft>
            </a:pPr>
            <a:r>
              <a:rPr lang="en-IN" dirty="0">
                <a:solidFill>
                  <a:schemeClr val="bg1"/>
                </a:solidFill>
              </a:rPr>
              <a:t>3. Identifying how each PT Sheet entry would impact which financial statement (done in section 1)</a:t>
            </a: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4. Calculating details of “also remember transactions”</a:t>
            </a: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5. Preparing opening balance sheet (when statements are being made for the first time in a business)</a:t>
            </a: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6. Preparing cash flow statement and P&amp;L statement for the specified period</a:t>
            </a: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7. Preparing closing balance sheet as of the last date of the specified period</a:t>
            </a:r>
          </a:p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endParaRPr lang="en-IN" sz="1600" dirty="0">
              <a:solidFill>
                <a:srgbClr val="FFFF00"/>
              </a:solidFill>
              <a:cs typeface="Arial" pitchFamily="34" charset="0"/>
            </a:endParaRPr>
          </a:p>
        </p:txBody>
      </p:sp>
      <p:sp>
        <p:nvSpPr>
          <p:cNvPr id="26629" name="TextBox 5"/>
          <p:cNvSpPr txBox="1">
            <a:spLocks noChangeArrowheads="1"/>
          </p:cNvSpPr>
          <p:nvPr/>
        </p:nvSpPr>
        <p:spPr bwMode="auto">
          <a:xfrm>
            <a:off x="381000" y="152400"/>
            <a:ext cx="38862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4000" dirty="0">
                <a:solidFill>
                  <a:schemeClr val="bg1"/>
                </a:solidFill>
                <a:latin typeface="Bradley Hand ITC" pitchFamily="66" charset="0"/>
              </a:rPr>
              <a:t>Key Points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0"/>
          </p:nvPr>
        </p:nvSpPr>
        <p:spPr bwMode="auto">
          <a:xfrm>
            <a:off x="3124200" y="6477000"/>
            <a:ext cx="2895600" cy="365125"/>
          </a:xfrm>
          <a:ln>
            <a:miter lim="800000"/>
            <a:headEnd/>
            <a:tailEnd/>
          </a:ln>
        </p:spPr>
        <p:txBody>
          <a:bodyPr wrap="square" bIns="0" numCol="1" anchor="b" anchorCtr="0" compatLnSpc="1">
            <a:prstTxWarp prst="textNoShape">
              <a:avLst/>
            </a:prstTxWarp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fld id="{78D011D3-C581-4001-93CE-7DC61E631665}" type="slidenum">
              <a:rPr lang="en-US" sz="1600" b="1" smtClean="0">
                <a:solidFill>
                  <a:schemeClr val="bg1"/>
                </a:solidFill>
              </a:rPr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t>69</a:t>
            </a:fld>
            <a:endParaRPr lang="mr-IN" sz="1600" b="1" dirty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800600" y="762000"/>
            <a:ext cx="3886200" cy="5638800"/>
          </a:xfrm>
          <a:prstGeom prst="rect">
            <a:avLst/>
          </a:prstGeom>
          <a:gradFill flip="none" rotWithShape="1">
            <a:gsLst>
              <a:gs pos="0">
                <a:schemeClr val="tx1">
                  <a:lumMod val="75000"/>
                  <a:lumOff val="25000"/>
                  <a:shade val="30000"/>
                  <a:satMod val="115000"/>
                </a:schemeClr>
              </a:gs>
              <a:gs pos="50000">
                <a:schemeClr val="tx1">
                  <a:lumMod val="75000"/>
                  <a:lumOff val="25000"/>
                  <a:shade val="67500"/>
                  <a:satMod val="115000"/>
                </a:schemeClr>
              </a:gs>
              <a:gs pos="100000">
                <a:schemeClr val="tx1">
                  <a:lumMod val="75000"/>
                  <a:lumOff val="25000"/>
                  <a:shade val="100000"/>
                  <a:satMod val="115000"/>
                </a:scheme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lIns="137160" anchor="ctr"/>
          <a:lstStyle/>
          <a:p>
            <a:pPr>
              <a:spcBef>
                <a:spcPts val="200"/>
              </a:spcBef>
              <a:spcAft>
                <a:spcPts val="300"/>
              </a:spcAft>
            </a:pPr>
            <a:r>
              <a:rPr lang="en-US" dirty="0">
                <a:solidFill>
                  <a:schemeClr val="bg1"/>
                </a:solidFill>
              </a:rPr>
              <a:t>1</a:t>
            </a:r>
            <a:r>
              <a:rPr lang="en-US" dirty="0">
                <a:solidFill>
                  <a:srgbClr val="FFFF00"/>
                </a:solidFill>
              </a:rPr>
              <a:t> </a:t>
            </a:r>
            <a:r>
              <a:rPr lang="hi-IN" dirty="0">
                <a:solidFill>
                  <a:schemeClr val="bg1"/>
                </a:solidFill>
              </a:rPr>
              <a:t>रिकॉर्ड में व्यापार लेनदेन रिकॉर्ड करना (एक बार, दिन-पुस्तक, पूंजी रजिस्टर, स्टॉक रजिस्टर)</a:t>
            </a:r>
            <a:endParaRPr lang="en-US" dirty="0">
              <a:solidFill>
                <a:schemeClr val="bg1"/>
              </a:solidFill>
            </a:endParaRPr>
          </a:p>
          <a:p>
            <a:pPr>
              <a:spcBef>
                <a:spcPts val="200"/>
              </a:spcBef>
              <a:spcAft>
                <a:spcPts val="300"/>
              </a:spcAft>
            </a:pPr>
            <a:r>
              <a:rPr lang="en-IN" dirty="0">
                <a:solidFill>
                  <a:schemeClr val="bg1"/>
                </a:solidFill>
              </a:rPr>
              <a:t>2. </a:t>
            </a:r>
            <a:r>
              <a:rPr lang="hi-IN" dirty="0">
                <a:solidFill>
                  <a:schemeClr val="bg1"/>
                </a:solidFill>
              </a:rPr>
              <a:t>पीटी शीट में दी गई अवधि के लिए लेनदेन का सारांश (उत्पाद के अनुसार और / या कच्चे माल के अनुसार आवश्यक विवरण के साथ)</a:t>
            </a:r>
            <a:endParaRPr lang="en-US" dirty="0">
              <a:solidFill>
                <a:schemeClr val="bg1"/>
              </a:solidFill>
            </a:endParaRPr>
          </a:p>
          <a:p>
            <a:pPr>
              <a:spcBef>
                <a:spcPts val="200"/>
              </a:spcBef>
              <a:spcAft>
                <a:spcPts val="300"/>
              </a:spcAft>
            </a:pPr>
            <a:r>
              <a:rPr lang="en-IN" dirty="0">
                <a:solidFill>
                  <a:schemeClr val="bg1"/>
                </a:solidFill>
              </a:rPr>
              <a:t>3. </a:t>
            </a:r>
            <a:r>
              <a:rPr lang="hi-IN" dirty="0">
                <a:solidFill>
                  <a:schemeClr val="bg1"/>
                </a:solidFill>
              </a:rPr>
              <a:t>यह पहचानना कि प्रत्येक पीटी शीट एंट्री किस वित्तीय वक्तव्य को प्रभावित करेगी (धारा 1 में किया गया)</a:t>
            </a:r>
            <a:endParaRPr lang="en-IN" dirty="0">
              <a:solidFill>
                <a:schemeClr val="bg1"/>
              </a:solidFill>
            </a:endParaRP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4. </a:t>
            </a:r>
            <a:r>
              <a:rPr lang="hi-IN" dirty="0">
                <a:solidFill>
                  <a:schemeClr val="bg1"/>
                </a:solidFill>
              </a:rPr>
              <a:t>"लेनदेन भी याद रखें" के विवरण की गणना करना</a:t>
            </a:r>
            <a:endParaRPr lang="en-US" dirty="0">
              <a:solidFill>
                <a:schemeClr val="bg1"/>
              </a:solidFill>
            </a:endParaRP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5. </a:t>
            </a:r>
            <a:r>
              <a:rPr lang="hi-IN" dirty="0">
                <a:solidFill>
                  <a:schemeClr val="bg1"/>
                </a:solidFill>
              </a:rPr>
              <a:t>प्रारंभिक तुलना पत्र तैयार करना (जब किसी व्यवसाय में पहली बार वक्तव्य किए जा रहे हैं)</a:t>
            </a:r>
            <a:endParaRPr lang="en-US" dirty="0">
              <a:solidFill>
                <a:schemeClr val="bg1"/>
              </a:solidFill>
            </a:endParaRP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6. </a:t>
            </a:r>
            <a:r>
              <a:rPr lang="hi-IN" dirty="0">
                <a:solidFill>
                  <a:schemeClr val="bg1"/>
                </a:solidFill>
              </a:rPr>
              <a:t>निर्दिष्ट अवधि के लिए नकद प्रवाह ब्यौरा और पी एंड एल ब्यौरा तैयार करना</a:t>
            </a:r>
            <a:endParaRPr lang="en-IN" dirty="0">
              <a:solidFill>
                <a:schemeClr val="bg1"/>
              </a:solidFill>
            </a:endParaRP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7. </a:t>
            </a:r>
            <a:r>
              <a:rPr lang="hi-IN" dirty="0">
                <a:solidFill>
                  <a:schemeClr val="bg1"/>
                </a:solidFill>
              </a:rPr>
              <a:t>निर्दिष्ट अवधि की अंतिम तिथि के रूप में समापन तुलना पत्र तैयार करना</a:t>
            </a:r>
            <a:endParaRPr lang="en-IN" dirty="0">
              <a:solidFill>
                <a:schemeClr val="bg1"/>
              </a:solidFill>
            </a:endParaRPr>
          </a:p>
        </p:txBody>
      </p:sp>
      <p:sp>
        <p:nvSpPr>
          <p:cNvPr id="9" name="TextBox 5"/>
          <p:cNvSpPr txBox="1">
            <a:spLocks noChangeArrowheads="1"/>
          </p:cNvSpPr>
          <p:nvPr/>
        </p:nvSpPr>
        <p:spPr bwMode="auto">
          <a:xfrm>
            <a:off x="4800600" y="152400"/>
            <a:ext cx="38862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4000" dirty="0" err="1">
                <a:solidFill>
                  <a:schemeClr val="bg1"/>
                </a:solidFill>
                <a:latin typeface="Kruti Dev 010" pitchFamily="2" charset="0"/>
              </a:rPr>
              <a:t>eq</a:t>
            </a:r>
            <a:r>
              <a:rPr lang="en-US" sz="4000" dirty="0">
                <a:solidFill>
                  <a:schemeClr val="bg1"/>
                </a:solidFill>
                <a:latin typeface="Kruti Dev 010" pitchFamily="2" charset="0"/>
              </a:rPr>
              <a:t>[; </a:t>
            </a:r>
            <a:r>
              <a:rPr lang="en-US" sz="4000" dirty="0" err="1">
                <a:solidFill>
                  <a:schemeClr val="bg1"/>
                </a:solidFill>
                <a:latin typeface="Kruti Dev 010" pitchFamily="2" charset="0"/>
              </a:rPr>
              <a:t>fcanq</a:t>
            </a:r>
            <a:endParaRPr lang="en-US" sz="4000" dirty="0">
              <a:solidFill>
                <a:schemeClr val="bg1"/>
              </a:solidFill>
              <a:latin typeface="Kruti Dev 01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125183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Impact of the transactions / </a:t>
            </a:r>
            <a:r>
              <a:rPr lang="en-GB" sz="2400" dirty="0" err="1">
                <a:latin typeface="Kruti Dev 010" pitchFamily="2" charset="0"/>
              </a:rPr>
              <a:t>foRrh</a:t>
            </a:r>
            <a:r>
              <a:rPr lang="en-GB" sz="2400" dirty="0">
                <a:latin typeface="Kruti Dev 010" pitchFamily="2" charset="0"/>
              </a:rPr>
              <a:t>; </a:t>
            </a:r>
            <a:r>
              <a:rPr lang="en-GB" sz="2400" dirty="0" err="1">
                <a:latin typeface="Kruti Dev 010" pitchFamily="2" charset="0"/>
              </a:rPr>
              <a:t>C;kSjksa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ysu&amp;nsu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izHkko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4396899"/>
              </p:ext>
            </p:extLst>
          </p:nvPr>
        </p:nvGraphicFramePr>
        <p:xfrm>
          <a:off x="467545" y="1052733"/>
          <a:ext cx="8352927" cy="5307330"/>
        </p:xfrm>
        <a:graphic>
          <a:graphicData uri="http://schemas.openxmlformats.org/drawingml/2006/table">
            <a:tbl>
              <a:tblPr>
                <a:tableStyleId>{69CF1AB2-1976-4502-BF36-3FF5EA218861}</a:tableStyleId>
              </a:tblPr>
              <a:tblGrid>
                <a:gridCol w="43204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80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88226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967958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68632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7463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Owners invested money in the business (equity)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us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O;kikj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/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ku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fuos’k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fd;k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¼bfDoVh½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raw materials - assorted vegetables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30,000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fefJr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lfCt;ka</a:t>
                      </a:r>
                      <a:endParaRPr lang="en-IN" sz="18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raw materials – Lemons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 err="1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 err="1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uhacw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raw materials - Oil, salt, sugar and spices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 err="1">
                          <a:effectLst/>
                          <a:latin typeface="Wingdings"/>
                        </a:rPr>
                        <a:t>ü</a:t>
                      </a:r>
                      <a:endParaRPr lang="en-IN" sz="1800" b="0" i="0" u="none" strike="noStrike" dirty="0">
                        <a:effectLst/>
                        <a:latin typeface="Wingdings"/>
                      </a:endParaRP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rsy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]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ued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]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phuh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vkSj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elkys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90708552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Slide Number Placeholder 5"/>
          <p:cNvSpPr>
            <a:spLocks noGrp="1"/>
          </p:cNvSpPr>
          <p:nvPr>
            <p:ph type="sldNum" sz="quarter" idx="4294967295"/>
          </p:nvPr>
        </p:nvSpPr>
        <p:spPr bwMode="auto">
          <a:xfrm>
            <a:off x="3124200" y="6356350"/>
            <a:ext cx="2895600" cy="365125"/>
          </a:xfrm>
          <a:prstGeom prst="rect">
            <a:avLst/>
          </a:prstGeom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fld id="{F3B6D15D-5E2B-4026-B75C-22CFB76785BF}" type="slidenum">
              <a:rPr lang="en-US" sz="1600" b="1" smtClean="0"/>
              <a:pPr algn="ctr" eaLnBrk="1" hangingPunct="1"/>
              <a:t>70</a:t>
            </a:fld>
            <a:endParaRPr lang="en-US" sz="1600" b="1"/>
          </a:p>
        </p:txBody>
      </p:sp>
      <p:sp>
        <p:nvSpPr>
          <p:cNvPr id="11" name="Text Box 2"/>
          <p:cNvSpPr txBox="1">
            <a:spLocks noChangeArrowheads="1"/>
          </p:cNvSpPr>
          <p:nvPr/>
        </p:nvSpPr>
        <p:spPr bwMode="auto">
          <a:xfrm>
            <a:off x="228600" y="1214438"/>
            <a:ext cx="4319588" cy="358616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82945" tIns="41473" rIns="82945" bIns="41473"/>
          <a:lstStyle/>
          <a:p>
            <a:pPr marL="200025" indent="-200025" fontAlgn="auto">
              <a:spcBef>
                <a:spcPts val="0"/>
              </a:spcBef>
              <a:spcAft>
                <a:spcPts val="1200"/>
              </a:spcAft>
              <a:buSzPct val="100000"/>
              <a:buFont typeface="Arial" charset="0"/>
              <a:buChar char="•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sz="2000" dirty="0">
              <a:solidFill>
                <a:srgbClr val="000000"/>
              </a:solidFill>
              <a:latin typeface="+mj-lt"/>
              <a:cs typeface="+mn-cs"/>
            </a:endParaRPr>
          </a:p>
          <a:p>
            <a:pPr marL="200025" indent="-200025" fontAlgn="auto">
              <a:spcBef>
                <a:spcPts val="0"/>
              </a:spcBef>
              <a:spcAft>
                <a:spcPts val="0"/>
              </a:spcAft>
              <a:buSzPct val="100000"/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/>
            </a:pPr>
            <a:endParaRPr lang="en-GB" dirty="0">
              <a:solidFill>
                <a:srgbClr val="000000"/>
              </a:solidFill>
              <a:latin typeface="Calibri" pitchFamily="34" charset="0"/>
              <a:cs typeface="+mn-cs"/>
            </a:endParaRPr>
          </a:p>
        </p:txBody>
      </p:sp>
      <p:sp>
        <p:nvSpPr>
          <p:cNvPr id="10248" name="Text Box 17"/>
          <p:cNvSpPr txBox="1">
            <a:spLocks noChangeArrowheads="1"/>
          </p:cNvSpPr>
          <p:nvPr/>
        </p:nvSpPr>
        <p:spPr bwMode="auto">
          <a:xfrm>
            <a:off x="-65466" y="3886200"/>
            <a:ext cx="414338" cy="331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600" b="1" dirty="0">
                <a:solidFill>
                  <a:srgbClr val="000000"/>
                </a:solidFill>
                <a:latin typeface="Wingdings" pitchFamily="2" charset="2"/>
                <a:cs typeface="Times New Roman" pitchFamily="18" charset="0"/>
                <a:sym typeface="Wingdings" pitchFamily="2" charset="2"/>
              </a:rPr>
              <a:t></a:t>
            </a:r>
            <a:endParaRPr lang="en-GB" sz="1600" b="1" dirty="0">
              <a:solidFill>
                <a:srgbClr val="000000"/>
              </a:solidFill>
              <a:latin typeface="Wingdings" pitchFamily="2" charset="2"/>
              <a:cs typeface="Times New Roman" pitchFamily="18" charset="0"/>
            </a:endParaRPr>
          </a:p>
        </p:txBody>
      </p:sp>
      <p:sp>
        <p:nvSpPr>
          <p:cNvPr id="10" name="Text Box 1"/>
          <p:cNvSpPr txBox="1">
            <a:spLocks noChangeArrowheads="1"/>
          </p:cNvSpPr>
          <p:nvPr/>
        </p:nvSpPr>
        <p:spPr bwMode="auto">
          <a:xfrm>
            <a:off x="381000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sz="2400" dirty="0"/>
              <a:t>Agenda</a:t>
            </a:r>
          </a:p>
        </p:txBody>
      </p:sp>
      <p:sp>
        <p:nvSpPr>
          <p:cNvPr id="12" name="Text Box 2"/>
          <p:cNvSpPr txBox="1">
            <a:spLocks noChangeArrowheads="1"/>
          </p:cNvSpPr>
          <p:nvPr/>
        </p:nvSpPr>
        <p:spPr bwMode="auto">
          <a:xfrm>
            <a:off x="381000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indent="-457200">
              <a:buFont typeface="+mj-lt"/>
              <a:buAutoNum type="arabicPeriod"/>
            </a:pPr>
            <a:r>
              <a:rPr lang="en-GB" sz="2000" dirty="0"/>
              <a:t>Understanding financial transactions in a business and its impact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Preparing Financial Statements for Year 1 of a business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Preparing Financial Statements for Year 2 of a business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en-GB" sz="2000" dirty="0"/>
              <a:t>Linking Records with Financial Statements</a:t>
            </a:r>
            <a:endParaRPr lang="en-US" sz="2000" dirty="0"/>
          </a:p>
        </p:txBody>
      </p:sp>
      <p:sp>
        <p:nvSpPr>
          <p:cNvPr id="13" name="Text Box 1"/>
          <p:cNvSpPr txBox="1">
            <a:spLocks noChangeArrowheads="1"/>
          </p:cNvSpPr>
          <p:nvPr/>
        </p:nvSpPr>
        <p:spPr bwMode="auto">
          <a:xfrm>
            <a:off x="4686401" y="152400"/>
            <a:ext cx="40386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x-none" sz="2400" dirty="0"/>
              <a:t>लक्ष्य</a:t>
            </a:r>
            <a:endParaRPr lang="en-GB" sz="2400" dirty="0"/>
          </a:p>
        </p:txBody>
      </p:sp>
      <p:sp>
        <p:nvSpPr>
          <p:cNvPr id="14" name="Text Box 2"/>
          <p:cNvSpPr txBox="1">
            <a:spLocks noChangeArrowheads="1"/>
          </p:cNvSpPr>
          <p:nvPr/>
        </p:nvSpPr>
        <p:spPr bwMode="auto">
          <a:xfrm>
            <a:off x="4686401" y="1066800"/>
            <a:ext cx="4038600" cy="52578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व्यापार में</a:t>
            </a:r>
            <a:r>
              <a:rPr lang="en-US" sz="2000" dirty="0"/>
              <a:t> </a:t>
            </a:r>
            <a:r>
              <a:rPr lang="hi-IN" sz="2000" dirty="0"/>
              <a:t>वित्तीय लेनदेन और उसके प्रभाव को समझना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व्यवसाय के वर्ष 1 के लिए वित्तीय वक्तव्य तैयार करना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endParaRPr lang="en-US" sz="2000" dirty="0"/>
          </a:p>
          <a:p>
            <a:pPr marL="457200" indent="-457200">
              <a:buFont typeface="+mj-lt"/>
              <a:buAutoNum type="arabicPeriod"/>
            </a:pP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एक व्यवसाय के वर्ष 2 के लिए वित्तीय वक्तव्य तैयार करना</a:t>
            </a:r>
            <a:endParaRPr lang="en-US" sz="2000" dirty="0"/>
          </a:p>
          <a:p>
            <a:pPr marL="457200" indent="-457200">
              <a:buFont typeface="+mj-lt"/>
              <a:buAutoNum type="arabicPeriod"/>
            </a:pPr>
            <a:endParaRPr lang="en-US" sz="2000" dirty="0"/>
          </a:p>
          <a:p>
            <a:pPr marL="457200" indent="-457200">
              <a:buFont typeface="+mj-lt"/>
              <a:buAutoNum type="arabicPeriod"/>
            </a:pPr>
            <a:endParaRPr lang="en-US" sz="2000" dirty="0"/>
          </a:p>
          <a:p>
            <a:pPr marL="457200" indent="-457200">
              <a:buFont typeface="+mj-lt"/>
              <a:buAutoNum type="arabicPeriod"/>
            </a:pPr>
            <a:r>
              <a:rPr lang="hi-IN" sz="2000" dirty="0"/>
              <a:t>वित्तीय विवरणों के साथ रिकॉर्ड्स</a:t>
            </a:r>
            <a:r>
              <a:rPr lang="en-US" sz="2000" dirty="0"/>
              <a:t> </a:t>
            </a:r>
            <a:r>
              <a:rPr lang="hi-IN" sz="2000" dirty="0"/>
              <a:t>को जोड़ना </a:t>
            </a:r>
            <a:endParaRPr lang="en-US" sz="2400" dirty="0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9" name="Text Box 17"/>
          <p:cNvSpPr txBox="1">
            <a:spLocks noChangeArrowheads="1"/>
          </p:cNvSpPr>
          <p:nvPr/>
        </p:nvSpPr>
        <p:spPr bwMode="auto">
          <a:xfrm>
            <a:off x="-76200" y="1146175"/>
            <a:ext cx="414338" cy="301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400" b="1" dirty="0">
                <a:solidFill>
                  <a:srgbClr val="00B050"/>
                </a:solidFill>
                <a:latin typeface="Wingdings" pitchFamily="2" charset="2"/>
                <a:cs typeface="Times New Roman" pitchFamily="18" charset="0"/>
              </a:rPr>
              <a:t></a:t>
            </a:r>
          </a:p>
        </p:txBody>
      </p:sp>
      <p:sp>
        <p:nvSpPr>
          <p:cNvPr id="15" name="Text Box 17"/>
          <p:cNvSpPr txBox="1">
            <a:spLocks noChangeArrowheads="1"/>
          </p:cNvSpPr>
          <p:nvPr/>
        </p:nvSpPr>
        <p:spPr bwMode="auto">
          <a:xfrm>
            <a:off x="-76200" y="2057400"/>
            <a:ext cx="414338" cy="301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400" b="1" dirty="0">
                <a:solidFill>
                  <a:srgbClr val="00B050"/>
                </a:solidFill>
                <a:latin typeface="Wingdings" pitchFamily="2" charset="2"/>
                <a:cs typeface="Times New Roman" pitchFamily="18" charset="0"/>
              </a:rPr>
              <a:t></a:t>
            </a:r>
          </a:p>
        </p:txBody>
      </p:sp>
      <p:sp>
        <p:nvSpPr>
          <p:cNvPr id="16" name="Text Box 17"/>
          <p:cNvSpPr txBox="1">
            <a:spLocks noChangeArrowheads="1"/>
          </p:cNvSpPr>
          <p:nvPr/>
        </p:nvSpPr>
        <p:spPr bwMode="auto">
          <a:xfrm>
            <a:off x="-109538" y="2974975"/>
            <a:ext cx="414338" cy="301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81639" tIns="42452" rIns="81639" bIns="42452">
            <a:spAutoFit/>
          </a:bodyPr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r" eaLnBrk="1" hangingPunct="1">
              <a:spcBef>
                <a:spcPts val="1025"/>
              </a:spcBef>
            </a:pPr>
            <a:r>
              <a:rPr lang="en-GB" sz="1400" b="1" dirty="0">
                <a:solidFill>
                  <a:srgbClr val="00B050"/>
                </a:solidFill>
                <a:latin typeface="Wingdings" pitchFamily="2" charset="2"/>
                <a:cs typeface="Times New Roman" pitchFamily="18" charset="0"/>
              </a:rPr>
              <a:t></a:t>
            </a:r>
          </a:p>
        </p:txBody>
      </p:sp>
    </p:spTree>
    <p:extLst>
      <p:ext uri="{BB962C8B-B14F-4D97-AF65-F5344CB8AC3E}">
        <p14:creationId xmlns:p14="http://schemas.microsoft.com/office/powerpoint/2010/main" val="53441351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074" name="Text Box 1"/>
          <p:cNvSpPr txBox="1">
            <a:spLocks noChangeArrowheads="1"/>
          </p:cNvSpPr>
          <p:nvPr/>
        </p:nvSpPr>
        <p:spPr bwMode="auto">
          <a:xfrm>
            <a:off x="228600" y="152400"/>
            <a:ext cx="42672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GB" sz="2400" dirty="0">
                <a:cs typeface="Arial" pitchFamily="34" charset="0"/>
              </a:rPr>
              <a:t>Linking Records with Financial Statements</a:t>
            </a:r>
          </a:p>
        </p:txBody>
      </p:sp>
      <p:sp>
        <p:nvSpPr>
          <p:cNvPr id="12291" name="Text Box 2"/>
          <p:cNvSpPr txBox="1">
            <a:spLocks noChangeArrowheads="1"/>
          </p:cNvSpPr>
          <p:nvPr/>
        </p:nvSpPr>
        <p:spPr bwMode="auto">
          <a:xfrm>
            <a:off x="228600" y="1035049"/>
            <a:ext cx="4267200" cy="5202263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2000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657225" indent="-200025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200025" algn="l"/>
                <a:tab pos="606425" algn="l"/>
                <a:tab pos="1014413" algn="l"/>
                <a:tab pos="1422400" algn="l"/>
                <a:tab pos="1828800" algn="l"/>
                <a:tab pos="2236788" algn="l"/>
                <a:tab pos="2644775" algn="l"/>
                <a:tab pos="3052763" algn="l"/>
                <a:tab pos="3459163" algn="l"/>
                <a:tab pos="3867150" algn="l"/>
                <a:tab pos="4275138" algn="l"/>
                <a:tab pos="4681538" algn="l"/>
                <a:tab pos="5089525" algn="l"/>
                <a:tab pos="5497513" algn="l"/>
                <a:tab pos="5905500" algn="l"/>
                <a:tab pos="6311900" algn="l"/>
                <a:tab pos="6719888" algn="l"/>
                <a:tab pos="7127875" algn="l"/>
                <a:tab pos="7534275" algn="l"/>
                <a:tab pos="7942263" algn="l"/>
                <a:tab pos="8350250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marL="225425" lvl="0" indent="-225425" fontAlgn="base">
              <a:lnSpc>
                <a:spcPct val="150000"/>
              </a:lnSpc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cs typeface="Arial" pitchFamily="34" charset="0"/>
              </a:rPr>
              <a:t>It is important to remember how the information kept in the records in a business are used to prepare its Financial Statements</a:t>
            </a:r>
          </a:p>
          <a:p>
            <a:pPr marL="225425" lvl="0" indent="-225425" fontAlgn="base">
              <a:lnSpc>
                <a:spcPct val="150000"/>
              </a:lnSpc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cs typeface="Arial" pitchFamily="34" charset="0"/>
              </a:rPr>
              <a:t>We will look at each financial statement and check its link with information in the PT sheet</a:t>
            </a:r>
          </a:p>
          <a:p>
            <a:pPr marL="225425" lvl="0" indent="-225425" fontAlgn="base">
              <a:lnSpc>
                <a:spcPct val="150000"/>
              </a:lnSpc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r>
              <a:rPr lang="en-IN" dirty="0">
                <a:cs typeface="Arial" pitchFamily="34" charset="0"/>
              </a:rPr>
              <a:t>We will also look at ‘Also remember transactions’ and their link with the statements</a:t>
            </a:r>
          </a:p>
        </p:txBody>
      </p:sp>
      <p:sp>
        <p:nvSpPr>
          <p:cNvPr id="7" name="Text Box 2"/>
          <p:cNvSpPr txBox="1">
            <a:spLocks noChangeArrowheads="1"/>
          </p:cNvSpPr>
          <p:nvPr/>
        </p:nvSpPr>
        <p:spPr bwMode="auto">
          <a:xfrm>
            <a:off x="4572000" y="1066800"/>
            <a:ext cx="4267200" cy="5160909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/>
          <a:lstStyle>
            <a:lvl1pPr marL="179388" indent="-179388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lvl="1" indent="-200025" fontAlgn="base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defRPr/>
            </a:pPr>
            <a:r>
              <a:rPr lang="hi-IN" dirty="0">
                <a:latin typeface="Arial" pitchFamily="34" charset="0"/>
              </a:rPr>
              <a:t>यह याद रखना महत्वपूर्ण है कि किसी व्यवसाय में रिकॉर्ड में रखी गई जानकारी का उपयोग अपने वित्तीय ब्यौरा को तैयार करने के लिए कैसे किया जाता है</a:t>
            </a:r>
            <a:endParaRPr lang="en-US" dirty="0">
              <a:latin typeface="Arial" pitchFamily="34" charset="0"/>
            </a:endParaRPr>
          </a:p>
          <a:p>
            <a:pPr marL="0" lvl="1" indent="-200025" fontAlgn="base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defRPr/>
            </a:pPr>
            <a:r>
              <a:rPr lang="hi-IN" dirty="0">
                <a:latin typeface="Arial" pitchFamily="34" charset="0"/>
              </a:rPr>
              <a:t>हम प्रत्येक वित्तीय ब्यौरा देखेंगे और पीटी शीट में जानकारी के साथ कैसे जुड़ती है</a:t>
            </a:r>
            <a:r>
              <a:rPr lang="en-US" dirty="0">
                <a:latin typeface="Arial" pitchFamily="34" charset="0"/>
              </a:rPr>
              <a:t> </a:t>
            </a:r>
            <a:r>
              <a:rPr lang="hi-IN" dirty="0">
                <a:latin typeface="Arial" pitchFamily="34" charset="0"/>
              </a:rPr>
              <a:t>उस </a:t>
            </a:r>
            <a:endParaRPr lang="en-US" dirty="0">
              <a:latin typeface="Arial" pitchFamily="34" charset="0"/>
            </a:endParaRPr>
          </a:p>
          <a:p>
            <a:pPr marL="0" lvl="1" indent="0" fontAlgn="base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defRPr/>
            </a:pPr>
            <a:r>
              <a:rPr lang="hi-IN" dirty="0">
                <a:latin typeface="Arial" pitchFamily="34" charset="0"/>
              </a:rPr>
              <a:t>की जांच करेंगे</a:t>
            </a:r>
            <a:endParaRPr lang="en-US" dirty="0">
              <a:latin typeface="Arial" pitchFamily="34" charset="0"/>
            </a:endParaRPr>
          </a:p>
          <a:p>
            <a:pPr marL="285750" lvl="1" fontAlgn="base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•"/>
              <a:defRPr/>
            </a:pPr>
            <a:r>
              <a:rPr lang="hi-IN" dirty="0"/>
              <a:t>हम 'लेनदेन को भी याद रखें' और </a:t>
            </a:r>
            <a:r>
              <a:rPr lang="hi-IN" dirty="0">
                <a:latin typeface="Arial" pitchFamily="34" charset="0"/>
              </a:rPr>
              <a:t>ब्यौरा</a:t>
            </a:r>
            <a:r>
              <a:rPr lang="hi-IN" dirty="0"/>
              <a:t> के साथ उनके सम्बन्ध को भी देखेंगे</a:t>
            </a:r>
            <a:endParaRPr lang="en-US" dirty="0">
              <a:latin typeface="Arial" pitchFamily="34" charset="0"/>
            </a:endParaRPr>
          </a:p>
          <a:p>
            <a:pPr marL="0" lvl="1" indent="-200025" fontAlgn="base">
              <a:lnSpc>
                <a:spcPct val="130000"/>
              </a:lnSpc>
              <a:spcBef>
                <a:spcPct val="0"/>
              </a:spcBef>
              <a:spcAft>
                <a:spcPct val="0"/>
              </a:spcAft>
              <a:buSzPct val="100000"/>
              <a:buFont typeface="Arial" pitchFamily="34" charset="0"/>
              <a:buChar char="•"/>
              <a:defRPr/>
            </a:pPr>
            <a:endParaRPr lang="en-IN" dirty="0">
              <a:latin typeface="Arial" pitchFamily="34" charset="0"/>
            </a:endParaRPr>
          </a:p>
        </p:txBody>
      </p:sp>
      <p:sp>
        <p:nvSpPr>
          <p:cNvPr id="259078" name="Text Box 1"/>
          <p:cNvSpPr txBox="1">
            <a:spLocks noChangeArrowheads="1"/>
          </p:cNvSpPr>
          <p:nvPr/>
        </p:nvSpPr>
        <p:spPr bwMode="auto">
          <a:xfrm>
            <a:off x="4572000" y="152400"/>
            <a:ext cx="4267200" cy="838200"/>
          </a:xfrm>
          <a:prstGeom prst="rect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945" tIns="41473" rIns="82945" bIns="41473" anchor="ctr"/>
          <a:lstStyle>
            <a:lvl1pPr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04813" algn="l"/>
                <a:tab pos="812800" algn="l"/>
                <a:tab pos="1220788" algn="l"/>
                <a:tab pos="1627188" algn="l"/>
                <a:tab pos="2035175" algn="l"/>
                <a:tab pos="2443163" algn="l"/>
                <a:tab pos="2851150" algn="l"/>
                <a:tab pos="3257550" algn="l"/>
                <a:tab pos="3665538" algn="l"/>
                <a:tab pos="4073525" algn="l"/>
                <a:tab pos="4479925" algn="l"/>
                <a:tab pos="4887913" algn="l"/>
                <a:tab pos="5295900" algn="l"/>
                <a:tab pos="5703888" algn="l"/>
                <a:tab pos="6110288" algn="l"/>
                <a:tab pos="6518275" algn="l"/>
                <a:tab pos="6926263" algn="l"/>
                <a:tab pos="7332663" algn="l"/>
                <a:tab pos="7740650" algn="l"/>
                <a:tab pos="8148638" algn="l"/>
              </a:tabLs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r>
              <a:rPr lang="hi-IN" sz="2400" dirty="0"/>
              <a:t>वित्तीय विवरणों के साथ रिकॉर्ड्स</a:t>
            </a:r>
            <a:r>
              <a:rPr lang="en-US" sz="2400" dirty="0"/>
              <a:t> </a:t>
            </a:r>
            <a:r>
              <a:rPr lang="hi-IN" sz="2400" dirty="0"/>
              <a:t>को जोड़ना </a:t>
            </a:r>
            <a:endParaRPr lang="en-US" sz="2800" dirty="0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3048000" y="6416675"/>
            <a:ext cx="2895600" cy="365125"/>
          </a:xfrm>
          <a:prstGeom prst="rect">
            <a:avLst/>
          </a:prstGeom>
        </p:spPr>
        <p:txBody>
          <a:bodyPr bIns="0" anchor="b" anchorCtr="0"/>
          <a:lstStyle/>
          <a:p>
            <a:pPr algn="ctr">
              <a:defRPr/>
            </a:pPr>
            <a:fld id="{0C69918B-139A-4CF6-A2E4-34672B3F4CE0}" type="slidenum">
              <a:rPr lang="en-US" sz="1600" b="1" smtClean="0">
                <a:solidFill>
                  <a:prstClr val="black"/>
                </a:solidFill>
              </a:rPr>
              <a:pPr algn="ctr">
                <a:defRPr/>
              </a:pPr>
              <a:t>71</a:t>
            </a:fld>
            <a:endParaRPr lang="en-US" sz="1600" b="1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59754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3009242"/>
              </p:ext>
            </p:extLst>
          </p:nvPr>
        </p:nvGraphicFramePr>
        <p:xfrm>
          <a:off x="238684" y="993583"/>
          <a:ext cx="8660386" cy="51206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39071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6967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0626"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P&amp;L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/>
                      <a:endParaRPr lang="en-US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/>
                      <a:r>
                        <a:rPr lang="en-US" b="1" dirty="0"/>
                        <a:t>PT</a:t>
                      </a:r>
                      <a:r>
                        <a:rPr lang="en-US" b="1" baseline="0" dirty="0"/>
                        <a:t> sheet information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b="1" dirty="0"/>
                        <a:t>Entry in the P&amp;L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Cash Sales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Revenue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Credit Sales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Revenue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5532">
                <a:tc>
                  <a:txBody>
                    <a:bodyPr/>
                    <a:lstStyle/>
                    <a:p>
                      <a:pPr algn="l" fontAlgn="ctr"/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b="1" i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Total cost of item/s sold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Direct Cost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Total amount paid to workers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Direct Cost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Total amount withdrawn by the owner(s) for personal use (Wages)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Direct Cost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Total Transportation cost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Direct/Indirect Cost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marL="0" algn="l" defTabSz="914400" rtl="0" eaLnBrk="1" fontAlgn="ctr" latinLnBrk="0" hangingPunct="1"/>
                      <a:r>
                        <a:rPr lang="en-US" sz="18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Other expenses incurred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Direct/Indirect Cost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marL="0" algn="l" defTabSz="914400" rtl="0" eaLnBrk="1" fontAlgn="ctr" latinLnBrk="0" hangingPunct="1"/>
                      <a:r>
                        <a:rPr lang="en-US" sz="18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Interest amount paid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Indirect Cost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Also remember</a:t>
                      </a:r>
                      <a:r>
                        <a:rPr lang="en-US" sz="18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transactions</a:t>
                      </a:r>
                      <a:endParaRPr lang="en-US" sz="18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i="0" dirty="0"/>
                        <a:t>Entry</a:t>
                      </a:r>
                      <a:r>
                        <a:rPr lang="en-US" b="1" i="0" baseline="0" dirty="0"/>
                        <a:t> in the P&amp;L</a:t>
                      </a:r>
                      <a:endParaRPr lang="en-US" b="1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Depreciation </a:t>
                      </a:r>
                      <a:r>
                        <a:rPr lang="mr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–</a:t>
                      </a:r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To be calculated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i="0" dirty="0"/>
                        <a:t>Indirect Cost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Net Profit </a:t>
                      </a:r>
                      <a:r>
                        <a:rPr lang="mr-IN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–</a:t>
                      </a:r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To be calculated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i="0" dirty="0"/>
                        <a:t>Revenue </a:t>
                      </a:r>
                      <a:r>
                        <a:rPr lang="mr-IN" b="0" i="0" dirty="0"/>
                        <a:t>–</a:t>
                      </a:r>
                      <a:r>
                        <a:rPr lang="en-US" b="0" i="0" dirty="0"/>
                        <a:t> Total costs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</a:tbl>
          </a:graphicData>
        </a:graphic>
      </p:graphicFrame>
      <p:sp>
        <p:nvSpPr>
          <p:cNvPr id="8" name="Title 3"/>
          <p:cNvSpPr>
            <a:spLocks noGrp="1"/>
          </p:cNvSpPr>
          <p:nvPr>
            <p:ph type="title"/>
          </p:nvPr>
        </p:nvSpPr>
        <p:spPr>
          <a:xfrm>
            <a:off x="201705" y="176867"/>
            <a:ext cx="8697365" cy="656851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r>
              <a:rPr lang="en-US" b="1" dirty="0">
                <a:latin typeface="+mn-lt"/>
              </a:rPr>
              <a:t>Map </a:t>
            </a:r>
            <a:r>
              <a:rPr lang="mr-IN" b="1" dirty="0">
                <a:latin typeface="+mn-lt"/>
              </a:rPr>
              <a:t>–</a:t>
            </a:r>
            <a:r>
              <a:rPr lang="en-US" b="1" dirty="0">
                <a:latin typeface="+mn-lt"/>
              </a:rPr>
              <a:t> Profit and Loss Statements</a:t>
            </a:r>
            <a:endParaRPr lang="en-US" sz="2800" b="1" dirty="0">
              <a:latin typeface="+mn-lt"/>
            </a:endParaRPr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294967295"/>
          </p:nvPr>
        </p:nvSpPr>
        <p:spPr bwMode="auto">
          <a:xfrm>
            <a:off x="3124200" y="6477000"/>
            <a:ext cx="2895600" cy="365125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wrap="square" bIns="0" numCol="1" anchor="b" anchorCtr="0" compatLnSpc="1">
            <a:prstTxWarp prst="textNoShape">
              <a:avLst/>
            </a:prstTxWarp>
          </a:bodyPr>
          <a:lstStyle/>
          <a:p>
            <a:pPr algn="ctr"/>
            <a:fld id="{67EFE6CA-94FE-9A46-A7C3-C2765458F53E}" type="slidenum">
              <a:rPr lang="en-US" sz="1600" b="1" smtClean="0">
                <a:solidFill>
                  <a:prstClr val="black"/>
                </a:solidFill>
              </a:rPr>
              <a:t>72</a:t>
            </a:fld>
            <a:endParaRPr lang="en-US" sz="1600" b="1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86770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14521183"/>
              </p:ext>
            </p:extLst>
          </p:nvPr>
        </p:nvGraphicFramePr>
        <p:xfrm>
          <a:off x="238684" y="993583"/>
          <a:ext cx="8660386" cy="54864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72677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36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0626"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Cash</a:t>
                      </a:r>
                      <a:r>
                        <a:rPr lang="en-US" b="1" baseline="0" dirty="0"/>
                        <a:t> flow statement</a:t>
                      </a:r>
                      <a:endParaRPr lang="en-US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/>
                      <a:endParaRPr lang="en-US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/>
                      <a:r>
                        <a:rPr lang="en-US" b="1" dirty="0"/>
                        <a:t>PT</a:t>
                      </a:r>
                      <a:r>
                        <a:rPr lang="en-US" b="1" baseline="0" dirty="0"/>
                        <a:t> sheet information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b="1" dirty="0"/>
                        <a:t>Entry in</a:t>
                      </a:r>
                      <a:r>
                        <a:rPr lang="en-US" b="1" baseline="0" dirty="0"/>
                        <a:t> the CF</a:t>
                      </a:r>
                      <a:endParaRPr lang="en-US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49417">
                <a:tc>
                  <a:txBody>
                    <a:bodyPr/>
                    <a:lstStyle/>
                    <a:p>
                      <a:pPr algn="l" fontAlgn="ctr"/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b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Cash Sales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Cash inflow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Cash added to the business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Cash inflow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marL="0" algn="l" defTabSz="914400" rtl="0" eaLnBrk="1" fontAlgn="ctr" latinLnBrk="0" hangingPunct="1"/>
                      <a:r>
                        <a:rPr lang="en-US" sz="18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Amount paid by debtors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Cash inflow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Cash added to the business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Cash inflow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9417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Sale of fixed asset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Cash inflow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Security</a:t>
                      </a:r>
                      <a:r>
                        <a:rPr lang="en-US" sz="1800" u="none" strike="noStrike" baseline="0" dirty="0">
                          <a:solidFill>
                            <a:schemeClr val="tx1"/>
                          </a:solidFill>
                          <a:effectLst/>
                        </a:rPr>
                        <a:t> deposit returned</a:t>
                      </a:r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Cash inflow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Loans taken in the period</a:t>
                      </a:r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Cash inflow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b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u="none" strike="noStrike" dirty="0">
                          <a:effectLst/>
                        </a:rPr>
                        <a:t>Raw material purchased in cash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i="0" dirty="0"/>
                        <a:t>Cash outflow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55532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Amount withdrawn by the owner(s) for personal use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Cash outflow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55532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Amount paid to workers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Cash outflow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55532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Transportation cost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Cash outflow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  <p:sp>
        <p:nvSpPr>
          <p:cNvPr id="8" name="Title 3"/>
          <p:cNvSpPr>
            <a:spLocks noGrp="1"/>
          </p:cNvSpPr>
          <p:nvPr>
            <p:ph type="title"/>
          </p:nvPr>
        </p:nvSpPr>
        <p:spPr>
          <a:xfrm>
            <a:off x="201705" y="176867"/>
            <a:ext cx="8697365" cy="656851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r>
              <a:rPr lang="en-US" b="1" dirty="0">
                <a:latin typeface="+mn-lt"/>
              </a:rPr>
              <a:t>Map </a:t>
            </a:r>
            <a:r>
              <a:rPr lang="mr-IN" b="1" dirty="0">
                <a:latin typeface="+mn-lt"/>
              </a:rPr>
              <a:t>–</a:t>
            </a:r>
            <a:r>
              <a:rPr lang="en-US" b="1" dirty="0">
                <a:latin typeface="+mn-lt"/>
              </a:rPr>
              <a:t> CF</a:t>
            </a:r>
            <a:endParaRPr lang="en-US" sz="2800" b="1" dirty="0">
              <a:latin typeface="+mn-lt"/>
            </a:endParaRPr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294967295"/>
          </p:nvPr>
        </p:nvSpPr>
        <p:spPr bwMode="auto">
          <a:xfrm>
            <a:off x="3124200" y="6477000"/>
            <a:ext cx="2895600" cy="365125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wrap="square" bIns="0" numCol="1" anchor="b" anchorCtr="0" compatLnSpc="1">
            <a:prstTxWarp prst="textNoShape">
              <a:avLst/>
            </a:prstTxWarp>
          </a:bodyPr>
          <a:lstStyle/>
          <a:p>
            <a:pPr algn="ctr"/>
            <a:fld id="{29220213-6B33-2741-9468-4CBD4713BD9C}" type="slidenum">
              <a:rPr lang="en-US" sz="1600" b="1" smtClean="0">
                <a:solidFill>
                  <a:prstClr val="black"/>
                </a:solidFill>
              </a:rPr>
              <a:t>73</a:t>
            </a:fld>
            <a:endParaRPr lang="en-US" sz="1600" b="1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18091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34091451"/>
              </p:ext>
            </p:extLst>
          </p:nvPr>
        </p:nvGraphicFramePr>
        <p:xfrm>
          <a:off x="238684" y="993584"/>
          <a:ext cx="8660386" cy="555961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32391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33647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6923"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Cash</a:t>
                      </a:r>
                      <a:r>
                        <a:rPr lang="en-US" b="1" baseline="0" dirty="0"/>
                        <a:t> flow statement</a:t>
                      </a:r>
                      <a:endParaRPr lang="en-US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/>
                      <a:endParaRPr lang="en-US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algn="l"/>
                      <a:r>
                        <a:rPr lang="en-US" b="1" dirty="0"/>
                        <a:t>PT</a:t>
                      </a:r>
                      <a:r>
                        <a:rPr lang="en-US" b="1" baseline="0" dirty="0"/>
                        <a:t> sheet information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endParaRPr lang="en-US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marL="0" algn="l" defTabSz="914400" rtl="0" eaLnBrk="1" fontAlgn="ctr" latinLnBrk="0" hangingPunct="1"/>
                      <a:r>
                        <a:rPr lang="en-US" sz="18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Other expenses incurred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/>
                        <a:t>Cash outflow</a:t>
                      </a:r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u="none" strike="noStrike" dirty="0">
                          <a:effectLst/>
                        </a:rPr>
                        <a:t>Advance paid to suppliers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Cash outflow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marL="0" algn="l" defTabSz="914400" rtl="0" eaLnBrk="1" fontAlgn="ctr" latinLnBrk="0" hangingPunct="1"/>
                      <a:r>
                        <a:rPr lang="en-US" sz="18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Amount paid to suppliers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Cash outflow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Interest paid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/>
                        <a:t>Cash outflow</a:t>
                      </a:r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Loan amount repaid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/>
                        <a:t>Cash outflow</a:t>
                      </a:r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Purchase</a:t>
                      </a:r>
                      <a:r>
                        <a:rPr lang="en-US" sz="1800" b="0" i="0" u="none" strike="noStrike" baseline="0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 of fixed assets</a:t>
                      </a:r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Cash outflow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Security</a:t>
                      </a:r>
                      <a:r>
                        <a:rPr lang="en-US" sz="1800" u="none" strike="noStrike" baseline="0" dirty="0">
                          <a:solidFill>
                            <a:schemeClr val="tx1"/>
                          </a:solidFill>
                          <a:effectLst/>
                        </a:rPr>
                        <a:t> deposit paid</a:t>
                      </a:r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Cash outflow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Capital withdrawal by owner (in case</a:t>
                      </a:r>
                      <a:r>
                        <a:rPr lang="en-US" sz="1800" u="none" strike="noStrike" baseline="0" dirty="0">
                          <a:solidFill>
                            <a:schemeClr val="tx1"/>
                          </a:solidFill>
                          <a:effectLst/>
                        </a:rPr>
                        <a:t> an</a:t>
                      </a:r>
                      <a:r>
                        <a:rPr lang="en-US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owner resigns)</a:t>
                      </a:r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Cash outflow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algn="l" fontAlgn="ctr"/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1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Also remember transactions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1" i="0" dirty="0"/>
                        <a:t>Entry into</a:t>
                      </a:r>
                      <a:r>
                        <a:rPr lang="en-US" b="1" i="0" baseline="0" dirty="0"/>
                        <a:t> CF</a:t>
                      </a:r>
                      <a:endParaRPr lang="en-US" b="1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6923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Opening </a:t>
                      </a:r>
                      <a:r>
                        <a:rPr lang="mr-IN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–</a:t>
                      </a:r>
                      <a:r>
                        <a:rPr lang="en-US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 Cash balance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From previous CF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65961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Closing</a:t>
                      </a:r>
                      <a:r>
                        <a:rPr lang="en-US" sz="1800" b="0" i="0" u="none" strike="noStrike" baseline="0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 </a:t>
                      </a:r>
                      <a:r>
                        <a:rPr lang="mr-IN" sz="1800" b="0" i="0" u="none" strike="noStrike" baseline="0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–</a:t>
                      </a:r>
                      <a:r>
                        <a:rPr lang="en-US" sz="1800" b="0" i="0" u="none" strike="noStrike" baseline="0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 Cash balance</a:t>
                      </a:r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Opening Cash</a:t>
                      </a:r>
                      <a:r>
                        <a:rPr lang="en-US" b="0" i="0" baseline="0" dirty="0"/>
                        <a:t> balance + Cash inflow - Cash outflow</a:t>
                      </a:r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</a:tbl>
          </a:graphicData>
        </a:graphic>
      </p:graphicFrame>
      <p:sp>
        <p:nvSpPr>
          <p:cNvPr id="8" name="Title 3"/>
          <p:cNvSpPr>
            <a:spLocks noGrp="1"/>
          </p:cNvSpPr>
          <p:nvPr>
            <p:ph type="title"/>
          </p:nvPr>
        </p:nvSpPr>
        <p:spPr>
          <a:xfrm>
            <a:off x="201705" y="176867"/>
            <a:ext cx="8697365" cy="656851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r>
              <a:rPr lang="en-US" b="1" dirty="0">
                <a:latin typeface="+mn-lt"/>
              </a:rPr>
              <a:t>Map </a:t>
            </a:r>
            <a:r>
              <a:rPr lang="mr-IN" b="1" dirty="0">
                <a:latin typeface="+mn-lt"/>
              </a:rPr>
              <a:t>–</a:t>
            </a:r>
            <a:r>
              <a:rPr lang="en-US" b="1" dirty="0">
                <a:latin typeface="+mn-lt"/>
              </a:rPr>
              <a:t> CF</a:t>
            </a:r>
            <a:endParaRPr lang="en-US" sz="2800" b="1" dirty="0">
              <a:latin typeface="+mn-lt"/>
            </a:endParaRPr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294967295"/>
          </p:nvPr>
        </p:nvSpPr>
        <p:spPr bwMode="auto">
          <a:xfrm>
            <a:off x="3124200" y="6477000"/>
            <a:ext cx="2895600" cy="365125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wrap="square" bIns="0" numCol="1" anchor="b" anchorCtr="0" compatLnSpc="1">
            <a:prstTxWarp prst="textNoShape">
              <a:avLst/>
            </a:prstTxWarp>
          </a:bodyPr>
          <a:lstStyle/>
          <a:p>
            <a:pPr algn="ctr"/>
            <a:fld id="{A57504CA-EB9A-1D41-BD2A-AE37A157070F}" type="slidenum">
              <a:rPr lang="en-US" sz="1600" b="1" smtClean="0">
                <a:solidFill>
                  <a:prstClr val="black"/>
                </a:solidFill>
              </a:rPr>
              <a:t>74</a:t>
            </a:fld>
            <a:endParaRPr lang="en-US" sz="1600" b="1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50745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707344"/>
              </p:ext>
            </p:extLst>
          </p:nvPr>
        </p:nvGraphicFramePr>
        <p:xfrm>
          <a:off x="238684" y="993583"/>
          <a:ext cx="8660386" cy="51206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8571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7467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0626"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Balance sheet </a:t>
                      </a:r>
                      <a:r>
                        <a:rPr lang="en-US" b="1" baseline="0" dirty="0"/>
                        <a:t>statement</a:t>
                      </a:r>
                      <a:endParaRPr lang="en-US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/>
                      <a:endParaRPr lang="en-US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/>
                      <a:r>
                        <a:rPr lang="en-US" b="1" dirty="0"/>
                        <a:t>PT</a:t>
                      </a:r>
                      <a:r>
                        <a:rPr lang="en-US" b="1" baseline="0" dirty="0"/>
                        <a:t> sheet information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b="1" dirty="0"/>
                        <a:t>Entry</a:t>
                      </a:r>
                      <a:r>
                        <a:rPr lang="en-US" b="1" baseline="0" dirty="0"/>
                        <a:t> in the Balance sheet</a:t>
                      </a:r>
                      <a:endParaRPr lang="en-US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/>
                        <a:t>Assets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Purchase of Fixed Assets 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Added</a:t>
                      </a:r>
                      <a:r>
                        <a:rPr lang="en-US" b="0" baseline="0" dirty="0"/>
                        <a:t> to Fixed Assets</a:t>
                      </a:r>
                      <a:endParaRPr lang="en-US" b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marL="0" algn="l" defTabSz="914400" rtl="0" eaLnBrk="1" fontAlgn="ctr" latinLnBrk="0" hangingPunct="1"/>
                      <a:r>
                        <a:rPr lang="en-US" sz="18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Sale</a:t>
                      </a:r>
                      <a:r>
                        <a:rPr lang="en-US" sz="1800" u="none" strike="noStrike" kern="1200" baseline="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of Fixed Assets</a:t>
                      </a:r>
                      <a:endParaRPr lang="en-US" sz="1800" u="none" strike="noStrike" kern="12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Reduced from Fixed Assets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Security deposit</a:t>
                      </a:r>
                      <a:r>
                        <a:rPr lang="en-US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paid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Added to</a:t>
                      </a:r>
                      <a:r>
                        <a:rPr lang="en-US" b="0" i="0" baseline="0" dirty="0"/>
                        <a:t> Security deposit</a:t>
                      </a:r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Security deposit</a:t>
                      </a:r>
                      <a:r>
                        <a:rPr lang="en-US" sz="18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returned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Reduced from </a:t>
                      </a:r>
                      <a:r>
                        <a:rPr lang="en-US" b="0" i="0" baseline="0" dirty="0"/>
                        <a:t>Security deposit</a:t>
                      </a:r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Inventory/Stock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Closing stock in stock register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1" i="0" dirty="0"/>
                        <a:t>Liabilities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Loans taken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Added to Loans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Loan amount repaid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Reduced</a:t>
                      </a:r>
                      <a:r>
                        <a:rPr lang="en-US" b="0" i="0" baseline="0" dirty="0"/>
                        <a:t> from Loans</a:t>
                      </a:r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1" i="0" dirty="0"/>
                        <a:t>Owners Equity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Capital</a:t>
                      </a:r>
                      <a:r>
                        <a:rPr lang="en-US" sz="1800" b="0" i="0" u="none" strike="noStrike" baseline="0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 withdrawn</a:t>
                      </a:r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Reduced</a:t>
                      </a:r>
                      <a:r>
                        <a:rPr lang="en-US" b="0" i="0" baseline="0" dirty="0"/>
                        <a:t> from Owners Equity in O-BS</a:t>
                      </a:r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</a:tbl>
          </a:graphicData>
        </a:graphic>
      </p:graphicFrame>
      <p:sp>
        <p:nvSpPr>
          <p:cNvPr id="8" name="Title 3"/>
          <p:cNvSpPr>
            <a:spLocks noGrp="1"/>
          </p:cNvSpPr>
          <p:nvPr>
            <p:ph type="title"/>
          </p:nvPr>
        </p:nvSpPr>
        <p:spPr>
          <a:xfrm>
            <a:off x="201705" y="176867"/>
            <a:ext cx="8697365" cy="656851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r>
              <a:rPr lang="en-US" b="1" dirty="0">
                <a:latin typeface="+mn-lt"/>
              </a:rPr>
              <a:t>Map </a:t>
            </a:r>
            <a:r>
              <a:rPr lang="mr-IN" b="1" dirty="0">
                <a:latin typeface="+mn-lt"/>
              </a:rPr>
              <a:t>–</a:t>
            </a:r>
            <a:r>
              <a:rPr lang="en-US" b="1">
                <a:latin typeface="+mn-lt"/>
              </a:rPr>
              <a:t> BS</a:t>
            </a:r>
            <a:endParaRPr lang="en-US" sz="2800" b="1" dirty="0">
              <a:latin typeface="+mn-lt"/>
            </a:endParaRPr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294967295"/>
          </p:nvPr>
        </p:nvSpPr>
        <p:spPr bwMode="auto">
          <a:xfrm>
            <a:off x="3124200" y="6477000"/>
            <a:ext cx="2895600" cy="365125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wrap="square" bIns="0" numCol="1" anchor="b" anchorCtr="0" compatLnSpc="1">
            <a:prstTxWarp prst="textNoShape">
              <a:avLst/>
            </a:prstTxWarp>
          </a:bodyPr>
          <a:lstStyle/>
          <a:p>
            <a:pPr algn="ctr"/>
            <a:fld id="{55B7FBE3-49C2-5C49-A1C0-E877BA05B1C0}" type="slidenum">
              <a:rPr lang="en-US" sz="1600" b="1" smtClean="0">
                <a:solidFill>
                  <a:prstClr val="black"/>
                </a:solidFill>
              </a:rPr>
              <a:t>75</a:t>
            </a:fld>
            <a:endParaRPr lang="en-US" sz="1600" b="1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95748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0488133"/>
              </p:ext>
            </p:extLst>
          </p:nvPr>
        </p:nvGraphicFramePr>
        <p:xfrm>
          <a:off x="238684" y="993583"/>
          <a:ext cx="8660386" cy="4846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8571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7467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0626"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/>
                        <a:t>Balance sheet </a:t>
                      </a:r>
                      <a:r>
                        <a:rPr lang="en-US" b="1" baseline="0" dirty="0"/>
                        <a:t>statement</a:t>
                      </a:r>
                      <a:endParaRPr lang="en-US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/>
                      <a:endParaRPr lang="en-US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/>
                      <a:r>
                        <a:rPr lang="en-US" b="1" dirty="0"/>
                        <a:t>Also remember transactions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b="1" dirty="0"/>
                        <a:t>Entry</a:t>
                      </a:r>
                      <a:r>
                        <a:rPr lang="en-US" b="1" baseline="0" dirty="0"/>
                        <a:t> in the Balance sheet</a:t>
                      </a:r>
                      <a:endParaRPr lang="en-US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/>
                        <a:t>Assets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IN" sz="180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Fixed asset value after depreciation</a:t>
                      </a:r>
                      <a:r>
                        <a:rPr lang="en-GB" dirty="0">
                          <a:effectLst/>
                        </a:rPr>
                        <a:t> 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From previous period Balance sheet less current</a:t>
                      </a:r>
                      <a:r>
                        <a:rPr lang="en-US" b="0" baseline="0" dirty="0"/>
                        <a:t> period </a:t>
                      </a:r>
                      <a:r>
                        <a:rPr lang="en-US" b="0" dirty="0"/>
                        <a:t>depreciation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marL="0" algn="l" defTabSz="914400" rtl="0" eaLnBrk="1" fontAlgn="ctr" latinLnBrk="0" hangingPunct="1"/>
                      <a:r>
                        <a:rPr lang="en-IN" sz="180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Accounts receivable</a:t>
                      </a:r>
                      <a:endParaRPr lang="en-US" sz="1800" u="none" strike="noStrike" kern="12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Opening AR + Credit Sales </a:t>
                      </a:r>
                      <a:r>
                        <a:rPr lang="mr-IN" b="0" i="0" dirty="0"/>
                        <a:t>–</a:t>
                      </a:r>
                      <a:r>
                        <a:rPr lang="en-US" b="0" i="0" dirty="0"/>
                        <a:t> Amount received from Debtors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1" i="0" dirty="0"/>
                        <a:t>Liabilities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IN" sz="180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Accounts payable</a:t>
                      </a:r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Opening AP + Credit Purchase </a:t>
                      </a:r>
                      <a:r>
                        <a:rPr lang="mr-IN" b="0" i="0" dirty="0"/>
                        <a:t>–</a:t>
                      </a:r>
                      <a:r>
                        <a:rPr lang="en-US" b="0" i="0" dirty="0"/>
                        <a:t> Amount paid</a:t>
                      </a:r>
                      <a:r>
                        <a:rPr lang="en-US" b="0" i="0" baseline="0" dirty="0"/>
                        <a:t> to Suppliers</a:t>
                      </a:r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1" i="0" dirty="0"/>
                        <a:t>Owners Equity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0062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8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Retained earnings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0" i="0" dirty="0"/>
                        <a:t>From</a:t>
                      </a:r>
                      <a:r>
                        <a:rPr lang="en-US" b="0" i="0" baseline="0" dirty="0"/>
                        <a:t> previous period Balance sheet</a:t>
                      </a:r>
                      <a:endParaRPr lang="en-US" b="0" i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</a:tbl>
          </a:graphicData>
        </a:graphic>
      </p:graphicFrame>
      <p:sp>
        <p:nvSpPr>
          <p:cNvPr id="8" name="Title 3"/>
          <p:cNvSpPr>
            <a:spLocks noGrp="1"/>
          </p:cNvSpPr>
          <p:nvPr>
            <p:ph type="title"/>
          </p:nvPr>
        </p:nvSpPr>
        <p:spPr>
          <a:xfrm>
            <a:off x="201705" y="176867"/>
            <a:ext cx="8697365" cy="656851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r>
              <a:rPr lang="en-US" b="1" dirty="0">
                <a:latin typeface="+mn-lt"/>
              </a:rPr>
              <a:t>Map </a:t>
            </a:r>
            <a:r>
              <a:rPr lang="mr-IN" b="1" dirty="0">
                <a:latin typeface="+mn-lt"/>
              </a:rPr>
              <a:t>–</a:t>
            </a:r>
            <a:r>
              <a:rPr lang="en-US" b="1">
                <a:latin typeface="+mn-lt"/>
              </a:rPr>
              <a:t> BS</a:t>
            </a:r>
            <a:endParaRPr lang="en-US" sz="2800" b="1" dirty="0">
              <a:latin typeface="+mn-lt"/>
            </a:endParaRPr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4294967295"/>
          </p:nvPr>
        </p:nvSpPr>
        <p:spPr bwMode="auto">
          <a:xfrm>
            <a:off x="3124200" y="6477000"/>
            <a:ext cx="2895600" cy="365125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wrap="square" bIns="0" numCol="1" anchor="b" anchorCtr="0" compatLnSpc="1">
            <a:prstTxWarp prst="textNoShape">
              <a:avLst/>
            </a:prstTxWarp>
          </a:bodyPr>
          <a:lstStyle/>
          <a:p>
            <a:pPr algn="ctr"/>
            <a:fld id="{E98F66CF-F2BD-FD47-934C-9EEA4E8D9C63}" type="slidenum">
              <a:rPr lang="en-US" sz="1600" b="1" smtClean="0">
                <a:solidFill>
                  <a:prstClr val="black"/>
                </a:solidFill>
              </a:rPr>
              <a:t>76</a:t>
            </a:fld>
            <a:endParaRPr lang="en-US" sz="1600" b="1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1254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3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chemeClr val="tx1"/>
          </a:solidFill>
          <a:ln w="9525" algn="ctr">
            <a:noFill/>
            <a:round/>
            <a:headEnd/>
            <a:tailEnd/>
          </a:ln>
        </p:spPr>
        <p:txBody>
          <a:bodyPr/>
          <a:lstStyle/>
          <a:p>
            <a:endParaRPr lang="en-US" sz="2800" b="1">
              <a:latin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81000" y="762000"/>
            <a:ext cx="3886200" cy="5638800"/>
          </a:xfrm>
          <a:prstGeom prst="rect">
            <a:avLst/>
          </a:prstGeom>
          <a:gradFill flip="none" rotWithShape="1">
            <a:gsLst>
              <a:gs pos="0">
                <a:schemeClr val="tx1">
                  <a:lumMod val="75000"/>
                  <a:lumOff val="25000"/>
                  <a:shade val="30000"/>
                  <a:satMod val="115000"/>
                </a:schemeClr>
              </a:gs>
              <a:gs pos="50000">
                <a:schemeClr val="tx1">
                  <a:lumMod val="75000"/>
                  <a:lumOff val="25000"/>
                  <a:shade val="67500"/>
                  <a:satMod val="115000"/>
                </a:schemeClr>
              </a:gs>
              <a:gs pos="100000">
                <a:schemeClr val="tx1">
                  <a:lumMod val="75000"/>
                  <a:lumOff val="25000"/>
                  <a:shade val="100000"/>
                  <a:satMod val="115000"/>
                </a:scheme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lIns="137160" anchor="ctr"/>
          <a:lstStyle/>
          <a:p>
            <a:pPr>
              <a:spcBef>
                <a:spcPts val="200"/>
              </a:spcBef>
              <a:spcAft>
                <a:spcPts val="300"/>
              </a:spcAft>
            </a:pPr>
            <a:endParaRPr lang="en-IN" dirty="0">
              <a:solidFill>
                <a:srgbClr val="FFFF00"/>
              </a:solidFill>
            </a:endParaRPr>
          </a:p>
          <a:p>
            <a:pPr>
              <a:spcBef>
                <a:spcPts val="200"/>
              </a:spcBef>
              <a:spcAft>
                <a:spcPts val="300"/>
              </a:spcAft>
            </a:pPr>
            <a:r>
              <a:rPr lang="en-IN" dirty="0">
                <a:solidFill>
                  <a:schemeClr val="bg1"/>
                </a:solidFill>
              </a:rPr>
              <a:t>1. Recording business transactions in the records (one-time, day-book, capital register, stock register)</a:t>
            </a:r>
          </a:p>
          <a:p>
            <a:pPr>
              <a:spcAft>
                <a:spcPts val="300"/>
              </a:spcAft>
            </a:pPr>
            <a:r>
              <a:rPr lang="en-IN" dirty="0">
                <a:solidFill>
                  <a:schemeClr val="bg1"/>
                </a:solidFill>
              </a:rPr>
              <a:t>2. Summarising transactions for a given period in the PT sheet (with necessary detailing product-wise and/or raw material-wise)</a:t>
            </a:r>
          </a:p>
          <a:p>
            <a:pPr>
              <a:spcAft>
                <a:spcPts val="300"/>
              </a:spcAft>
            </a:pPr>
            <a:r>
              <a:rPr lang="en-IN" dirty="0">
                <a:solidFill>
                  <a:schemeClr val="bg1"/>
                </a:solidFill>
              </a:rPr>
              <a:t>3. Identifying how each PT Sheet entry would impact which financial statement (done in section 1)</a:t>
            </a: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4. Calculating details of “also remember transactions”</a:t>
            </a: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5. Preparing opening balance sheet (when statements are being made for the first time in a business)</a:t>
            </a: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6. Preparing cash flow statement and P&amp;L statement for the specified period</a:t>
            </a: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7. Preparing closing balance sheet as of the last date of the specified period</a:t>
            </a:r>
          </a:p>
          <a:p>
            <a:pPr marL="225425" lvl="0" indent="-225425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•"/>
              <a:tabLst/>
            </a:pPr>
            <a:endParaRPr lang="en-IN" sz="1600" dirty="0">
              <a:solidFill>
                <a:srgbClr val="FFFF00"/>
              </a:solidFill>
              <a:cs typeface="Arial" pitchFamily="34" charset="0"/>
            </a:endParaRPr>
          </a:p>
        </p:txBody>
      </p:sp>
      <p:sp>
        <p:nvSpPr>
          <p:cNvPr id="26629" name="TextBox 5"/>
          <p:cNvSpPr txBox="1">
            <a:spLocks noChangeArrowheads="1"/>
          </p:cNvSpPr>
          <p:nvPr/>
        </p:nvSpPr>
        <p:spPr bwMode="auto">
          <a:xfrm>
            <a:off x="381000" y="152400"/>
            <a:ext cx="38862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4000" dirty="0">
                <a:solidFill>
                  <a:schemeClr val="bg1"/>
                </a:solidFill>
                <a:latin typeface="Bradley Hand ITC" pitchFamily="66" charset="0"/>
              </a:rPr>
              <a:t>Key Points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0"/>
          </p:nvPr>
        </p:nvSpPr>
        <p:spPr bwMode="auto">
          <a:xfrm>
            <a:off x="3124200" y="6477000"/>
            <a:ext cx="2895600" cy="365125"/>
          </a:xfrm>
          <a:ln>
            <a:miter lim="800000"/>
            <a:headEnd/>
            <a:tailEnd/>
          </a:ln>
        </p:spPr>
        <p:txBody>
          <a:bodyPr wrap="square" bIns="0" numCol="1" anchor="b" anchorCtr="0" compatLnSpc="1">
            <a:prstTxWarp prst="textNoShape">
              <a:avLst/>
            </a:prstTxWarp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fld id="{78D011D3-C581-4001-93CE-7DC61E631665}" type="slidenum">
              <a:rPr lang="en-US" sz="1600" b="1" smtClean="0">
                <a:solidFill>
                  <a:schemeClr val="bg1"/>
                </a:solidFill>
              </a:rPr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t>77</a:t>
            </a:fld>
            <a:endParaRPr lang="mr-IN" sz="1600" b="1" dirty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800600" y="762000"/>
            <a:ext cx="3886200" cy="5638800"/>
          </a:xfrm>
          <a:prstGeom prst="rect">
            <a:avLst/>
          </a:prstGeom>
          <a:gradFill flip="none" rotWithShape="1">
            <a:gsLst>
              <a:gs pos="0">
                <a:schemeClr val="tx1">
                  <a:lumMod val="75000"/>
                  <a:lumOff val="25000"/>
                  <a:shade val="30000"/>
                  <a:satMod val="115000"/>
                </a:schemeClr>
              </a:gs>
              <a:gs pos="50000">
                <a:schemeClr val="tx1">
                  <a:lumMod val="75000"/>
                  <a:lumOff val="25000"/>
                  <a:shade val="67500"/>
                  <a:satMod val="115000"/>
                </a:schemeClr>
              </a:gs>
              <a:gs pos="100000">
                <a:schemeClr val="tx1">
                  <a:lumMod val="75000"/>
                  <a:lumOff val="25000"/>
                  <a:shade val="100000"/>
                  <a:satMod val="115000"/>
                </a:scheme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lIns="137160" anchor="ctr"/>
          <a:lstStyle/>
          <a:p>
            <a:pPr>
              <a:spcBef>
                <a:spcPts val="200"/>
              </a:spcBef>
              <a:spcAft>
                <a:spcPts val="300"/>
              </a:spcAft>
            </a:pPr>
            <a:r>
              <a:rPr lang="en-US" dirty="0">
                <a:solidFill>
                  <a:schemeClr val="bg1"/>
                </a:solidFill>
              </a:rPr>
              <a:t>1 </a:t>
            </a:r>
            <a:r>
              <a:rPr lang="hi-IN" dirty="0">
                <a:solidFill>
                  <a:schemeClr val="bg1"/>
                </a:solidFill>
              </a:rPr>
              <a:t>रिकॉर्ड में व्यापार लेनदेन रिकॉर्ड करना (एक बार, दिन-पुस्तक, पूंजी रजिस्टर, स्टॉक रजिस्टर)</a:t>
            </a:r>
            <a:endParaRPr lang="en-US" dirty="0">
              <a:solidFill>
                <a:schemeClr val="bg1"/>
              </a:solidFill>
            </a:endParaRPr>
          </a:p>
          <a:p>
            <a:pPr>
              <a:spcBef>
                <a:spcPts val="200"/>
              </a:spcBef>
              <a:spcAft>
                <a:spcPts val="300"/>
              </a:spcAft>
            </a:pPr>
            <a:r>
              <a:rPr lang="en-IN" dirty="0">
                <a:solidFill>
                  <a:schemeClr val="bg1"/>
                </a:solidFill>
              </a:rPr>
              <a:t>2. </a:t>
            </a:r>
            <a:r>
              <a:rPr lang="hi-IN" dirty="0">
                <a:solidFill>
                  <a:schemeClr val="bg1"/>
                </a:solidFill>
              </a:rPr>
              <a:t>पीटी शीट में दी गई अवधि के लिए लेनदेन का सारांश (उत्पाद के अनुसार और / या कच्चे माल के अनुसार आवश्यक विवरण के साथ)</a:t>
            </a:r>
            <a:endParaRPr lang="en-US" dirty="0">
              <a:solidFill>
                <a:schemeClr val="bg1"/>
              </a:solidFill>
            </a:endParaRPr>
          </a:p>
          <a:p>
            <a:pPr>
              <a:spcBef>
                <a:spcPts val="200"/>
              </a:spcBef>
              <a:spcAft>
                <a:spcPts val="300"/>
              </a:spcAft>
            </a:pPr>
            <a:r>
              <a:rPr lang="en-IN" dirty="0">
                <a:solidFill>
                  <a:schemeClr val="bg1"/>
                </a:solidFill>
              </a:rPr>
              <a:t>3. </a:t>
            </a:r>
            <a:r>
              <a:rPr lang="hi-IN" dirty="0">
                <a:solidFill>
                  <a:schemeClr val="bg1"/>
                </a:solidFill>
              </a:rPr>
              <a:t>यह पहचानना कि प्रत्येक पीटी शीट एंट्री किस वित्तीय वक्तव्य को प्रभावित करेगी (धारा 1 में किया गया)</a:t>
            </a:r>
            <a:endParaRPr lang="en-IN" dirty="0">
              <a:solidFill>
                <a:schemeClr val="bg1"/>
              </a:solidFill>
            </a:endParaRP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4. </a:t>
            </a:r>
            <a:r>
              <a:rPr lang="hi-IN" dirty="0">
                <a:solidFill>
                  <a:schemeClr val="bg1"/>
                </a:solidFill>
              </a:rPr>
              <a:t>"लेनदेन भी याद रखें" के विवरण की गणना करना</a:t>
            </a:r>
            <a:endParaRPr lang="en-US" dirty="0">
              <a:solidFill>
                <a:schemeClr val="bg1"/>
              </a:solidFill>
            </a:endParaRP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5. </a:t>
            </a:r>
            <a:r>
              <a:rPr lang="hi-IN" dirty="0">
                <a:solidFill>
                  <a:schemeClr val="bg1"/>
                </a:solidFill>
              </a:rPr>
              <a:t>प्रारंभिक तुलना पत्र तैयार करना (जब किसी व्यवसाय में पहली बार वक्तव्य किए जा रहे हैं)</a:t>
            </a:r>
            <a:endParaRPr lang="en-US" dirty="0">
              <a:solidFill>
                <a:schemeClr val="bg1"/>
              </a:solidFill>
            </a:endParaRP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6. </a:t>
            </a:r>
            <a:r>
              <a:rPr lang="hi-IN" dirty="0">
                <a:solidFill>
                  <a:schemeClr val="bg1"/>
                </a:solidFill>
              </a:rPr>
              <a:t>निर्दिष्ट अवधि के लिए नकद प्रवाह ब्यौरा और पी एंड एल ब्यौरा तैयार करना</a:t>
            </a:r>
            <a:endParaRPr lang="en-IN" dirty="0">
              <a:solidFill>
                <a:schemeClr val="bg1"/>
              </a:solidFill>
            </a:endParaRPr>
          </a:p>
          <a:p>
            <a:pPr>
              <a:spcAft>
                <a:spcPts val="200"/>
              </a:spcAft>
            </a:pPr>
            <a:r>
              <a:rPr lang="en-IN" dirty="0">
                <a:solidFill>
                  <a:schemeClr val="bg1"/>
                </a:solidFill>
              </a:rPr>
              <a:t>7. </a:t>
            </a:r>
            <a:r>
              <a:rPr lang="hi-IN" dirty="0">
                <a:solidFill>
                  <a:schemeClr val="bg1"/>
                </a:solidFill>
              </a:rPr>
              <a:t>निर्दिष्ट अवधि की अंतिम तिथि के रूप में समापन तुलना पत्र तैयार करना</a:t>
            </a:r>
            <a:endParaRPr lang="en-IN" dirty="0">
              <a:solidFill>
                <a:schemeClr val="bg1"/>
              </a:solidFill>
            </a:endParaRPr>
          </a:p>
        </p:txBody>
      </p:sp>
      <p:sp>
        <p:nvSpPr>
          <p:cNvPr id="9" name="TextBox 5"/>
          <p:cNvSpPr txBox="1">
            <a:spLocks noChangeArrowheads="1"/>
          </p:cNvSpPr>
          <p:nvPr/>
        </p:nvSpPr>
        <p:spPr bwMode="auto">
          <a:xfrm>
            <a:off x="4800600" y="152400"/>
            <a:ext cx="38862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4000" dirty="0" err="1">
                <a:solidFill>
                  <a:schemeClr val="bg1"/>
                </a:solidFill>
                <a:latin typeface="Kruti Dev 010" pitchFamily="2" charset="0"/>
              </a:rPr>
              <a:t>eq</a:t>
            </a:r>
            <a:r>
              <a:rPr lang="en-US" sz="4000" dirty="0">
                <a:solidFill>
                  <a:schemeClr val="bg1"/>
                </a:solidFill>
                <a:latin typeface="Kruti Dev 010" pitchFamily="2" charset="0"/>
              </a:rPr>
              <a:t>[; </a:t>
            </a:r>
            <a:r>
              <a:rPr lang="en-US" sz="4000" dirty="0" err="1">
                <a:solidFill>
                  <a:schemeClr val="bg1"/>
                </a:solidFill>
                <a:latin typeface="Kruti Dev 010" pitchFamily="2" charset="0"/>
              </a:rPr>
              <a:t>fcanq</a:t>
            </a:r>
            <a:endParaRPr lang="en-US" sz="4000" dirty="0">
              <a:solidFill>
                <a:schemeClr val="bg1"/>
              </a:solidFill>
              <a:latin typeface="Kruti Dev 01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25431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Impact of the transactions / </a:t>
            </a:r>
            <a:r>
              <a:rPr lang="en-GB" sz="2400" dirty="0" err="1">
                <a:latin typeface="Kruti Dev 010" pitchFamily="2" charset="0"/>
              </a:rPr>
              <a:t>foRrh</a:t>
            </a:r>
            <a:r>
              <a:rPr lang="en-GB" sz="2400" dirty="0">
                <a:latin typeface="Kruti Dev 010" pitchFamily="2" charset="0"/>
              </a:rPr>
              <a:t>; </a:t>
            </a:r>
            <a:r>
              <a:rPr lang="en-GB" sz="2400" dirty="0" err="1">
                <a:latin typeface="Kruti Dev 010" pitchFamily="2" charset="0"/>
              </a:rPr>
              <a:t>C;kSjksa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ysu&amp;nsu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izHkko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5722754"/>
              </p:ext>
            </p:extLst>
          </p:nvPr>
        </p:nvGraphicFramePr>
        <p:xfrm>
          <a:off x="467545" y="1052733"/>
          <a:ext cx="8371655" cy="5326380"/>
        </p:xfrm>
        <a:graphic>
          <a:graphicData uri="http://schemas.openxmlformats.org/drawingml/2006/table">
            <a:tbl>
              <a:tblPr>
                <a:tableStyleId>{69CF1AB2-1976-4502-BF36-3FF5EA218861}</a:tableStyleId>
              </a:tblPr>
              <a:tblGrid>
                <a:gridCol w="43204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5232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200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88226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986686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68632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7463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transporting raw materials from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500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dPps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eky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ykus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&lt;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[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kpZ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Purchased fixed assets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40,000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fu;r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ifjlaifRr;ka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Owners took a loan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ekfydksa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us _.k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fy;k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8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rent, electricity and water bills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3,000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fdjk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,]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fctyh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vkSj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ikuh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fcy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9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production labour charges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mRiknu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Jfedksa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5851593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sz="2400" dirty="0"/>
              <a:t>Impact of the transactions / </a:t>
            </a:r>
            <a:r>
              <a:rPr lang="en-GB" sz="2400" dirty="0" err="1">
                <a:latin typeface="Kruti Dev 010" pitchFamily="2" charset="0"/>
              </a:rPr>
              <a:t>foRrh</a:t>
            </a:r>
            <a:r>
              <a:rPr lang="en-GB" sz="2400" dirty="0">
                <a:latin typeface="Kruti Dev 010" pitchFamily="2" charset="0"/>
              </a:rPr>
              <a:t>; </a:t>
            </a:r>
            <a:r>
              <a:rPr lang="en-GB" sz="2400" dirty="0" err="1">
                <a:latin typeface="Kruti Dev 010" pitchFamily="2" charset="0"/>
              </a:rPr>
              <a:t>C;kSjksa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ij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ysu&amp;nsu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dk</a:t>
            </a:r>
            <a:r>
              <a:rPr lang="en-GB" sz="2400" dirty="0">
                <a:latin typeface="Kruti Dev 010" pitchFamily="2" charset="0"/>
              </a:rPr>
              <a:t> </a:t>
            </a:r>
            <a:r>
              <a:rPr lang="en-GB" sz="2400" dirty="0" err="1">
                <a:latin typeface="Kruti Dev 010" pitchFamily="2" charset="0"/>
              </a:rPr>
              <a:t>izHkko</a:t>
            </a:r>
            <a:r>
              <a:rPr lang="en-IN" sz="2400" i="1" dirty="0">
                <a:solidFill>
                  <a:srgbClr val="FF0000"/>
                </a:solidFill>
                <a:latin typeface="Arial"/>
              </a:rPr>
              <a:t> </a:t>
            </a:r>
            <a:r>
              <a:rPr lang="en-IN" sz="2400" dirty="0"/>
              <a:t>(2014)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E59F29C-A2CD-4B93-9C0B-037F52F5E48F}" type="slidenum">
              <a:rPr lang="en-US" smtClean="0"/>
              <a:pPr>
                <a:defRPr/>
              </a:pPr>
              <a:t>9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2408048"/>
              </p:ext>
            </p:extLst>
          </p:nvPr>
        </p:nvGraphicFramePr>
        <p:xfrm>
          <a:off x="467544" y="1052733"/>
          <a:ext cx="8352927" cy="4210050"/>
        </p:xfrm>
        <a:graphic>
          <a:graphicData uri="http://schemas.openxmlformats.org/drawingml/2006/table">
            <a:tbl>
              <a:tblPr>
                <a:tableStyleId>{69CF1AB2-1976-4502-BF36-3FF5EA218861}</a:tableStyleId>
              </a:tblPr>
              <a:tblGrid>
                <a:gridCol w="4396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7274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3610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676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617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9042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4827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75866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936103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68632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No.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Business transaction / </a:t>
                      </a:r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O;kikfjd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ysu&amp;nsu</a:t>
                      </a:r>
                      <a:endParaRPr lang="en-IN" sz="1800" b="1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Rupee Foradian"/>
                        </a:rPr>
                        <a:t>`</a:t>
                      </a:r>
                    </a:p>
                  </a:txBody>
                  <a:tcPr marL="9525" marR="9525" marT="9525" marB="0"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Cash Flow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P&amp;L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Balance </a:t>
                      </a:r>
                    </a:p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Sheet</a:t>
                      </a:r>
                    </a:p>
                  </a:txBody>
                  <a:tcPr marL="9525" marR="9525" marT="9525" marB="0"/>
                </a:tc>
                <a:tc h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7463"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In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Out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Revenue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Cost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Assets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IN" sz="1800" b="1" i="0" u="none" strike="noStrike" dirty="0">
                          <a:effectLst/>
                          <a:latin typeface="Arial"/>
                        </a:rPr>
                        <a:t>Liabilities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Bought bottles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18,000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cksry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kjhnh</a:t>
                      </a:r>
                      <a:r>
                        <a:rPr lang="en-GB" sz="1800" baseline="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baseline="0" dirty="0" err="1">
                          <a:latin typeface="Kruti Dev 010" pitchFamily="2" charset="0"/>
                          <a:cs typeface="Arial" pitchFamily="34" charset="0"/>
                        </a:rPr>
                        <a:t>xbZ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for transporting finished goods to the market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2,000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rS;kj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mRikn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cktkj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rd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Hkstus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&lt;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qykbZ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[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kpZ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4192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12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Paid salary of salesman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6,000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192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lsYleSu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ds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osru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dk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Hkqxrku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9083"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13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Sold pickles - cash sales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1,20,000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Wingdings"/>
                        </a:rPr>
                        <a:t>ü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tc rowSpan="2">
                  <a:txBody>
                    <a:bodyPr/>
                    <a:lstStyle/>
                    <a:p>
                      <a:pPr algn="ctr" fontAlgn="t"/>
                      <a:r>
                        <a:rPr lang="en-IN" sz="18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9083"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cspk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x;k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vpkj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&amp;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udn</a:t>
                      </a:r>
                      <a:r>
                        <a:rPr lang="en-GB" sz="1800" dirty="0">
                          <a:latin typeface="Kruti Dev 010" pitchFamily="2" charset="0"/>
                          <a:cs typeface="Arial" pitchFamily="34" charset="0"/>
                        </a:rPr>
                        <a:t> </a:t>
                      </a:r>
                      <a:r>
                        <a:rPr lang="en-GB" sz="1800" dirty="0" err="1">
                          <a:latin typeface="Kruti Dev 010" pitchFamily="2" charset="0"/>
                          <a:cs typeface="Arial" pitchFamily="34" charset="0"/>
                        </a:rPr>
                        <a:t>fcØh</a:t>
                      </a:r>
                      <a:endParaRPr lang="en-IN" sz="1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I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50486962"/>
      </p:ext>
    </p:extLst>
  </p:cSld>
  <p:clrMapOvr>
    <a:masterClrMapping/>
  </p:clrMapOvr>
</p:sld>
</file>

<file path=ppt/theme/theme1.xml><?xml version="1.0" encoding="utf-8"?>
<a:theme xmlns:a="http://schemas.openxmlformats.org/drawingml/2006/main" name="2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33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17477</TotalTime>
  <Words>10516</Words>
  <Application>Microsoft Office PowerPoint</Application>
  <PresentationFormat>On-screen Show (4:3)</PresentationFormat>
  <Paragraphs>3377</Paragraphs>
  <Slides>77</Slides>
  <Notes>18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77</vt:i4>
      </vt:variant>
    </vt:vector>
  </HeadingPairs>
  <TitlesOfParts>
    <vt:vector size="89" baseType="lpstr">
      <vt:lpstr>MS Gothic</vt:lpstr>
      <vt:lpstr>Arial</vt:lpstr>
      <vt:lpstr>Arial Unicode MS</vt:lpstr>
      <vt:lpstr>Bradley Hand ITC</vt:lpstr>
      <vt:lpstr>Calibri</vt:lpstr>
      <vt:lpstr>Kruti Dev 010</vt:lpstr>
      <vt:lpstr>Mangal</vt:lpstr>
      <vt:lpstr>Rupee Foradian</vt:lpstr>
      <vt:lpstr>Times New Roman</vt:lpstr>
      <vt:lpstr>Wingdings</vt:lpstr>
      <vt:lpstr>2_Office Theme</vt:lpstr>
      <vt:lpstr>33_Office Theme</vt:lpstr>
      <vt:lpstr>PowerPoint Presentation</vt:lpstr>
      <vt:lpstr>PowerPoint Presentation</vt:lpstr>
      <vt:lpstr>PowerPoint Presentation</vt:lpstr>
      <vt:lpstr>Business PTS information/ (January 1 – December 31, 2014)</vt:lpstr>
      <vt:lpstr>Business PTS information/ (January 1 – December 31, 2014)</vt:lpstr>
      <vt:lpstr>Business PTS information/ (January 1 – December 31,</vt:lpstr>
      <vt:lpstr>Impact of the transactions / foRrh; C;kSjksa ij ysu&amp;nsu dk izHkko (2014)</vt:lpstr>
      <vt:lpstr>Impact of the transactions / foRrh; C;kSjksa ij ysu&amp;nsu dk izHkko (2014)</vt:lpstr>
      <vt:lpstr>Impact of the transactions / foRrh; C;kSjksa ij ysu&amp;nsu dk izHkko (2014)</vt:lpstr>
      <vt:lpstr>Impact of the transactions / foRrh; C;kSjksa ij ysu&amp;nsu dk izHkko (2014)</vt:lpstr>
      <vt:lpstr>Also remember transactions / ;g Hkh ;kn j[ksa</vt:lpstr>
      <vt:lpstr>Also remember transactions / ;g Hkh ;kn j[ksa</vt:lpstr>
      <vt:lpstr>Enter values into the three categories / C;kSjksa esa lgh LFkku ij ewY; izfo"V dhft, (2014)</vt:lpstr>
      <vt:lpstr>Enter values into the three categories / C;kSjksa esa lgh LFkku ij ewY; izfo"V dhft, (2014)</vt:lpstr>
      <vt:lpstr>Enter values into the three categories / C;kSjksa esa lgh LFkku ij ewY; izfo"V dhft, (2014)</vt:lpstr>
      <vt:lpstr>Enter values into the three categories / C;kSjksa esa lgh LFkku ij ewY; izfo"V dhft, (2014)</vt:lpstr>
      <vt:lpstr>Enter values into the three categories / C;kSjksa esa lgh LFkku ij ewY; izfo"V dhft, (2014)</vt:lpstr>
      <vt:lpstr>Enter values into the three categories / C;kSjksa esa lgh LFkku ij ewY; izfo"V dhft, (2014)</vt:lpstr>
      <vt:lpstr>Also remember transactions for (2014)/ ¼2014½ ds fy, ewY; izfo"V djuk Hkh ;kn j[ksa</vt:lpstr>
      <vt:lpstr>Also remember transactions for (2014) / ¼2014½ ds fy, ewY; izfo"V djuk Hkh ;kn j[ksa</vt:lpstr>
      <vt:lpstr>PowerPoint Presentation</vt:lpstr>
      <vt:lpstr>PowerPoint Presentation</vt:lpstr>
      <vt:lpstr>PowerPoint Presentation</vt:lpstr>
      <vt:lpstr>Opening Balance Sheet  / izkjafHkd cSysal 'khV (2014)</vt:lpstr>
      <vt:lpstr>Cash Flow statement / udn izokg C;kSjk (2014)</vt:lpstr>
      <vt:lpstr>Cash Flow statement / udn izokg C;kSjk (2014)</vt:lpstr>
      <vt:lpstr>Cash Flow statement / udn izokg C;kSjk (2014)</vt:lpstr>
      <vt:lpstr>Cash Flow statement / udn izokg C;kSjk (2014)</vt:lpstr>
      <vt:lpstr>Cash Flow statement / udn izokg C;kSjk (2014)</vt:lpstr>
      <vt:lpstr>Profit &amp; Loss (P&amp;L) statement / ykHk vkSj gkfu ¼ih,aM,y½ C;kSjk (2014)</vt:lpstr>
      <vt:lpstr>Profit &amp; Loss (P&amp;L) statement / ykHk vkSj gkfu ¼ih,aM,y½ C;kSjk (2014)</vt:lpstr>
      <vt:lpstr>Profit &amp; Loss (P&amp;L) statement / ykHk vkSj gkfu ¼ih,aM,y½ C;kSjk (2014)</vt:lpstr>
      <vt:lpstr>Profit &amp; Loss (P&amp;L) statement / ykHk vkSj gkfu ¼ih,aM,y½ C;kSjk (2014)</vt:lpstr>
      <vt:lpstr>Profit &amp; Loss (P&amp;L) statement / ykHk vkSj gkfu ¼ih,aM,y½ C;kSjk (2014)</vt:lpstr>
      <vt:lpstr>Closing Balance Sheet (2014)</vt:lpstr>
      <vt:lpstr>PowerPoint Presentation</vt:lpstr>
      <vt:lpstr>Business PT sheet information/ ysu&amp;nsu (January 1 – December 31, 2015)</vt:lpstr>
      <vt:lpstr>Business PT sheet information / ysu&amp;nsu (January 1 – December 31, 2015)</vt:lpstr>
      <vt:lpstr>Business PT sheet information / ysu&amp;nsu (January 1 – December 31, 2015)</vt:lpstr>
      <vt:lpstr>Impact of the transactions / foRrh; C;kSjs ij ysu&amp;nsu dk izHkko (2015)</vt:lpstr>
      <vt:lpstr>Impact of the transactions / foRrh; C;kSjs ij ysu&amp;nsu dk izHkko (2015)</vt:lpstr>
      <vt:lpstr>Impact of the transactions / foRrh; C;kSjs ij ysu&amp;nsu dk izHkko (2015)</vt:lpstr>
      <vt:lpstr>Impact of the transactions / foRrh; C;kSjs ij ysu&amp;nsu dk izHkko (2015)</vt:lpstr>
      <vt:lpstr>Also remember transactions / ;g Hkh ;kn j[ksa</vt:lpstr>
      <vt:lpstr>Also remember transactions / ;g Hkh ;kn j[ksa</vt:lpstr>
      <vt:lpstr>Enter values into the three categories / C;kSjs esa lgh LFkku ij ewY; izfo"V djuk (2015)</vt:lpstr>
      <vt:lpstr>Enter values into the three categories / C;kSjs esa lgh LFkku ij ewY; izfo"V djuk (2015)</vt:lpstr>
      <vt:lpstr>Enter values into the three categories / C;kSjs esa lgh LFkku ij ewY; izfo"V djuk (2015)</vt:lpstr>
      <vt:lpstr>Enter values into the three categories / C;kSjs esa lgh LFkku ij ewY; izfo"V djuk (2015)</vt:lpstr>
      <vt:lpstr>Enter values into the three categories / C;kSjs esa lgh LFkku ij ewY; izfo"V djuk (2015)</vt:lpstr>
      <vt:lpstr>Also remember transactions for (2015)/ ¼2015½ fy, ewY; izfo"V djuk Hkh ;kn j[ksa</vt:lpstr>
      <vt:lpstr>Also remember transactions for (2015)/ ¼2015½ fy, ewY; izfo"V djuk Hkh ;kn j[ksa</vt:lpstr>
      <vt:lpstr>Enter values into the three categories(2015)/तीन श्रेणियों में मूल्य दर्ज करें (2015</vt:lpstr>
      <vt:lpstr>Opening Balance Sheet (2015)/प्रारंभिक  बैलेंस शीट (2015)</vt:lpstr>
      <vt:lpstr>Cash Flow statement / udn izokg C;kSjk (2015)</vt:lpstr>
      <vt:lpstr>Cash Flow statement / udn izokg C;kSjk (2015)</vt:lpstr>
      <vt:lpstr>Cash Flow statement / udn izokg C;kSjk (2015)</vt:lpstr>
      <vt:lpstr>Cash Flow statement / udn izokg C;kSjk (2015)</vt:lpstr>
      <vt:lpstr>Cash Flow statement / udn izokg C;kSjk  (2015)</vt:lpstr>
      <vt:lpstr>Profit &amp; Loss (P&amp;L) statement / ykHk vkSj gkfu ¼ih,aM,y½ C;kSjk(2015)</vt:lpstr>
      <vt:lpstr>Profit &amp; Loss (P&amp;L) statement / ykHk vkSj gkfu ¼ih,aM,y½ C;kSjk (2015)</vt:lpstr>
      <vt:lpstr>Profit &amp; Loss (P&amp;L) statement / ykHk vkSj gkfu ¼ih,aM,y½ C;kSjk (2015)</vt:lpstr>
      <vt:lpstr>Profit &amp; Loss (P&amp;L) statement / ykHk vkSj gkfu ¼ih,aM,y½ C;kSjk (2015)</vt:lpstr>
      <vt:lpstr>Profit &amp; Loss (P&amp;L) statement / ykHk vkSj gkfu ¼ih,aM,y½ C;kSjk (2015)</vt:lpstr>
      <vt:lpstr>Closing Balance Sheet  / vafre cSysal 'khV (2015)</vt:lpstr>
      <vt:lpstr>Closing Balance Sheet  / vafre cSysal 'khV (2015)</vt:lpstr>
      <vt:lpstr>Closing Balance Sheet  / vafre cSysal 'khV (2015)</vt:lpstr>
      <vt:lpstr>Closing Balance Sheet (2015)</vt:lpstr>
      <vt:lpstr>PowerPoint Presentation</vt:lpstr>
      <vt:lpstr>PowerPoint Presentation</vt:lpstr>
      <vt:lpstr>PowerPoint Presentation</vt:lpstr>
      <vt:lpstr>Map – Profit and Loss Statements</vt:lpstr>
      <vt:lpstr>Map – CF</vt:lpstr>
      <vt:lpstr>Map – CF</vt:lpstr>
      <vt:lpstr>Map – BS</vt:lpstr>
      <vt:lpstr>Map – BS</vt:lpstr>
      <vt:lpstr>PowerPoint Presentation</vt:lpstr>
    </vt:vector>
  </TitlesOfParts>
  <Company>Hewlett-Packard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Vijayaraghavan</dc:creator>
  <cp:lastModifiedBy>Arup Ghosh Dastidar</cp:lastModifiedBy>
  <cp:revision>468</cp:revision>
  <dcterms:created xsi:type="dcterms:W3CDTF">2016-02-06T12:16:57Z</dcterms:created>
  <dcterms:modified xsi:type="dcterms:W3CDTF">2018-11-05T04:04:53Z</dcterms:modified>
</cp:coreProperties>
</file>

<file path=docProps/thumbnail.jpeg>
</file>