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vml" ContentType="application/vnd.openxmlformats-officedocument.vmlDrawing"/>
  <Default Extension="rels" ContentType="application/vnd.openxmlformats-package.relationships+xml"/>
  <Default Extension="wmf" ContentType="image/x-w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embeddings/oleObject1.bin" ContentType="application/vnd.openxmlformats-officedocument.oleObject"/>
  <Override PartName="/ppt/embeddings/oleObject2.bin" ContentType="application/vnd.openxmlformats-officedocument.oleObject"/>
  <Override PartName="/ppt/embeddings/oleObject3.bin" ContentType="application/vnd.openxmlformats-officedocument.oleObject"/>
  <Override PartName="/ppt/embeddings/oleObject4.bin" ContentType="application/vnd.openxmlformats-officedocument.oleObject"/>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tags/tag1.xml" ContentType="application/vnd.openxmlformats-officedocument.presentationml.tags+xml"/>
  <Override PartName="/ppt/tags/tag2.xml" ContentType="application/vnd.openxmlformats-officedocument.presentationml.tags+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tags/tag3.xml" ContentType="application/vnd.openxmlformats-officedocument.presentationml.tags+xml"/>
  <Override PartName="/ppt/tags/tag4.xml" ContentType="application/vnd.openxmlformats-officedocument.presentationml.tags+xml"/>
  <Override PartName="/ppt/notesSlides/notesSlide39.xml" ContentType="application/vnd.openxmlformats-officedocument.presentationml.notesSlide+xml"/>
  <Override PartName="/ppt/tags/tag5.xml" ContentType="application/vnd.openxmlformats-officedocument.presentationml.tags+xml"/>
  <Override PartName="/ppt/tags/tag6.xml" ContentType="application/vnd.openxmlformats-officedocument.presentationml.tags+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comments/comment1.xml" ContentType="application/vnd.openxmlformats-officedocument.presentationml.comments+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614" r:id="rId1"/>
  </p:sldMasterIdLst>
  <p:notesMasterIdLst>
    <p:notesMasterId r:id="rId59"/>
  </p:notesMasterIdLst>
  <p:sldIdLst>
    <p:sldId id="2130" r:id="rId2"/>
    <p:sldId id="2435" r:id="rId3"/>
    <p:sldId id="2412" r:id="rId4"/>
    <p:sldId id="2437" r:id="rId5"/>
    <p:sldId id="2398" r:id="rId6"/>
    <p:sldId id="2399" r:id="rId7"/>
    <p:sldId id="2400" r:id="rId8"/>
    <p:sldId id="2401" r:id="rId9"/>
    <p:sldId id="2436" r:id="rId10"/>
    <p:sldId id="2402" r:id="rId11"/>
    <p:sldId id="2403" r:id="rId12"/>
    <p:sldId id="2438" r:id="rId13"/>
    <p:sldId id="2425" r:id="rId14"/>
    <p:sldId id="2418" r:id="rId15"/>
    <p:sldId id="2419" r:id="rId16"/>
    <p:sldId id="2420" r:id="rId17"/>
    <p:sldId id="2421" r:id="rId18"/>
    <p:sldId id="2422" r:id="rId19"/>
    <p:sldId id="2423" r:id="rId20"/>
    <p:sldId id="2424" r:id="rId21"/>
    <p:sldId id="2426" r:id="rId22"/>
    <p:sldId id="2439" r:id="rId23"/>
    <p:sldId id="2381" r:id="rId24"/>
    <p:sldId id="2382" r:id="rId25"/>
    <p:sldId id="2392" r:id="rId26"/>
    <p:sldId id="2394" r:id="rId27"/>
    <p:sldId id="2395" r:id="rId28"/>
    <p:sldId id="2378" r:id="rId29"/>
    <p:sldId id="2383" r:id="rId30"/>
    <p:sldId id="2377" r:id="rId31"/>
    <p:sldId id="2379" r:id="rId32"/>
    <p:sldId id="2384" r:id="rId33"/>
    <p:sldId id="2415" r:id="rId34"/>
    <p:sldId id="2396" r:id="rId35"/>
    <p:sldId id="2397" r:id="rId36"/>
    <p:sldId id="2443" r:id="rId37"/>
    <p:sldId id="2427" r:id="rId38"/>
    <p:sldId id="2428" r:id="rId39"/>
    <p:sldId id="2429" r:id="rId40"/>
    <p:sldId id="2430" r:id="rId41"/>
    <p:sldId id="2431" r:id="rId42"/>
    <p:sldId id="2444" r:id="rId43"/>
    <p:sldId id="2389" r:id="rId44"/>
    <p:sldId id="2404" r:id="rId45"/>
    <p:sldId id="2390" r:id="rId46"/>
    <p:sldId id="2416" r:id="rId47"/>
    <p:sldId id="2386" r:id="rId48"/>
    <p:sldId id="2391" r:id="rId49"/>
    <p:sldId id="2445" r:id="rId50"/>
    <p:sldId id="2406" r:id="rId51"/>
    <p:sldId id="2407" r:id="rId52"/>
    <p:sldId id="2408" r:id="rId53"/>
    <p:sldId id="2409" r:id="rId54"/>
    <p:sldId id="2410" r:id="rId55"/>
    <p:sldId id="2411" r:id="rId56"/>
    <p:sldId id="2432" r:id="rId57"/>
    <p:sldId id="2433" r:id="rId58"/>
  </p:sldIdLst>
  <p:sldSz cx="9144000" cy="6858000" type="screen4x3"/>
  <p:notesSz cx="7315200" cy="9601200"/>
  <p:defaultTextStyle>
    <a:defPPr>
      <a:defRPr lang="en-US"/>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guide id="3" orient="horz" pos="1968">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ajith Sukumaran" initials="SS" lastIdx="1"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0566" autoAdjust="0"/>
    <p:restoredTop sz="99743" autoAdjust="0"/>
  </p:normalViewPr>
  <p:slideViewPr>
    <p:cSldViewPr>
      <p:cViewPr>
        <p:scale>
          <a:sx n="72" d="100"/>
          <a:sy n="72" d="100"/>
        </p:scale>
        <p:origin x="-2104" y="-752"/>
      </p:cViewPr>
      <p:guideLst>
        <p:guide orient="horz" pos="2160"/>
        <p:guide orient="horz" pos="1968"/>
        <p:guide pos="2880"/>
      </p:guideLst>
    </p:cSldViewPr>
  </p:slideViewPr>
  <p:notesTextViewPr>
    <p:cViewPr>
      <p:scale>
        <a:sx n="100" d="100"/>
        <a:sy n="100" d="100"/>
      </p:scale>
      <p:origin x="0" y="0"/>
    </p:cViewPr>
  </p:notesTextViewPr>
  <p:sorterViewPr>
    <p:cViewPr>
      <p:scale>
        <a:sx n="141" d="100"/>
        <a:sy n="141" d="100"/>
      </p:scale>
      <p:origin x="0" y="24984"/>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63" Type="http://schemas.openxmlformats.org/officeDocument/2006/relationships/viewProps" Target="viewProps.xml"/><Relationship Id="rId64" Type="http://schemas.openxmlformats.org/officeDocument/2006/relationships/theme" Target="theme/theme1.xml"/><Relationship Id="rId65" Type="http://schemas.openxmlformats.org/officeDocument/2006/relationships/tableStyles" Target="tableStyles.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slide" Target="slides/slide54.xml"/><Relationship Id="rId56" Type="http://schemas.openxmlformats.org/officeDocument/2006/relationships/slide" Target="slides/slide55.xml"/><Relationship Id="rId57" Type="http://schemas.openxmlformats.org/officeDocument/2006/relationships/slide" Target="slides/slide56.xml"/><Relationship Id="rId58" Type="http://schemas.openxmlformats.org/officeDocument/2006/relationships/slide" Target="slides/slide57.xml"/><Relationship Id="rId59" Type="http://schemas.openxmlformats.org/officeDocument/2006/relationships/notesMaster" Target="notesMasters/notesMaster1.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60" Type="http://schemas.openxmlformats.org/officeDocument/2006/relationships/printerSettings" Target="printerSettings/printerSettings1.bin"/><Relationship Id="rId61" Type="http://schemas.openxmlformats.org/officeDocument/2006/relationships/commentAuthors" Target="commentAuthors.xml"/><Relationship Id="rId62" Type="http://schemas.openxmlformats.org/officeDocument/2006/relationships/presProps" Target="presProp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16-12-08T20:23:55.787" idx="1">
    <p:pos x="10" y="10"/>
    <p:text/>
    <p:extLst>
      <p:ext uri="{C676402C-5697-4E1C-873F-D02D1690AC5C}">
        <p15:threadingInfo xmlns="" xmlns:p15="http://schemas.microsoft.com/office/powerpoint/2012/main" timeZoneBias="-330"/>
      </p:ext>
    </p:extLst>
  </p:cm>
</p:cmLst>
</file>

<file path=ppt/drawings/_rels/vmlDrawing1.vml.rels><?xml version="1.0" encoding="UTF-8" standalone="yes"?>
<Relationships xmlns="http://schemas.openxmlformats.org/package/2006/relationships"><Relationship Id="rId1" Type="http://schemas.openxmlformats.org/officeDocument/2006/relationships/image" Target="../media/image4.wmf"/><Relationship Id="rId2" Type="http://schemas.openxmlformats.org/officeDocument/2006/relationships/image" Target="../media/image5.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0060"/>
          </a:xfrm>
          <a:prstGeom prst="rect">
            <a:avLst/>
          </a:prstGeom>
        </p:spPr>
        <p:txBody>
          <a:bodyPr vert="horz" lIns="96661" tIns="48331" rIns="96661" bIns="48331" rtlCol="0"/>
          <a:lstStyle>
            <a:lvl1pPr algn="l" fontAlgn="auto">
              <a:spcBef>
                <a:spcPts val="0"/>
              </a:spcBef>
              <a:spcAft>
                <a:spcPts val="0"/>
              </a:spcAft>
              <a:defRPr sz="1300">
                <a:latin typeface="+mn-lt"/>
              </a:defRPr>
            </a:lvl1pPr>
          </a:lstStyle>
          <a:p>
            <a:pPr>
              <a:defRPr/>
            </a:pPr>
            <a:endParaRPr lang="en-US"/>
          </a:p>
        </p:txBody>
      </p:sp>
      <p:sp>
        <p:nvSpPr>
          <p:cNvPr id="3" name="Date Placeholder 2"/>
          <p:cNvSpPr>
            <a:spLocks noGrp="1"/>
          </p:cNvSpPr>
          <p:nvPr>
            <p:ph type="dt" idx="1"/>
          </p:nvPr>
        </p:nvSpPr>
        <p:spPr>
          <a:xfrm>
            <a:off x="4143587" y="0"/>
            <a:ext cx="3169920" cy="480060"/>
          </a:xfrm>
          <a:prstGeom prst="rect">
            <a:avLst/>
          </a:prstGeom>
        </p:spPr>
        <p:txBody>
          <a:bodyPr vert="horz" lIns="96661" tIns="48331" rIns="96661" bIns="48331" rtlCol="0"/>
          <a:lstStyle>
            <a:lvl1pPr algn="r" fontAlgn="auto">
              <a:spcBef>
                <a:spcPts val="0"/>
              </a:spcBef>
              <a:spcAft>
                <a:spcPts val="0"/>
              </a:spcAft>
              <a:defRPr sz="1300">
                <a:latin typeface="+mn-lt"/>
              </a:defRPr>
            </a:lvl1pPr>
          </a:lstStyle>
          <a:p>
            <a:pPr>
              <a:defRPr/>
            </a:pPr>
            <a:fld id="{E9C7E114-6F50-448F-852D-C8260DD42019}" type="datetimeFigureOut">
              <a:rPr lang="en-US"/>
              <a:pPr>
                <a:defRPr/>
              </a:pPr>
              <a:t>09/06/17</a:t>
            </a:fld>
            <a:endParaRPr lang="en-US"/>
          </a:p>
        </p:txBody>
      </p:sp>
      <p:sp>
        <p:nvSpPr>
          <p:cNvPr id="4" name="Slide Image Placeholder 3"/>
          <p:cNvSpPr>
            <a:spLocks noGrp="1" noRot="1" noChangeAspect="1"/>
          </p:cNvSpPr>
          <p:nvPr>
            <p:ph type="sldImg" idx="2"/>
          </p:nvPr>
        </p:nvSpPr>
        <p:spPr>
          <a:xfrm>
            <a:off x="1257300" y="720725"/>
            <a:ext cx="4800600" cy="3600450"/>
          </a:xfrm>
          <a:prstGeom prst="rect">
            <a:avLst/>
          </a:prstGeom>
          <a:noFill/>
          <a:ln w="12700">
            <a:solidFill>
              <a:prstClr val="black"/>
            </a:solidFill>
          </a:ln>
        </p:spPr>
        <p:txBody>
          <a:bodyPr vert="horz" lIns="96661" tIns="48331" rIns="96661" bIns="48331" rtlCol="0" anchor="ctr"/>
          <a:lstStyle/>
          <a:p>
            <a:pPr lvl="0"/>
            <a:endParaRPr lang="en-US" noProof="0" smtClean="0"/>
          </a:p>
        </p:txBody>
      </p:sp>
      <p:sp>
        <p:nvSpPr>
          <p:cNvPr id="5" name="Notes Placeholder 4"/>
          <p:cNvSpPr>
            <a:spLocks noGrp="1"/>
          </p:cNvSpPr>
          <p:nvPr>
            <p:ph type="body" sz="quarter" idx="3"/>
          </p:nvPr>
        </p:nvSpPr>
        <p:spPr>
          <a:xfrm>
            <a:off x="731520" y="4560570"/>
            <a:ext cx="5852160" cy="4320540"/>
          </a:xfrm>
          <a:prstGeom prst="rect">
            <a:avLst/>
          </a:prstGeom>
        </p:spPr>
        <p:txBody>
          <a:bodyPr vert="horz" lIns="96661" tIns="48331" rIns="96661" bIns="48331"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9119474"/>
            <a:ext cx="3169920" cy="480060"/>
          </a:xfrm>
          <a:prstGeom prst="rect">
            <a:avLst/>
          </a:prstGeom>
        </p:spPr>
        <p:txBody>
          <a:bodyPr vert="horz" lIns="96661" tIns="48331" rIns="96661" bIns="48331" rtlCol="0" anchor="b"/>
          <a:lstStyle>
            <a:lvl1pPr algn="l" fontAlgn="auto">
              <a:spcBef>
                <a:spcPts val="0"/>
              </a:spcBef>
              <a:spcAft>
                <a:spcPts val="0"/>
              </a:spcAft>
              <a:defRPr sz="1300">
                <a:latin typeface="+mn-lt"/>
              </a:defRPr>
            </a:lvl1pPr>
          </a:lstStyle>
          <a:p>
            <a:pPr>
              <a:defRPr/>
            </a:pPr>
            <a:endParaRPr lang="en-US"/>
          </a:p>
        </p:txBody>
      </p:sp>
      <p:sp>
        <p:nvSpPr>
          <p:cNvPr id="7" name="Slide Number Placeholder 6"/>
          <p:cNvSpPr>
            <a:spLocks noGrp="1"/>
          </p:cNvSpPr>
          <p:nvPr>
            <p:ph type="sldNum" sz="quarter" idx="5"/>
          </p:nvPr>
        </p:nvSpPr>
        <p:spPr>
          <a:xfrm>
            <a:off x="4143587" y="9119474"/>
            <a:ext cx="3169920" cy="480060"/>
          </a:xfrm>
          <a:prstGeom prst="rect">
            <a:avLst/>
          </a:prstGeom>
        </p:spPr>
        <p:txBody>
          <a:bodyPr vert="horz" lIns="96661" tIns="48331" rIns="96661" bIns="48331" rtlCol="0" anchor="b"/>
          <a:lstStyle>
            <a:lvl1pPr algn="r" fontAlgn="auto">
              <a:spcBef>
                <a:spcPts val="0"/>
              </a:spcBef>
              <a:spcAft>
                <a:spcPts val="0"/>
              </a:spcAft>
              <a:defRPr sz="1300">
                <a:latin typeface="+mn-lt"/>
              </a:defRPr>
            </a:lvl1pPr>
          </a:lstStyle>
          <a:p>
            <a:pPr>
              <a:defRPr/>
            </a:pPr>
            <a:fld id="{7451C2F5-D6AC-4974-A542-270CB7FCE506}" type="slidenum">
              <a:rPr lang="en-US"/>
              <a:pPr>
                <a:defRPr/>
              </a:pPr>
              <a:t>‹#›</a:t>
            </a:fld>
            <a:endParaRPr lang="en-US"/>
          </a:p>
        </p:txBody>
      </p:sp>
    </p:spTree>
    <p:extLst>
      <p:ext uri="{BB962C8B-B14F-4D97-AF65-F5344CB8AC3E}">
        <p14:creationId xmlns:p14="http://schemas.microsoft.com/office/powerpoint/2010/main" val="22807226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9.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0.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2.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3.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4.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5.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6.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7.xml"/></Relationships>
</file>

<file path=ppt/notesSlides/_rels/notesSlide4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8.xml"/></Relationships>
</file>

<file path=ppt/notesSlides/_rels/notesSlide4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9.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0.xml"/></Relationships>
</file>

<file path=ppt/notesSlides/_rels/notesSlide5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1.xml"/></Relationships>
</file>

<file path=ppt/notesSlides/_rels/notesSlide5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2.xml"/></Relationships>
</file>

<file path=ppt/notesSlides/_rels/notesSlide5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3.xml"/></Relationships>
</file>

<file path=ppt/notesSlides/_rels/notesSlide5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4.xml"/></Relationships>
</file>

<file path=ppt/notesSlides/_rels/notesSlide5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5.xml"/></Relationships>
</file>

<file path=ppt/notesSlides/_rels/notesSlide5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6.xml"/></Relationships>
</file>

<file path=ppt/notesSlides/_rels/notesSlide5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7.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1202"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fld id="{50950D9D-8DBD-42A7-B5C1-591752C7172D}" type="slidenum">
              <a:rPr lang="en-GB">
                <a:latin typeface="Calibri"/>
              </a:rPr>
              <a:pPr/>
              <a:t>1</a:t>
            </a:fld>
            <a:endParaRPr lang="en-GB">
              <a:latin typeface="Calibri"/>
            </a:endParaRPr>
          </a:p>
        </p:txBody>
      </p:sp>
      <p:sp>
        <p:nvSpPr>
          <p:cNvPr id="133123" name="Text Box 1"/>
          <p:cNvSpPr txBox="1">
            <a:spLocks noChangeArrowheads="1"/>
          </p:cNvSpPr>
          <p:nvPr/>
        </p:nvSpPr>
        <p:spPr bwMode="auto">
          <a:xfrm>
            <a:off x="1177926" y="685800"/>
            <a:ext cx="4500563" cy="3429000"/>
          </a:xfrm>
          <a:prstGeom prst="rect">
            <a:avLst/>
          </a:prstGeom>
          <a:solidFill>
            <a:srgbClr val="FFFFFF"/>
          </a:solidFill>
          <a:ln w="9360">
            <a:solidFill>
              <a:srgbClr val="000000"/>
            </a:solidFill>
            <a:miter lim="800000"/>
            <a:headEnd/>
            <a:tailEnd/>
          </a:ln>
        </p:spPr>
        <p:txBody>
          <a:bodyPr wrap="none" lIns="80151" tIns="40074" rIns="80151" bIns="40074"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IN">
              <a:latin typeface="Calibri" pitchFamily="34" charset="0"/>
            </a:endParaRPr>
          </a:p>
        </p:txBody>
      </p:sp>
      <p:sp>
        <p:nvSpPr>
          <p:cNvPr id="133124" name="Text Box 2"/>
          <p:cNvSpPr>
            <a:spLocks noGrp="1" noChangeArrowheads="1"/>
          </p:cNvSpPr>
          <p:nvPr>
            <p:ph type="body"/>
          </p:nvPr>
        </p:nvSpPr>
        <p:spPr bwMode="auto">
          <a:xfrm>
            <a:off x="687389" y="4344988"/>
            <a:ext cx="5481637" cy="41116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numCol="1" anchor="t" anchorCtr="0" compatLnSpc="1">
            <a:prstTxWarp prst="textNoShape">
              <a:avLst/>
            </a:prstTxWarp>
          </a:bodyPr>
          <a:lstStyle/>
          <a:p>
            <a:pPr>
              <a:lnSpc>
                <a:spcPct val="95000"/>
              </a:lnSpc>
              <a:spcBef>
                <a:spcPts val="388"/>
              </a:spcBef>
              <a:tabLst>
                <a:tab pos="0" algn="l"/>
                <a:tab pos="390490" algn="l"/>
                <a:tab pos="784155" algn="l"/>
                <a:tab pos="1177820" algn="l"/>
                <a:tab pos="1571485" algn="l"/>
                <a:tab pos="1965150" algn="l"/>
                <a:tab pos="2358814" algn="l"/>
                <a:tab pos="2754067" algn="l"/>
                <a:tab pos="3147733" algn="l"/>
                <a:tab pos="3541398" algn="l"/>
                <a:tab pos="3931888" algn="l"/>
                <a:tab pos="4328727" algn="l"/>
                <a:tab pos="4720804" algn="l"/>
                <a:tab pos="5114469" algn="l"/>
                <a:tab pos="5511309" algn="l"/>
                <a:tab pos="5901799" algn="l"/>
                <a:tab pos="6295464" algn="l"/>
                <a:tab pos="6689129" algn="l"/>
                <a:tab pos="7084381" algn="l"/>
                <a:tab pos="7478047" algn="l"/>
                <a:tab pos="7871712" algn="l"/>
              </a:tabLst>
            </a:pPr>
            <a:endParaRPr lang="en-GB" dirty="0" smtClean="0">
              <a:ea typeface="MS Gothic" pitchFamily="49" charset="-128"/>
            </a:endParaRPr>
          </a:p>
        </p:txBody>
      </p:sp>
    </p:spTree>
    <p:extLst>
      <p:ext uri="{BB962C8B-B14F-4D97-AF65-F5344CB8AC3E}">
        <p14:creationId xmlns:p14="http://schemas.microsoft.com/office/powerpoint/2010/main" val="358240700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4274"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3F2B6DD5-DB7E-49F0-83CD-36DAECAA8F89}" type="slidenum">
              <a:rPr lang="en-GB" smtClean="0"/>
              <a:pPr fontAlgn="base">
                <a:spcBef>
                  <a:spcPct val="0"/>
                </a:spcBef>
                <a:spcAft>
                  <a:spcPct val="0"/>
                </a:spcAft>
                <a:defRPr/>
              </a:pPr>
              <a:t>10</a:t>
            </a:fld>
            <a:endParaRPr lang="en-GB" smtClean="0"/>
          </a:p>
        </p:txBody>
      </p:sp>
      <p:sp>
        <p:nvSpPr>
          <p:cNvPr id="139267" name="Text Box 1"/>
          <p:cNvSpPr txBox="1">
            <a:spLocks noChangeArrowheads="1"/>
          </p:cNvSpPr>
          <p:nvPr/>
        </p:nvSpPr>
        <p:spPr bwMode="auto">
          <a:xfrm>
            <a:off x="1141413" y="617538"/>
            <a:ext cx="4354512" cy="3078162"/>
          </a:xfrm>
          <a:prstGeom prst="rect">
            <a:avLst/>
          </a:prstGeom>
          <a:solidFill>
            <a:srgbClr val="FFFFFF"/>
          </a:solidFill>
          <a:ln w="9360">
            <a:solidFill>
              <a:srgbClr val="000000"/>
            </a:solidFill>
            <a:miter lim="800000"/>
            <a:headEnd/>
            <a:tailEnd/>
          </a:ln>
        </p:spPr>
        <p:txBody>
          <a:bodyPr wrap="none" lIns="80151" tIns="40074" rIns="80151" bIns="40074"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IN">
              <a:latin typeface="Calibri" pitchFamily="34" charset="0"/>
            </a:endParaRPr>
          </a:p>
        </p:txBody>
      </p:sp>
      <p:sp>
        <p:nvSpPr>
          <p:cNvPr id="139268" name="Text Box 2"/>
          <p:cNvSpPr>
            <a:spLocks noGrp="1" noChangeArrowheads="1"/>
          </p:cNvSpPr>
          <p:nvPr>
            <p:ph type="body"/>
          </p:nvPr>
        </p:nvSpPr>
        <p:spPr bwMode="auto">
          <a:xfrm>
            <a:off x="663575" y="3900488"/>
            <a:ext cx="5310188" cy="369411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4883" tIns="42285" rIns="84883" bIns="42285" numCol="1" anchor="t" anchorCtr="0" compatLnSpc="1">
            <a:prstTxWarp prst="textNoShape">
              <a:avLst/>
            </a:prstTxWarp>
          </a:bodyPr>
          <a:lstStyle/>
          <a:p>
            <a:pPr>
              <a:lnSpc>
                <a:spcPct val="102000"/>
              </a:lnSpc>
              <a:spcBef>
                <a:spcPct val="0"/>
              </a:spcBef>
              <a:tabLst>
                <a:tab pos="0" algn="l"/>
                <a:tab pos="390490" algn="l"/>
                <a:tab pos="784155" algn="l"/>
                <a:tab pos="1177820" algn="l"/>
                <a:tab pos="1571485" algn="l"/>
                <a:tab pos="1965150" algn="l"/>
                <a:tab pos="2358814" algn="l"/>
                <a:tab pos="2754067" algn="l"/>
                <a:tab pos="3147733" algn="l"/>
                <a:tab pos="3541398" algn="l"/>
                <a:tab pos="3931888" algn="l"/>
                <a:tab pos="4328727" algn="l"/>
                <a:tab pos="4720804" algn="l"/>
                <a:tab pos="5114469" algn="l"/>
                <a:tab pos="5511309" algn="l"/>
                <a:tab pos="5901799" algn="l"/>
                <a:tab pos="6295464" algn="l"/>
                <a:tab pos="6689129" algn="l"/>
                <a:tab pos="7084381" algn="l"/>
                <a:tab pos="7478047" algn="l"/>
                <a:tab pos="7871712" algn="l"/>
              </a:tabLst>
            </a:pPr>
            <a:endParaRPr lang="en-GB" dirty="0" smtClean="0">
              <a:ea typeface="MS Gothic" pitchFamily="49" charset="-128"/>
            </a:endParaRPr>
          </a:p>
        </p:txBody>
      </p:sp>
      <p:sp>
        <p:nvSpPr>
          <p:cNvPr id="139269" name="Text Box 3"/>
          <p:cNvSpPr txBox="1">
            <a:spLocks noChangeArrowheads="1"/>
          </p:cNvSpPr>
          <p:nvPr/>
        </p:nvSpPr>
        <p:spPr bwMode="auto">
          <a:xfrm>
            <a:off x="3759201" y="7799388"/>
            <a:ext cx="2874963" cy="411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4883" tIns="42285" rIns="84883" bIns="42285" anchor="b"/>
          <a:lstStyle>
            <a:lvl1pPr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1pPr>
            <a:lvl2pPr marL="742950" indent="-28575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2pPr>
            <a:lvl3pPr marL="11430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3pPr>
            <a:lvl4pPr marL="16002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4pPr>
            <a:lvl5pPr marL="20574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5pPr>
            <a:lvl6pPr marL="25146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6pPr>
            <a:lvl7pPr marL="29718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7pPr>
            <a:lvl8pPr marL="34290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8pPr>
            <a:lvl9pPr marL="38862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9pPr>
          </a:lstStyle>
          <a:p>
            <a:pPr algn="r" eaLnBrk="1" hangingPunct="1"/>
            <a:fld id="{E8F7BCDE-4930-4FDA-8466-5CCA07FA6401}" type="slidenum">
              <a:rPr lang="en-GB" sz="1200">
                <a:solidFill>
                  <a:srgbClr val="000000"/>
                </a:solidFill>
                <a:latin typeface="Calibri" pitchFamily="34" charset="0"/>
              </a:rPr>
              <a:pPr algn="r" eaLnBrk="1" hangingPunct="1"/>
              <a:t>10</a:t>
            </a:fld>
            <a:endParaRPr lang="en-GB" sz="1200">
              <a:solidFill>
                <a:srgbClr val="000000"/>
              </a:solidFill>
              <a:latin typeface="Calibri" pitchFamily="34" charset="0"/>
            </a:endParaRPr>
          </a:p>
        </p:txBody>
      </p:sp>
    </p:spTree>
    <p:extLst>
      <p:ext uri="{BB962C8B-B14F-4D97-AF65-F5344CB8AC3E}">
        <p14:creationId xmlns:p14="http://schemas.microsoft.com/office/powerpoint/2010/main" val="234965090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4274"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3F2B6DD5-DB7E-49F0-83CD-36DAECAA8F89}" type="slidenum">
              <a:rPr lang="en-GB" smtClean="0"/>
              <a:pPr fontAlgn="base">
                <a:spcBef>
                  <a:spcPct val="0"/>
                </a:spcBef>
                <a:spcAft>
                  <a:spcPct val="0"/>
                </a:spcAft>
                <a:defRPr/>
              </a:pPr>
              <a:t>11</a:t>
            </a:fld>
            <a:endParaRPr lang="en-GB" smtClean="0"/>
          </a:p>
        </p:txBody>
      </p:sp>
      <p:sp>
        <p:nvSpPr>
          <p:cNvPr id="139267" name="Text Box 1"/>
          <p:cNvSpPr txBox="1">
            <a:spLocks noChangeArrowheads="1"/>
          </p:cNvSpPr>
          <p:nvPr/>
        </p:nvSpPr>
        <p:spPr bwMode="auto">
          <a:xfrm>
            <a:off x="1141413" y="617538"/>
            <a:ext cx="4354512" cy="3078162"/>
          </a:xfrm>
          <a:prstGeom prst="rect">
            <a:avLst/>
          </a:prstGeom>
          <a:solidFill>
            <a:srgbClr val="FFFFFF"/>
          </a:solidFill>
          <a:ln w="9360">
            <a:solidFill>
              <a:srgbClr val="000000"/>
            </a:solidFill>
            <a:miter lim="800000"/>
            <a:headEnd/>
            <a:tailEnd/>
          </a:ln>
        </p:spPr>
        <p:txBody>
          <a:bodyPr wrap="none" lIns="80151" tIns="40074" rIns="80151" bIns="40074"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IN">
              <a:latin typeface="Calibri" pitchFamily="34" charset="0"/>
            </a:endParaRPr>
          </a:p>
        </p:txBody>
      </p:sp>
      <p:sp>
        <p:nvSpPr>
          <p:cNvPr id="139268" name="Text Box 2"/>
          <p:cNvSpPr>
            <a:spLocks noGrp="1" noChangeArrowheads="1"/>
          </p:cNvSpPr>
          <p:nvPr>
            <p:ph type="body"/>
          </p:nvPr>
        </p:nvSpPr>
        <p:spPr bwMode="auto">
          <a:xfrm>
            <a:off x="663575" y="3900488"/>
            <a:ext cx="5310188" cy="369411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4883" tIns="42285" rIns="84883" bIns="42285" numCol="1" anchor="t" anchorCtr="0" compatLnSpc="1">
            <a:prstTxWarp prst="textNoShape">
              <a:avLst/>
            </a:prstTxWarp>
          </a:bodyPr>
          <a:lstStyle/>
          <a:p>
            <a:pPr>
              <a:lnSpc>
                <a:spcPct val="102000"/>
              </a:lnSpc>
              <a:spcBef>
                <a:spcPct val="0"/>
              </a:spcBef>
              <a:tabLst>
                <a:tab pos="0" algn="l"/>
                <a:tab pos="390490" algn="l"/>
                <a:tab pos="784155" algn="l"/>
                <a:tab pos="1177820" algn="l"/>
                <a:tab pos="1571485" algn="l"/>
                <a:tab pos="1965150" algn="l"/>
                <a:tab pos="2358814" algn="l"/>
                <a:tab pos="2754067" algn="l"/>
                <a:tab pos="3147733" algn="l"/>
                <a:tab pos="3541398" algn="l"/>
                <a:tab pos="3931888" algn="l"/>
                <a:tab pos="4328727" algn="l"/>
                <a:tab pos="4720804" algn="l"/>
                <a:tab pos="5114469" algn="l"/>
                <a:tab pos="5511309" algn="l"/>
                <a:tab pos="5901799" algn="l"/>
                <a:tab pos="6295464" algn="l"/>
                <a:tab pos="6689129" algn="l"/>
                <a:tab pos="7084381" algn="l"/>
                <a:tab pos="7478047" algn="l"/>
                <a:tab pos="7871712" algn="l"/>
              </a:tabLst>
            </a:pPr>
            <a:endParaRPr lang="en-GB" dirty="0" smtClean="0">
              <a:ea typeface="MS Gothic" pitchFamily="49" charset="-128"/>
            </a:endParaRPr>
          </a:p>
        </p:txBody>
      </p:sp>
      <p:sp>
        <p:nvSpPr>
          <p:cNvPr id="139269" name="Text Box 3"/>
          <p:cNvSpPr txBox="1">
            <a:spLocks noChangeArrowheads="1"/>
          </p:cNvSpPr>
          <p:nvPr/>
        </p:nvSpPr>
        <p:spPr bwMode="auto">
          <a:xfrm>
            <a:off x="3759201" y="7799388"/>
            <a:ext cx="2874963" cy="411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4883" tIns="42285" rIns="84883" bIns="42285" anchor="b"/>
          <a:lstStyle>
            <a:lvl1pPr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1pPr>
            <a:lvl2pPr marL="742950" indent="-28575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2pPr>
            <a:lvl3pPr marL="11430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3pPr>
            <a:lvl4pPr marL="16002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4pPr>
            <a:lvl5pPr marL="20574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5pPr>
            <a:lvl6pPr marL="25146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6pPr>
            <a:lvl7pPr marL="29718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7pPr>
            <a:lvl8pPr marL="34290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8pPr>
            <a:lvl9pPr marL="38862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9pPr>
          </a:lstStyle>
          <a:p>
            <a:pPr algn="r" eaLnBrk="1" hangingPunct="1"/>
            <a:fld id="{E8F7BCDE-4930-4FDA-8466-5CCA07FA6401}" type="slidenum">
              <a:rPr lang="en-GB" sz="1200">
                <a:solidFill>
                  <a:srgbClr val="000000"/>
                </a:solidFill>
                <a:latin typeface="Calibri" pitchFamily="34" charset="0"/>
              </a:rPr>
              <a:pPr algn="r" eaLnBrk="1" hangingPunct="1"/>
              <a:t>11</a:t>
            </a:fld>
            <a:endParaRPr lang="en-GB" sz="1200">
              <a:solidFill>
                <a:srgbClr val="000000"/>
              </a:solidFill>
              <a:latin typeface="Calibri" pitchFamily="34" charset="0"/>
            </a:endParaRPr>
          </a:p>
        </p:txBody>
      </p:sp>
    </p:spTree>
    <p:extLst>
      <p:ext uri="{BB962C8B-B14F-4D97-AF65-F5344CB8AC3E}">
        <p14:creationId xmlns:p14="http://schemas.microsoft.com/office/powerpoint/2010/main" val="263519388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365AC56-817A-422E-BFD8-DDC72B9B59EA}" type="slidenum">
              <a:rPr lang="en-GB" smtClean="0"/>
              <a:pPr fontAlgn="base">
                <a:spcBef>
                  <a:spcPct val="0"/>
                </a:spcBef>
                <a:spcAft>
                  <a:spcPct val="0"/>
                </a:spcAft>
                <a:defRPr/>
              </a:pPr>
              <a:t>12</a:t>
            </a:fld>
            <a:endParaRPr lang="en-GB" smtClean="0"/>
          </a:p>
        </p:txBody>
      </p:sp>
      <p:sp>
        <p:nvSpPr>
          <p:cNvPr id="59395" name="Text Box 1"/>
          <p:cNvSpPr txBox="1">
            <a:spLocks noChangeArrowheads="1"/>
          </p:cNvSpPr>
          <p:nvPr/>
        </p:nvSpPr>
        <p:spPr bwMode="auto">
          <a:xfrm>
            <a:off x="1068586" y="588131"/>
            <a:ext cx="4083844" cy="2931583"/>
          </a:xfrm>
          <a:prstGeom prst="rect">
            <a:avLst/>
          </a:prstGeom>
          <a:solidFill>
            <a:srgbClr val="FFFFFF"/>
          </a:solidFill>
          <a:ln w="9360">
            <a:solidFill>
              <a:srgbClr val="000000"/>
            </a:solidFill>
            <a:miter lim="800000"/>
            <a:headEnd/>
            <a:tailEnd/>
          </a:ln>
        </p:spPr>
        <p:txBody>
          <a:bodyPr wrap="none" lIns="75825" tIns="37913" rIns="75825" bIns="37913"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IN">
              <a:latin typeface="Calibri" pitchFamily="34" charset="0"/>
            </a:endParaRPr>
          </a:p>
        </p:txBody>
      </p:sp>
      <p:sp>
        <p:nvSpPr>
          <p:cNvPr id="59396" name="Text Box 2"/>
          <p:cNvSpPr>
            <a:spLocks noGrp="1" noChangeArrowheads="1"/>
          </p:cNvSpPr>
          <p:nvPr>
            <p:ph type="body"/>
          </p:nvPr>
        </p:nvSpPr>
        <p:spPr bwMode="auto">
          <a:xfrm>
            <a:off x="622101" y="3714750"/>
            <a:ext cx="4976813" cy="351820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0302" tIns="40002" rIns="80302" bIns="40002" numCol="1" anchor="t" anchorCtr="0" compatLnSpc="1">
            <a:prstTxWarp prst="textNoShape">
              <a:avLst/>
            </a:prstTxWarp>
          </a:bodyPr>
          <a:lstStyle/>
          <a:p>
            <a:pPr>
              <a:lnSpc>
                <a:spcPct val="102000"/>
              </a:lnSpc>
              <a:spcBef>
                <a:spcPct val="0"/>
              </a:spcBef>
              <a:tabLst>
                <a:tab pos="0" algn="l"/>
                <a:tab pos="369398" algn="l"/>
                <a:tab pos="741798" algn="l"/>
                <a:tab pos="1114199" algn="l"/>
                <a:tab pos="1488102" algn="l"/>
                <a:tab pos="1860503" algn="l"/>
                <a:tab pos="2231402" algn="l"/>
                <a:tab pos="2605305" algn="l"/>
                <a:tab pos="2977705" algn="l"/>
                <a:tab pos="3350106" algn="l"/>
                <a:tab pos="3722507" algn="l"/>
                <a:tab pos="4094908" algn="l"/>
                <a:tab pos="4467309" algn="l"/>
                <a:tab pos="4839710" algn="l"/>
                <a:tab pos="5213612" algn="l"/>
                <a:tab pos="5586012" algn="l"/>
                <a:tab pos="5958413" algn="l"/>
                <a:tab pos="6329313" algn="l"/>
                <a:tab pos="6703215" algn="l"/>
                <a:tab pos="7075616" algn="l"/>
                <a:tab pos="7448017" algn="l"/>
              </a:tabLst>
            </a:pPr>
            <a:endParaRPr lang="en-GB" smtClean="0">
              <a:ea typeface="MS Gothic" pitchFamily="49" charset="-128"/>
            </a:endParaRPr>
          </a:p>
        </p:txBody>
      </p:sp>
      <p:sp>
        <p:nvSpPr>
          <p:cNvPr id="59397" name="Text Box 3"/>
          <p:cNvSpPr txBox="1">
            <a:spLocks noChangeArrowheads="1"/>
          </p:cNvSpPr>
          <p:nvPr/>
        </p:nvSpPr>
        <p:spPr bwMode="auto">
          <a:xfrm>
            <a:off x="3524250" y="7427989"/>
            <a:ext cx="2695278" cy="390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0302" tIns="40002" rIns="80302" bIns="40002" anchor="b"/>
          <a:lstStyle>
            <a:lvl1pPr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1pPr>
            <a:lvl2pPr marL="742950" indent="-28575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2pPr>
            <a:lvl3pPr marL="11430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3pPr>
            <a:lvl4pPr marL="16002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4pPr>
            <a:lvl5pPr marL="20574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9pPr>
          </a:lstStyle>
          <a:p>
            <a:pPr algn="r" eaLnBrk="1" hangingPunct="1"/>
            <a:fld id="{FE9461D4-B93C-4570-8EF9-1EEB334A62BD}" type="slidenum">
              <a:rPr lang="en-GB" sz="1000">
                <a:solidFill>
                  <a:srgbClr val="000000"/>
                </a:solidFill>
                <a:latin typeface="Calibri" pitchFamily="34" charset="0"/>
              </a:rPr>
              <a:pPr algn="r" eaLnBrk="1" hangingPunct="1"/>
              <a:t>12</a:t>
            </a:fld>
            <a:endParaRPr lang="en-GB" sz="1000">
              <a:solidFill>
                <a:srgbClr val="000000"/>
              </a:solidFill>
              <a:latin typeface="Calibri" pitchFamily="34" charset="0"/>
            </a:endParaRPr>
          </a:p>
        </p:txBody>
      </p:sp>
    </p:spTree>
    <p:extLst>
      <p:ext uri="{BB962C8B-B14F-4D97-AF65-F5344CB8AC3E}">
        <p14:creationId xmlns:p14="http://schemas.microsoft.com/office/powerpoint/2010/main" val="267648487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6626"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fld id="{8D47101B-AABC-4F6F-B6DF-C68D17F77C1F}" type="slidenum">
              <a:rPr lang="en-GB">
                <a:latin typeface="Calibri"/>
              </a:rPr>
              <a:pPr/>
              <a:t>13</a:t>
            </a:fld>
            <a:endParaRPr lang="en-GB">
              <a:latin typeface="Calibri"/>
            </a:endParaRPr>
          </a:p>
        </p:txBody>
      </p:sp>
      <p:sp>
        <p:nvSpPr>
          <p:cNvPr id="176131" name="Text Box 1"/>
          <p:cNvSpPr txBox="1">
            <a:spLocks noChangeArrowheads="1"/>
          </p:cNvSpPr>
          <p:nvPr/>
        </p:nvSpPr>
        <p:spPr bwMode="auto">
          <a:xfrm>
            <a:off x="1177926" y="685800"/>
            <a:ext cx="4500563" cy="3429000"/>
          </a:xfrm>
          <a:prstGeom prst="rect">
            <a:avLst/>
          </a:prstGeom>
          <a:solidFill>
            <a:srgbClr val="FFFFFF"/>
          </a:solidFill>
          <a:ln w="9360">
            <a:solidFill>
              <a:srgbClr val="000000"/>
            </a:solidFill>
            <a:miter lim="800000"/>
            <a:headEnd/>
            <a:tailEnd/>
          </a:ln>
        </p:spPr>
        <p:txBody>
          <a:bodyPr wrap="none" lIns="80151" tIns="40074" rIns="80151" bIns="40074"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IN">
              <a:latin typeface="Calibri" pitchFamily="34" charset="0"/>
            </a:endParaRPr>
          </a:p>
        </p:txBody>
      </p:sp>
      <p:sp>
        <p:nvSpPr>
          <p:cNvPr id="176132" name="Text Box 2"/>
          <p:cNvSpPr>
            <a:spLocks noGrp="1" noChangeArrowheads="1"/>
          </p:cNvSpPr>
          <p:nvPr>
            <p:ph type="body"/>
          </p:nvPr>
        </p:nvSpPr>
        <p:spPr bwMode="auto">
          <a:xfrm>
            <a:off x="687389" y="4344988"/>
            <a:ext cx="5481637" cy="41116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numCol="1" anchor="t" anchorCtr="0" compatLnSpc="1">
            <a:prstTxWarp prst="textNoShape">
              <a:avLst/>
            </a:prstTxWarp>
          </a:bodyPr>
          <a:lstStyle/>
          <a:p>
            <a:pPr>
              <a:lnSpc>
                <a:spcPct val="95000"/>
              </a:lnSpc>
              <a:spcBef>
                <a:spcPts val="388"/>
              </a:spcBef>
              <a:tabLst>
                <a:tab pos="0" algn="l"/>
                <a:tab pos="390490" algn="l"/>
                <a:tab pos="784155" algn="l"/>
                <a:tab pos="1177820" algn="l"/>
                <a:tab pos="1571485" algn="l"/>
                <a:tab pos="1965150" algn="l"/>
                <a:tab pos="2358814" algn="l"/>
                <a:tab pos="2754067" algn="l"/>
                <a:tab pos="3147733" algn="l"/>
                <a:tab pos="3541398" algn="l"/>
                <a:tab pos="3931888" algn="l"/>
                <a:tab pos="4328727" algn="l"/>
                <a:tab pos="4720804" algn="l"/>
                <a:tab pos="5114469" algn="l"/>
                <a:tab pos="5511309" algn="l"/>
                <a:tab pos="5901799" algn="l"/>
                <a:tab pos="6295464" algn="l"/>
                <a:tab pos="6689129" algn="l"/>
                <a:tab pos="7084381" algn="l"/>
                <a:tab pos="7478047" algn="l"/>
                <a:tab pos="7871712" algn="l"/>
              </a:tabLst>
            </a:pPr>
            <a:endParaRPr lang="en-GB" dirty="0" smtClean="0">
              <a:ea typeface="MS Gothic" pitchFamily="49" charset="-128"/>
            </a:endParaRPr>
          </a:p>
        </p:txBody>
      </p:sp>
    </p:spTree>
    <p:extLst>
      <p:ext uri="{BB962C8B-B14F-4D97-AF65-F5344CB8AC3E}">
        <p14:creationId xmlns:p14="http://schemas.microsoft.com/office/powerpoint/2010/main" val="80058772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765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B2C603D-0767-4E42-AD89-1C508A61AFD3}" type="slidenum">
              <a:rPr lang="en-GB" smtClean="0"/>
              <a:pPr fontAlgn="base">
                <a:spcBef>
                  <a:spcPct val="0"/>
                </a:spcBef>
                <a:spcAft>
                  <a:spcPct val="0"/>
                </a:spcAft>
                <a:defRPr/>
              </a:pPr>
              <a:t>14</a:t>
            </a:fld>
            <a:endParaRPr lang="en-GB" smtClean="0"/>
          </a:p>
        </p:txBody>
      </p:sp>
      <p:sp>
        <p:nvSpPr>
          <p:cNvPr id="177155" name="Text Box 1"/>
          <p:cNvSpPr txBox="1">
            <a:spLocks noChangeArrowheads="1"/>
          </p:cNvSpPr>
          <p:nvPr/>
        </p:nvSpPr>
        <p:spPr bwMode="auto">
          <a:xfrm>
            <a:off x="1141413" y="617538"/>
            <a:ext cx="4354512" cy="3078162"/>
          </a:xfrm>
          <a:prstGeom prst="rect">
            <a:avLst/>
          </a:prstGeom>
          <a:solidFill>
            <a:srgbClr val="FFFFFF"/>
          </a:solidFill>
          <a:ln w="9360">
            <a:solidFill>
              <a:srgbClr val="000000"/>
            </a:solidFill>
            <a:miter lim="800000"/>
            <a:headEnd/>
            <a:tailEnd/>
          </a:ln>
        </p:spPr>
        <p:txBody>
          <a:bodyPr wrap="none" lIns="80151" tIns="40074" rIns="80151" bIns="40074"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IN">
              <a:latin typeface="Calibri" pitchFamily="34" charset="0"/>
            </a:endParaRPr>
          </a:p>
        </p:txBody>
      </p:sp>
      <p:sp>
        <p:nvSpPr>
          <p:cNvPr id="177156" name="Text Box 2"/>
          <p:cNvSpPr>
            <a:spLocks noGrp="1" noChangeArrowheads="1"/>
          </p:cNvSpPr>
          <p:nvPr>
            <p:ph type="body"/>
          </p:nvPr>
        </p:nvSpPr>
        <p:spPr bwMode="auto">
          <a:xfrm>
            <a:off x="663575" y="3900488"/>
            <a:ext cx="5310188" cy="369411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4883" tIns="42285" rIns="84883" bIns="42285" numCol="1" anchor="t" anchorCtr="0" compatLnSpc="1">
            <a:prstTxWarp prst="textNoShape">
              <a:avLst/>
            </a:prstTxWarp>
          </a:bodyPr>
          <a:lstStyle/>
          <a:p>
            <a:pPr>
              <a:lnSpc>
                <a:spcPct val="102000"/>
              </a:lnSpc>
              <a:spcBef>
                <a:spcPct val="0"/>
              </a:spcBef>
              <a:tabLst>
                <a:tab pos="0" algn="l"/>
                <a:tab pos="390490" algn="l"/>
                <a:tab pos="784155" algn="l"/>
                <a:tab pos="1177820" algn="l"/>
                <a:tab pos="1571485" algn="l"/>
                <a:tab pos="1965150" algn="l"/>
                <a:tab pos="2358814" algn="l"/>
                <a:tab pos="2754067" algn="l"/>
                <a:tab pos="3147733" algn="l"/>
                <a:tab pos="3541398" algn="l"/>
                <a:tab pos="3931888" algn="l"/>
                <a:tab pos="4328727" algn="l"/>
                <a:tab pos="4720804" algn="l"/>
                <a:tab pos="5114469" algn="l"/>
                <a:tab pos="5511309" algn="l"/>
                <a:tab pos="5901799" algn="l"/>
                <a:tab pos="6295464" algn="l"/>
                <a:tab pos="6689129" algn="l"/>
                <a:tab pos="7084381" algn="l"/>
                <a:tab pos="7478047" algn="l"/>
                <a:tab pos="7871712" algn="l"/>
              </a:tabLst>
            </a:pPr>
            <a:endParaRPr lang="en-GB" dirty="0" smtClean="0">
              <a:ea typeface="MS Gothic" pitchFamily="49" charset="-128"/>
            </a:endParaRPr>
          </a:p>
        </p:txBody>
      </p:sp>
      <p:sp>
        <p:nvSpPr>
          <p:cNvPr id="177157" name="Text Box 3"/>
          <p:cNvSpPr txBox="1">
            <a:spLocks noChangeArrowheads="1"/>
          </p:cNvSpPr>
          <p:nvPr/>
        </p:nvSpPr>
        <p:spPr bwMode="auto">
          <a:xfrm>
            <a:off x="3759201" y="7799388"/>
            <a:ext cx="2874963" cy="411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4883" tIns="42285" rIns="84883" bIns="42285" anchor="b"/>
          <a:lstStyle>
            <a:lvl1pPr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1pPr>
            <a:lvl2pPr marL="742950" indent="-28575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2pPr>
            <a:lvl3pPr marL="11430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3pPr>
            <a:lvl4pPr marL="16002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4pPr>
            <a:lvl5pPr marL="20574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5pPr>
            <a:lvl6pPr marL="25146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6pPr>
            <a:lvl7pPr marL="29718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7pPr>
            <a:lvl8pPr marL="34290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8pPr>
            <a:lvl9pPr marL="38862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9pPr>
          </a:lstStyle>
          <a:p>
            <a:pPr algn="r" eaLnBrk="1" hangingPunct="1"/>
            <a:fld id="{A60311E9-710A-49C5-A20D-2E7F9BC80471}" type="slidenum">
              <a:rPr lang="en-GB" sz="1200">
                <a:solidFill>
                  <a:srgbClr val="000000"/>
                </a:solidFill>
                <a:latin typeface="Calibri" pitchFamily="34" charset="0"/>
              </a:rPr>
              <a:pPr algn="r" eaLnBrk="1" hangingPunct="1"/>
              <a:t>14</a:t>
            </a:fld>
            <a:endParaRPr lang="en-GB" sz="1200">
              <a:solidFill>
                <a:srgbClr val="000000"/>
              </a:solidFill>
              <a:latin typeface="Calibri" pitchFamily="34" charset="0"/>
            </a:endParaRPr>
          </a:p>
        </p:txBody>
      </p:sp>
    </p:spTree>
    <p:extLst>
      <p:ext uri="{BB962C8B-B14F-4D97-AF65-F5344CB8AC3E}">
        <p14:creationId xmlns:p14="http://schemas.microsoft.com/office/powerpoint/2010/main" val="390047423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765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B2C603D-0767-4E42-AD89-1C508A61AFD3}" type="slidenum">
              <a:rPr lang="en-GB" smtClean="0"/>
              <a:pPr fontAlgn="base">
                <a:spcBef>
                  <a:spcPct val="0"/>
                </a:spcBef>
                <a:spcAft>
                  <a:spcPct val="0"/>
                </a:spcAft>
                <a:defRPr/>
              </a:pPr>
              <a:t>15</a:t>
            </a:fld>
            <a:endParaRPr lang="en-GB" smtClean="0"/>
          </a:p>
        </p:txBody>
      </p:sp>
      <p:sp>
        <p:nvSpPr>
          <p:cNvPr id="177155" name="Text Box 1"/>
          <p:cNvSpPr txBox="1">
            <a:spLocks noChangeArrowheads="1"/>
          </p:cNvSpPr>
          <p:nvPr/>
        </p:nvSpPr>
        <p:spPr bwMode="auto">
          <a:xfrm>
            <a:off x="1141413" y="617538"/>
            <a:ext cx="4354512" cy="3078162"/>
          </a:xfrm>
          <a:prstGeom prst="rect">
            <a:avLst/>
          </a:prstGeom>
          <a:solidFill>
            <a:srgbClr val="FFFFFF"/>
          </a:solidFill>
          <a:ln w="9360">
            <a:solidFill>
              <a:srgbClr val="000000"/>
            </a:solidFill>
            <a:miter lim="800000"/>
            <a:headEnd/>
            <a:tailEnd/>
          </a:ln>
        </p:spPr>
        <p:txBody>
          <a:bodyPr wrap="none" lIns="80151" tIns="40074" rIns="80151" bIns="40074"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IN">
              <a:latin typeface="Calibri" pitchFamily="34" charset="0"/>
            </a:endParaRPr>
          </a:p>
        </p:txBody>
      </p:sp>
      <p:sp>
        <p:nvSpPr>
          <p:cNvPr id="177156" name="Text Box 2"/>
          <p:cNvSpPr>
            <a:spLocks noGrp="1" noChangeArrowheads="1"/>
          </p:cNvSpPr>
          <p:nvPr>
            <p:ph type="body"/>
          </p:nvPr>
        </p:nvSpPr>
        <p:spPr bwMode="auto">
          <a:xfrm>
            <a:off x="663575" y="3900488"/>
            <a:ext cx="5310188" cy="369411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4883" tIns="42285" rIns="84883" bIns="42285" numCol="1" anchor="t" anchorCtr="0" compatLnSpc="1">
            <a:prstTxWarp prst="textNoShape">
              <a:avLst/>
            </a:prstTxWarp>
          </a:bodyPr>
          <a:lstStyle/>
          <a:p>
            <a:pPr>
              <a:lnSpc>
                <a:spcPct val="102000"/>
              </a:lnSpc>
              <a:spcBef>
                <a:spcPct val="0"/>
              </a:spcBef>
              <a:tabLst>
                <a:tab pos="0" algn="l"/>
                <a:tab pos="390490" algn="l"/>
                <a:tab pos="784155" algn="l"/>
                <a:tab pos="1177820" algn="l"/>
                <a:tab pos="1571485" algn="l"/>
                <a:tab pos="1965150" algn="l"/>
                <a:tab pos="2358814" algn="l"/>
                <a:tab pos="2754067" algn="l"/>
                <a:tab pos="3147733" algn="l"/>
                <a:tab pos="3541398" algn="l"/>
                <a:tab pos="3931888" algn="l"/>
                <a:tab pos="4328727" algn="l"/>
                <a:tab pos="4720804" algn="l"/>
                <a:tab pos="5114469" algn="l"/>
                <a:tab pos="5511309" algn="l"/>
                <a:tab pos="5901799" algn="l"/>
                <a:tab pos="6295464" algn="l"/>
                <a:tab pos="6689129" algn="l"/>
                <a:tab pos="7084381" algn="l"/>
                <a:tab pos="7478047" algn="l"/>
                <a:tab pos="7871712" algn="l"/>
              </a:tabLst>
            </a:pPr>
            <a:endParaRPr lang="en-GB" dirty="0" smtClean="0">
              <a:ea typeface="MS Gothic" pitchFamily="49" charset="-128"/>
            </a:endParaRPr>
          </a:p>
        </p:txBody>
      </p:sp>
      <p:sp>
        <p:nvSpPr>
          <p:cNvPr id="177157" name="Text Box 3"/>
          <p:cNvSpPr txBox="1">
            <a:spLocks noChangeArrowheads="1"/>
          </p:cNvSpPr>
          <p:nvPr/>
        </p:nvSpPr>
        <p:spPr bwMode="auto">
          <a:xfrm>
            <a:off x="3759201" y="7799388"/>
            <a:ext cx="2874963" cy="411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4883" tIns="42285" rIns="84883" bIns="42285" anchor="b"/>
          <a:lstStyle>
            <a:lvl1pPr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1pPr>
            <a:lvl2pPr marL="742950" indent="-28575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2pPr>
            <a:lvl3pPr marL="11430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3pPr>
            <a:lvl4pPr marL="16002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4pPr>
            <a:lvl5pPr marL="20574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5pPr>
            <a:lvl6pPr marL="25146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6pPr>
            <a:lvl7pPr marL="29718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7pPr>
            <a:lvl8pPr marL="34290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8pPr>
            <a:lvl9pPr marL="38862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9pPr>
          </a:lstStyle>
          <a:p>
            <a:pPr algn="r" eaLnBrk="1" hangingPunct="1"/>
            <a:fld id="{A60311E9-710A-49C5-A20D-2E7F9BC80471}" type="slidenum">
              <a:rPr lang="en-GB" sz="1200">
                <a:solidFill>
                  <a:srgbClr val="000000"/>
                </a:solidFill>
                <a:latin typeface="Calibri" pitchFamily="34" charset="0"/>
              </a:rPr>
              <a:pPr algn="r" eaLnBrk="1" hangingPunct="1"/>
              <a:t>15</a:t>
            </a:fld>
            <a:endParaRPr lang="en-GB" sz="1200">
              <a:solidFill>
                <a:srgbClr val="000000"/>
              </a:solidFill>
              <a:latin typeface="Calibri" pitchFamily="34" charset="0"/>
            </a:endParaRPr>
          </a:p>
        </p:txBody>
      </p:sp>
    </p:spTree>
    <p:extLst>
      <p:ext uri="{BB962C8B-B14F-4D97-AF65-F5344CB8AC3E}">
        <p14:creationId xmlns:p14="http://schemas.microsoft.com/office/powerpoint/2010/main" val="40224576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8674"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278ACFB6-A850-40F4-9E5D-A8B50831D102}" type="slidenum">
              <a:rPr lang="en-GB" smtClean="0"/>
              <a:pPr fontAlgn="base">
                <a:spcBef>
                  <a:spcPct val="0"/>
                </a:spcBef>
                <a:spcAft>
                  <a:spcPct val="0"/>
                </a:spcAft>
                <a:defRPr/>
              </a:pPr>
              <a:t>16</a:t>
            </a:fld>
            <a:endParaRPr lang="en-GB" smtClean="0"/>
          </a:p>
        </p:txBody>
      </p:sp>
      <p:sp>
        <p:nvSpPr>
          <p:cNvPr id="178179" name="Text Box 1"/>
          <p:cNvSpPr txBox="1">
            <a:spLocks noChangeArrowheads="1"/>
          </p:cNvSpPr>
          <p:nvPr/>
        </p:nvSpPr>
        <p:spPr bwMode="auto">
          <a:xfrm>
            <a:off x="1141413" y="617538"/>
            <a:ext cx="4354512" cy="3078162"/>
          </a:xfrm>
          <a:prstGeom prst="rect">
            <a:avLst/>
          </a:prstGeom>
          <a:solidFill>
            <a:srgbClr val="FFFFFF"/>
          </a:solidFill>
          <a:ln w="9360">
            <a:solidFill>
              <a:srgbClr val="000000"/>
            </a:solidFill>
            <a:miter lim="800000"/>
            <a:headEnd/>
            <a:tailEnd/>
          </a:ln>
        </p:spPr>
        <p:txBody>
          <a:bodyPr wrap="none" lIns="80151" tIns="40074" rIns="80151" bIns="40074"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IN">
              <a:latin typeface="Calibri" pitchFamily="34" charset="0"/>
            </a:endParaRPr>
          </a:p>
        </p:txBody>
      </p:sp>
      <p:sp>
        <p:nvSpPr>
          <p:cNvPr id="178180" name="Text Box 2"/>
          <p:cNvSpPr>
            <a:spLocks noGrp="1" noChangeArrowheads="1"/>
          </p:cNvSpPr>
          <p:nvPr>
            <p:ph type="body"/>
          </p:nvPr>
        </p:nvSpPr>
        <p:spPr bwMode="auto">
          <a:xfrm>
            <a:off x="663575" y="3900488"/>
            <a:ext cx="5310188" cy="369411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4883" tIns="42285" rIns="84883" bIns="42285" numCol="1" anchor="t" anchorCtr="0" compatLnSpc="1">
            <a:prstTxWarp prst="textNoShape">
              <a:avLst/>
            </a:prstTxWarp>
          </a:bodyPr>
          <a:lstStyle/>
          <a:p>
            <a:pPr>
              <a:lnSpc>
                <a:spcPct val="102000"/>
              </a:lnSpc>
              <a:spcBef>
                <a:spcPct val="0"/>
              </a:spcBef>
              <a:tabLst>
                <a:tab pos="0" algn="l"/>
                <a:tab pos="390490" algn="l"/>
                <a:tab pos="784155" algn="l"/>
                <a:tab pos="1177820" algn="l"/>
                <a:tab pos="1571485" algn="l"/>
                <a:tab pos="1965150" algn="l"/>
                <a:tab pos="2358814" algn="l"/>
                <a:tab pos="2754067" algn="l"/>
                <a:tab pos="3147733" algn="l"/>
                <a:tab pos="3541398" algn="l"/>
                <a:tab pos="3931888" algn="l"/>
                <a:tab pos="4328727" algn="l"/>
                <a:tab pos="4720804" algn="l"/>
                <a:tab pos="5114469" algn="l"/>
                <a:tab pos="5511309" algn="l"/>
                <a:tab pos="5901799" algn="l"/>
                <a:tab pos="6295464" algn="l"/>
                <a:tab pos="6689129" algn="l"/>
                <a:tab pos="7084381" algn="l"/>
                <a:tab pos="7478047" algn="l"/>
                <a:tab pos="7871712" algn="l"/>
              </a:tabLst>
            </a:pPr>
            <a:endParaRPr lang="en-GB" dirty="0" smtClean="0">
              <a:ea typeface="MS Gothic" pitchFamily="49" charset="-128"/>
            </a:endParaRPr>
          </a:p>
        </p:txBody>
      </p:sp>
      <p:sp>
        <p:nvSpPr>
          <p:cNvPr id="178181" name="Text Box 3"/>
          <p:cNvSpPr txBox="1">
            <a:spLocks noChangeArrowheads="1"/>
          </p:cNvSpPr>
          <p:nvPr/>
        </p:nvSpPr>
        <p:spPr bwMode="auto">
          <a:xfrm>
            <a:off x="3759201" y="7799388"/>
            <a:ext cx="2874963" cy="411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4883" tIns="42285" rIns="84883" bIns="42285" anchor="b"/>
          <a:lstStyle>
            <a:lvl1pPr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1pPr>
            <a:lvl2pPr marL="742950" indent="-28575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2pPr>
            <a:lvl3pPr marL="11430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3pPr>
            <a:lvl4pPr marL="16002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4pPr>
            <a:lvl5pPr marL="20574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5pPr>
            <a:lvl6pPr marL="25146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6pPr>
            <a:lvl7pPr marL="29718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7pPr>
            <a:lvl8pPr marL="34290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8pPr>
            <a:lvl9pPr marL="38862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9pPr>
          </a:lstStyle>
          <a:p>
            <a:pPr algn="r" eaLnBrk="1" hangingPunct="1"/>
            <a:fld id="{6BA90BEE-114E-42A7-AF9F-CD15BB3E3981}" type="slidenum">
              <a:rPr lang="en-GB" sz="1200">
                <a:solidFill>
                  <a:srgbClr val="000000"/>
                </a:solidFill>
                <a:latin typeface="Calibri" pitchFamily="34" charset="0"/>
              </a:rPr>
              <a:pPr algn="r" eaLnBrk="1" hangingPunct="1"/>
              <a:t>16</a:t>
            </a:fld>
            <a:endParaRPr lang="en-GB" sz="1200">
              <a:solidFill>
                <a:srgbClr val="000000"/>
              </a:solidFill>
              <a:latin typeface="Calibri" pitchFamily="34" charset="0"/>
            </a:endParaRPr>
          </a:p>
        </p:txBody>
      </p:sp>
    </p:spTree>
    <p:extLst>
      <p:ext uri="{BB962C8B-B14F-4D97-AF65-F5344CB8AC3E}">
        <p14:creationId xmlns:p14="http://schemas.microsoft.com/office/powerpoint/2010/main" val="167444658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9698"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3CEAB9DD-2970-45C2-BE23-95E902FDA533}" type="slidenum">
              <a:rPr lang="en-GB" smtClean="0"/>
              <a:pPr fontAlgn="base">
                <a:spcBef>
                  <a:spcPct val="0"/>
                </a:spcBef>
                <a:spcAft>
                  <a:spcPct val="0"/>
                </a:spcAft>
                <a:defRPr/>
              </a:pPr>
              <a:t>17</a:t>
            </a:fld>
            <a:endParaRPr lang="en-GB" smtClean="0"/>
          </a:p>
        </p:txBody>
      </p:sp>
      <p:sp>
        <p:nvSpPr>
          <p:cNvPr id="179203" name="Text Box 1"/>
          <p:cNvSpPr txBox="1">
            <a:spLocks noChangeArrowheads="1"/>
          </p:cNvSpPr>
          <p:nvPr/>
        </p:nvSpPr>
        <p:spPr bwMode="auto">
          <a:xfrm>
            <a:off x="1141413" y="617538"/>
            <a:ext cx="4354512" cy="3078162"/>
          </a:xfrm>
          <a:prstGeom prst="rect">
            <a:avLst/>
          </a:prstGeom>
          <a:solidFill>
            <a:srgbClr val="FFFFFF"/>
          </a:solidFill>
          <a:ln w="9360">
            <a:solidFill>
              <a:srgbClr val="000000"/>
            </a:solidFill>
            <a:miter lim="800000"/>
            <a:headEnd/>
            <a:tailEnd/>
          </a:ln>
        </p:spPr>
        <p:txBody>
          <a:bodyPr wrap="none" lIns="80151" tIns="40074" rIns="80151" bIns="40074"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IN">
              <a:latin typeface="Calibri" pitchFamily="34" charset="0"/>
            </a:endParaRPr>
          </a:p>
        </p:txBody>
      </p:sp>
      <p:sp>
        <p:nvSpPr>
          <p:cNvPr id="179204" name="Text Box 2"/>
          <p:cNvSpPr>
            <a:spLocks noGrp="1" noChangeArrowheads="1"/>
          </p:cNvSpPr>
          <p:nvPr>
            <p:ph type="body"/>
          </p:nvPr>
        </p:nvSpPr>
        <p:spPr bwMode="auto">
          <a:xfrm>
            <a:off x="663575" y="3900488"/>
            <a:ext cx="5310188" cy="369411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4883" tIns="42285" rIns="84883" bIns="42285" numCol="1" anchor="t" anchorCtr="0" compatLnSpc="1">
            <a:prstTxWarp prst="textNoShape">
              <a:avLst/>
            </a:prstTxWarp>
          </a:bodyPr>
          <a:lstStyle/>
          <a:p>
            <a:pPr>
              <a:lnSpc>
                <a:spcPct val="102000"/>
              </a:lnSpc>
              <a:spcBef>
                <a:spcPct val="0"/>
              </a:spcBef>
              <a:tabLst>
                <a:tab pos="0" algn="l"/>
                <a:tab pos="390490" algn="l"/>
                <a:tab pos="784155" algn="l"/>
                <a:tab pos="1177820" algn="l"/>
                <a:tab pos="1571485" algn="l"/>
                <a:tab pos="1965150" algn="l"/>
                <a:tab pos="2358814" algn="l"/>
                <a:tab pos="2754067" algn="l"/>
                <a:tab pos="3147733" algn="l"/>
                <a:tab pos="3541398" algn="l"/>
                <a:tab pos="3931888" algn="l"/>
                <a:tab pos="4328727" algn="l"/>
                <a:tab pos="4720804" algn="l"/>
                <a:tab pos="5114469" algn="l"/>
                <a:tab pos="5511309" algn="l"/>
                <a:tab pos="5901799" algn="l"/>
                <a:tab pos="6295464" algn="l"/>
                <a:tab pos="6689129" algn="l"/>
                <a:tab pos="7084381" algn="l"/>
                <a:tab pos="7478047" algn="l"/>
                <a:tab pos="7871712" algn="l"/>
              </a:tabLst>
            </a:pPr>
            <a:endParaRPr lang="en-GB" dirty="0" smtClean="0">
              <a:ea typeface="MS Gothic" pitchFamily="49" charset="-128"/>
            </a:endParaRPr>
          </a:p>
        </p:txBody>
      </p:sp>
      <p:sp>
        <p:nvSpPr>
          <p:cNvPr id="179205" name="Text Box 3"/>
          <p:cNvSpPr txBox="1">
            <a:spLocks noChangeArrowheads="1"/>
          </p:cNvSpPr>
          <p:nvPr/>
        </p:nvSpPr>
        <p:spPr bwMode="auto">
          <a:xfrm>
            <a:off x="3759201" y="7799388"/>
            <a:ext cx="2874963" cy="411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4883" tIns="42285" rIns="84883" bIns="42285" anchor="b"/>
          <a:lstStyle>
            <a:lvl1pPr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1pPr>
            <a:lvl2pPr marL="742950" indent="-28575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2pPr>
            <a:lvl3pPr marL="11430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3pPr>
            <a:lvl4pPr marL="16002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4pPr>
            <a:lvl5pPr marL="20574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5pPr>
            <a:lvl6pPr marL="25146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6pPr>
            <a:lvl7pPr marL="29718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7pPr>
            <a:lvl8pPr marL="34290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8pPr>
            <a:lvl9pPr marL="38862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9pPr>
          </a:lstStyle>
          <a:p>
            <a:pPr algn="r" eaLnBrk="1" hangingPunct="1"/>
            <a:fld id="{8AFADCF0-A4B5-48E2-B307-728F3E76AB67}" type="slidenum">
              <a:rPr lang="en-GB" sz="1200">
                <a:solidFill>
                  <a:srgbClr val="000000"/>
                </a:solidFill>
                <a:latin typeface="Calibri" pitchFamily="34" charset="0"/>
              </a:rPr>
              <a:pPr algn="r" eaLnBrk="1" hangingPunct="1"/>
              <a:t>17</a:t>
            </a:fld>
            <a:endParaRPr lang="en-GB" sz="1200">
              <a:solidFill>
                <a:srgbClr val="000000"/>
              </a:solidFill>
              <a:latin typeface="Calibri" pitchFamily="34" charset="0"/>
            </a:endParaRPr>
          </a:p>
        </p:txBody>
      </p:sp>
    </p:spTree>
    <p:extLst>
      <p:ext uri="{BB962C8B-B14F-4D97-AF65-F5344CB8AC3E}">
        <p14:creationId xmlns:p14="http://schemas.microsoft.com/office/powerpoint/2010/main" val="130989013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0722"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1C057E58-3A37-4DBB-83FF-1031F5FE38F3}" type="slidenum">
              <a:rPr lang="en-GB" smtClean="0"/>
              <a:pPr fontAlgn="base">
                <a:spcBef>
                  <a:spcPct val="0"/>
                </a:spcBef>
                <a:spcAft>
                  <a:spcPct val="0"/>
                </a:spcAft>
                <a:defRPr/>
              </a:pPr>
              <a:t>18</a:t>
            </a:fld>
            <a:endParaRPr lang="en-GB" smtClean="0"/>
          </a:p>
        </p:txBody>
      </p:sp>
      <p:sp>
        <p:nvSpPr>
          <p:cNvPr id="180227" name="Text Box 1"/>
          <p:cNvSpPr txBox="1">
            <a:spLocks noChangeArrowheads="1"/>
          </p:cNvSpPr>
          <p:nvPr/>
        </p:nvSpPr>
        <p:spPr bwMode="auto">
          <a:xfrm>
            <a:off x="1141413" y="617538"/>
            <a:ext cx="4354512" cy="3078162"/>
          </a:xfrm>
          <a:prstGeom prst="rect">
            <a:avLst/>
          </a:prstGeom>
          <a:solidFill>
            <a:srgbClr val="FFFFFF"/>
          </a:solidFill>
          <a:ln w="9360">
            <a:solidFill>
              <a:srgbClr val="000000"/>
            </a:solidFill>
            <a:miter lim="800000"/>
            <a:headEnd/>
            <a:tailEnd/>
          </a:ln>
        </p:spPr>
        <p:txBody>
          <a:bodyPr wrap="none" lIns="80151" tIns="40074" rIns="80151" bIns="40074"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IN">
              <a:latin typeface="Calibri" pitchFamily="34" charset="0"/>
            </a:endParaRPr>
          </a:p>
        </p:txBody>
      </p:sp>
      <p:sp>
        <p:nvSpPr>
          <p:cNvPr id="180228" name="Text Box 2"/>
          <p:cNvSpPr>
            <a:spLocks noGrp="1" noChangeArrowheads="1"/>
          </p:cNvSpPr>
          <p:nvPr>
            <p:ph type="body"/>
          </p:nvPr>
        </p:nvSpPr>
        <p:spPr bwMode="auto">
          <a:xfrm>
            <a:off x="663575" y="3900488"/>
            <a:ext cx="5310188" cy="369411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4883" tIns="42285" rIns="84883" bIns="42285" numCol="1" anchor="t" anchorCtr="0" compatLnSpc="1">
            <a:prstTxWarp prst="textNoShape">
              <a:avLst/>
            </a:prstTxWarp>
          </a:bodyPr>
          <a:lstStyle/>
          <a:p>
            <a:pPr>
              <a:lnSpc>
                <a:spcPct val="102000"/>
              </a:lnSpc>
              <a:spcBef>
                <a:spcPct val="0"/>
              </a:spcBef>
              <a:tabLst>
                <a:tab pos="0" algn="l"/>
                <a:tab pos="390490" algn="l"/>
                <a:tab pos="784155" algn="l"/>
                <a:tab pos="1177820" algn="l"/>
                <a:tab pos="1571485" algn="l"/>
                <a:tab pos="1965150" algn="l"/>
                <a:tab pos="2358814" algn="l"/>
                <a:tab pos="2754067" algn="l"/>
                <a:tab pos="3147733" algn="l"/>
                <a:tab pos="3541398" algn="l"/>
                <a:tab pos="3931888" algn="l"/>
                <a:tab pos="4328727" algn="l"/>
                <a:tab pos="4720804" algn="l"/>
                <a:tab pos="5114469" algn="l"/>
                <a:tab pos="5511309" algn="l"/>
                <a:tab pos="5901799" algn="l"/>
                <a:tab pos="6295464" algn="l"/>
                <a:tab pos="6689129" algn="l"/>
                <a:tab pos="7084381" algn="l"/>
                <a:tab pos="7478047" algn="l"/>
                <a:tab pos="7871712" algn="l"/>
              </a:tabLst>
            </a:pPr>
            <a:endParaRPr lang="en-GB" dirty="0" smtClean="0">
              <a:ea typeface="MS Gothic" pitchFamily="49" charset="-128"/>
            </a:endParaRPr>
          </a:p>
        </p:txBody>
      </p:sp>
      <p:sp>
        <p:nvSpPr>
          <p:cNvPr id="180229" name="Text Box 3"/>
          <p:cNvSpPr txBox="1">
            <a:spLocks noChangeArrowheads="1"/>
          </p:cNvSpPr>
          <p:nvPr/>
        </p:nvSpPr>
        <p:spPr bwMode="auto">
          <a:xfrm>
            <a:off x="3759201" y="7799388"/>
            <a:ext cx="2874963" cy="411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4883" tIns="42285" rIns="84883" bIns="42285" anchor="b"/>
          <a:lstStyle>
            <a:lvl1pPr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1pPr>
            <a:lvl2pPr marL="742950" indent="-28575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2pPr>
            <a:lvl3pPr marL="11430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3pPr>
            <a:lvl4pPr marL="16002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4pPr>
            <a:lvl5pPr marL="20574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5pPr>
            <a:lvl6pPr marL="25146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6pPr>
            <a:lvl7pPr marL="29718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7pPr>
            <a:lvl8pPr marL="34290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8pPr>
            <a:lvl9pPr marL="38862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9pPr>
          </a:lstStyle>
          <a:p>
            <a:pPr algn="r" eaLnBrk="1" hangingPunct="1"/>
            <a:fld id="{6737AA87-4D80-4D99-A8A9-0A1875A3AF4F}" type="slidenum">
              <a:rPr lang="en-GB" sz="1200">
                <a:solidFill>
                  <a:srgbClr val="000000"/>
                </a:solidFill>
                <a:latin typeface="Calibri" pitchFamily="34" charset="0"/>
              </a:rPr>
              <a:pPr algn="r" eaLnBrk="1" hangingPunct="1"/>
              <a:t>18</a:t>
            </a:fld>
            <a:endParaRPr lang="en-GB" sz="1200">
              <a:solidFill>
                <a:srgbClr val="000000"/>
              </a:solidFill>
              <a:latin typeface="Calibri" pitchFamily="34" charset="0"/>
            </a:endParaRPr>
          </a:p>
        </p:txBody>
      </p:sp>
    </p:spTree>
    <p:extLst>
      <p:ext uri="{BB962C8B-B14F-4D97-AF65-F5344CB8AC3E}">
        <p14:creationId xmlns:p14="http://schemas.microsoft.com/office/powerpoint/2010/main" val="135660839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1746"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AFE434B-FDA1-42B5-B2C9-CF881BF11451}" type="slidenum">
              <a:rPr lang="en-GB" smtClean="0"/>
              <a:pPr fontAlgn="base">
                <a:spcBef>
                  <a:spcPct val="0"/>
                </a:spcBef>
                <a:spcAft>
                  <a:spcPct val="0"/>
                </a:spcAft>
                <a:defRPr/>
              </a:pPr>
              <a:t>19</a:t>
            </a:fld>
            <a:endParaRPr lang="en-GB" smtClean="0"/>
          </a:p>
        </p:txBody>
      </p:sp>
      <p:sp>
        <p:nvSpPr>
          <p:cNvPr id="181251" name="Text Box 1"/>
          <p:cNvSpPr txBox="1">
            <a:spLocks noChangeArrowheads="1"/>
          </p:cNvSpPr>
          <p:nvPr/>
        </p:nvSpPr>
        <p:spPr bwMode="auto">
          <a:xfrm>
            <a:off x="1141413" y="617538"/>
            <a:ext cx="4354512" cy="3078162"/>
          </a:xfrm>
          <a:prstGeom prst="rect">
            <a:avLst/>
          </a:prstGeom>
          <a:solidFill>
            <a:srgbClr val="FFFFFF"/>
          </a:solidFill>
          <a:ln w="9360">
            <a:solidFill>
              <a:srgbClr val="000000"/>
            </a:solidFill>
            <a:miter lim="800000"/>
            <a:headEnd/>
            <a:tailEnd/>
          </a:ln>
        </p:spPr>
        <p:txBody>
          <a:bodyPr wrap="none" lIns="80151" tIns="40074" rIns="80151" bIns="40074"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IN">
              <a:latin typeface="Calibri" pitchFamily="34" charset="0"/>
            </a:endParaRPr>
          </a:p>
        </p:txBody>
      </p:sp>
      <p:sp>
        <p:nvSpPr>
          <p:cNvPr id="181252" name="Text Box 2"/>
          <p:cNvSpPr>
            <a:spLocks noGrp="1" noChangeArrowheads="1"/>
          </p:cNvSpPr>
          <p:nvPr>
            <p:ph type="body"/>
          </p:nvPr>
        </p:nvSpPr>
        <p:spPr bwMode="auto">
          <a:xfrm>
            <a:off x="663575" y="3900488"/>
            <a:ext cx="5310188" cy="369411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4883" tIns="42285" rIns="84883" bIns="42285" numCol="1" anchor="t" anchorCtr="0" compatLnSpc="1">
            <a:prstTxWarp prst="textNoShape">
              <a:avLst/>
            </a:prstTxWarp>
          </a:bodyPr>
          <a:lstStyle/>
          <a:p>
            <a:pPr>
              <a:lnSpc>
                <a:spcPct val="102000"/>
              </a:lnSpc>
              <a:spcBef>
                <a:spcPct val="0"/>
              </a:spcBef>
              <a:tabLst>
                <a:tab pos="0" algn="l"/>
                <a:tab pos="390490" algn="l"/>
                <a:tab pos="784155" algn="l"/>
                <a:tab pos="1177820" algn="l"/>
                <a:tab pos="1571485" algn="l"/>
                <a:tab pos="1965150" algn="l"/>
                <a:tab pos="2358814" algn="l"/>
                <a:tab pos="2754067" algn="l"/>
                <a:tab pos="3147733" algn="l"/>
                <a:tab pos="3541398" algn="l"/>
                <a:tab pos="3931888" algn="l"/>
                <a:tab pos="4328727" algn="l"/>
                <a:tab pos="4720804" algn="l"/>
                <a:tab pos="5114469" algn="l"/>
                <a:tab pos="5511309" algn="l"/>
                <a:tab pos="5901799" algn="l"/>
                <a:tab pos="6295464" algn="l"/>
                <a:tab pos="6689129" algn="l"/>
                <a:tab pos="7084381" algn="l"/>
                <a:tab pos="7478047" algn="l"/>
                <a:tab pos="7871712" algn="l"/>
              </a:tabLst>
            </a:pPr>
            <a:endParaRPr lang="en-GB" dirty="0" smtClean="0">
              <a:ea typeface="MS Gothic" pitchFamily="49" charset="-128"/>
            </a:endParaRPr>
          </a:p>
        </p:txBody>
      </p:sp>
      <p:sp>
        <p:nvSpPr>
          <p:cNvPr id="181253" name="Text Box 3"/>
          <p:cNvSpPr txBox="1">
            <a:spLocks noChangeArrowheads="1"/>
          </p:cNvSpPr>
          <p:nvPr/>
        </p:nvSpPr>
        <p:spPr bwMode="auto">
          <a:xfrm>
            <a:off x="3759201" y="7799388"/>
            <a:ext cx="2874963" cy="411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4883" tIns="42285" rIns="84883" bIns="42285" anchor="b"/>
          <a:lstStyle>
            <a:lvl1pPr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1pPr>
            <a:lvl2pPr marL="742950" indent="-28575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2pPr>
            <a:lvl3pPr marL="11430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3pPr>
            <a:lvl4pPr marL="16002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4pPr>
            <a:lvl5pPr marL="20574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5pPr>
            <a:lvl6pPr marL="25146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6pPr>
            <a:lvl7pPr marL="29718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7pPr>
            <a:lvl8pPr marL="34290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8pPr>
            <a:lvl9pPr marL="38862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9pPr>
          </a:lstStyle>
          <a:p>
            <a:pPr algn="r" eaLnBrk="1" hangingPunct="1"/>
            <a:fld id="{D7144751-1CC6-40DB-9AE3-AA05E4B9B0EE}" type="slidenum">
              <a:rPr lang="en-GB" sz="1200">
                <a:solidFill>
                  <a:srgbClr val="000000"/>
                </a:solidFill>
                <a:latin typeface="Calibri" pitchFamily="34" charset="0"/>
              </a:rPr>
              <a:pPr algn="r" eaLnBrk="1" hangingPunct="1"/>
              <a:t>19</a:t>
            </a:fld>
            <a:endParaRPr lang="en-GB" sz="1200">
              <a:solidFill>
                <a:srgbClr val="000000"/>
              </a:solidFill>
              <a:latin typeface="Calibri" pitchFamily="34" charset="0"/>
            </a:endParaRPr>
          </a:p>
        </p:txBody>
      </p:sp>
    </p:spTree>
    <p:extLst>
      <p:ext uri="{BB962C8B-B14F-4D97-AF65-F5344CB8AC3E}">
        <p14:creationId xmlns:p14="http://schemas.microsoft.com/office/powerpoint/2010/main" val="124552176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365AC56-817A-422E-BFD8-DDC72B9B59EA}" type="slidenum">
              <a:rPr lang="en-GB" smtClean="0"/>
              <a:pPr fontAlgn="base">
                <a:spcBef>
                  <a:spcPct val="0"/>
                </a:spcBef>
                <a:spcAft>
                  <a:spcPct val="0"/>
                </a:spcAft>
                <a:defRPr/>
              </a:pPr>
              <a:t>2</a:t>
            </a:fld>
            <a:endParaRPr lang="en-GB" smtClean="0"/>
          </a:p>
        </p:txBody>
      </p:sp>
      <p:sp>
        <p:nvSpPr>
          <p:cNvPr id="59395" name="Text Box 1"/>
          <p:cNvSpPr txBox="1">
            <a:spLocks noChangeArrowheads="1"/>
          </p:cNvSpPr>
          <p:nvPr/>
        </p:nvSpPr>
        <p:spPr bwMode="auto">
          <a:xfrm>
            <a:off x="1068586" y="588131"/>
            <a:ext cx="4083844" cy="2931583"/>
          </a:xfrm>
          <a:prstGeom prst="rect">
            <a:avLst/>
          </a:prstGeom>
          <a:solidFill>
            <a:srgbClr val="FFFFFF"/>
          </a:solidFill>
          <a:ln w="9360">
            <a:solidFill>
              <a:srgbClr val="000000"/>
            </a:solidFill>
            <a:miter lim="800000"/>
            <a:headEnd/>
            <a:tailEnd/>
          </a:ln>
        </p:spPr>
        <p:txBody>
          <a:bodyPr wrap="none" lIns="75825" tIns="37913" rIns="75825" bIns="37913"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IN">
              <a:latin typeface="Calibri" pitchFamily="34" charset="0"/>
            </a:endParaRPr>
          </a:p>
        </p:txBody>
      </p:sp>
      <p:sp>
        <p:nvSpPr>
          <p:cNvPr id="59396" name="Text Box 2"/>
          <p:cNvSpPr>
            <a:spLocks noGrp="1" noChangeArrowheads="1"/>
          </p:cNvSpPr>
          <p:nvPr>
            <p:ph type="body"/>
          </p:nvPr>
        </p:nvSpPr>
        <p:spPr bwMode="auto">
          <a:xfrm>
            <a:off x="622101" y="3714750"/>
            <a:ext cx="4976813" cy="351820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0302" tIns="40002" rIns="80302" bIns="40002" numCol="1" anchor="t" anchorCtr="0" compatLnSpc="1">
            <a:prstTxWarp prst="textNoShape">
              <a:avLst/>
            </a:prstTxWarp>
          </a:bodyPr>
          <a:lstStyle/>
          <a:p>
            <a:pPr>
              <a:lnSpc>
                <a:spcPct val="102000"/>
              </a:lnSpc>
              <a:spcBef>
                <a:spcPct val="0"/>
              </a:spcBef>
              <a:tabLst>
                <a:tab pos="0" algn="l"/>
                <a:tab pos="369398" algn="l"/>
                <a:tab pos="741798" algn="l"/>
                <a:tab pos="1114199" algn="l"/>
                <a:tab pos="1488102" algn="l"/>
                <a:tab pos="1860503" algn="l"/>
                <a:tab pos="2231402" algn="l"/>
                <a:tab pos="2605305" algn="l"/>
                <a:tab pos="2977705" algn="l"/>
                <a:tab pos="3350106" algn="l"/>
                <a:tab pos="3722507" algn="l"/>
                <a:tab pos="4094908" algn="l"/>
                <a:tab pos="4467309" algn="l"/>
                <a:tab pos="4839710" algn="l"/>
                <a:tab pos="5213612" algn="l"/>
                <a:tab pos="5586012" algn="l"/>
                <a:tab pos="5958413" algn="l"/>
                <a:tab pos="6329313" algn="l"/>
                <a:tab pos="6703215" algn="l"/>
                <a:tab pos="7075616" algn="l"/>
                <a:tab pos="7448017" algn="l"/>
              </a:tabLst>
            </a:pPr>
            <a:endParaRPr lang="en-GB" smtClean="0">
              <a:ea typeface="MS Gothic" pitchFamily="49" charset="-128"/>
            </a:endParaRPr>
          </a:p>
        </p:txBody>
      </p:sp>
      <p:sp>
        <p:nvSpPr>
          <p:cNvPr id="59397" name="Text Box 3"/>
          <p:cNvSpPr txBox="1">
            <a:spLocks noChangeArrowheads="1"/>
          </p:cNvSpPr>
          <p:nvPr/>
        </p:nvSpPr>
        <p:spPr bwMode="auto">
          <a:xfrm>
            <a:off x="3524250" y="7427989"/>
            <a:ext cx="2695278" cy="390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0302" tIns="40002" rIns="80302" bIns="40002" anchor="b"/>
          <a:lstStyle>
            <a:lvl1pPr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1pPr>
            <a:lvl2pPr marL="742950" indent="-28575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2pPr>
            <a:lvl3pPr marL="11430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3pPr>
            <a:lvl4pPr marL="16002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4pPr>
            <a:lvl5pPr marL="20574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9pPr>
          </a:lstStyle>
          <a:p>
            <a:pPr algn="r" eaLnBrk="1" hangingPunct="1"/>
            <a:fld id="{FE9461D4-B93C-4570-8EF9-1EEB334A62BD}" type="slidenum">
              <a:rPr lang="en-GB" sz="1000">
                <a:solidFill>
                  <a:srgbClr val="000000"/>
                </a:solidFill>
                <a:latin typeface="Calibri" pitchFamily="34" charset="0"/>
              </a:rPr>
              <a:pPr algn="r" eaLnBrk="1" hangingPunct="1"/>
              <a:t>2</a:t>
            </a:fld>
            <a:endParaRPr lang="en-GB" sz="1000">
              <a:solidFill>
                <a:srgbClr val="000000"/>
              </a:solidFill>
              <a:latin typeface="Calibri" pitchFamily="34" charset="0"/>
            </a:endParaRPr>
          </a:p>
        </p:txBody>
      </p:sp>
    </p:spTree>
    <p:extLst>
      <p:ext uri="{BB962C8B-B14F-4D97-AF65-F5344CB8AC3E}">
        <p14:creationId xmlns:p14="http://schemas.microsoft.com/office/powerpoint/2010/main" val="267648487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1746"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AFE434B-FDA1-42B5-B2C9-CF881BF11451}" type="slidenum">
              <a:rPr lang="en-GB" smtClean="0"/>
              <a:pPr fontAlgn="base">
                <a:spcBef>
                  <a:spcPct val="0"/>
                </a:spcBef>
                <a:spcAft>
                  <a:spcPct val="0"/>
                </a:spcAft>
                <a:defRPr/>
              </a:pPr>
              <a:t>20</a:t>
            </a:fld>
            <a:endParaRPr lang="en-GB" smtClean="0"/>
          </a:p>
        </p:txBody>
      </p:sp>
      <p:sp>
        <p:nvSpPr>
          <p:cNvPr id="181251" name="Text Box 1"/>
          <p:cNvSpPr txBox="1">
            <a:spLocks noChangeArrowheads="1"/>
          </p:cNvSpPr>
          <p:nvPr/>
        </p:nvSpPr>
        <p:spPr bwMode="auto">
          <a:xfrm>
            <a:off x="1141413" y="617538"/>
            <a:ext cx="4354512" cy="3078162"/>
          </a:xfrm>
          <a:prstGeom prst="rect">
            <a:avLst/>
          </a:prstGeom>
          <a:solidFill>
            <a:srgbClr val="FFFFFF"/>
          </a:solidFill>
          <a:ln w="9360">
            <a:solidFill>
              <a:srgbClr val="000000"/>
            </a:solidFill>
            <a:miter lim="800000"/>
            <a:headEnd/>
            <a:tailEnd/>
          </a:ln>
        </p:spPr>
        <p:txBody>
          <a:bodyPr wrap="none" lIns="80151" tIns="40074" rIns="80151" bIns="40074"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IN">
              <a:latin typeface="Calibri" pitchFamily="34" charset="0"/>
            </a:endParaRPr>
          </a:p>
        </p:txBody>
      </p:sp>
      <p:sp>
        <p:nvSpPr>
          <p:cNvPr id="181252" name="Text Box 2"/>
          <p:cNvSpPr>
            <a:spLocks noGrp="1" noChangeArrowheads="1"/>
          </p:cNvSpPr>
          <p:nvPr>
            <p:ph type="body"/>
          </p:nvPr>
        </p:nvSpPr>
        <p:spPr bwMode="auto">
          <a:xfrm>
            <a:off x="663575" y="3900488"/>
            <a:ext cx="5310188" cy="369411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4883" tIns="42285" rIns="84883" bIns="42285" numCol="1" anchor="t" anchorCtr="0" compatLnSpc="1">
            <a:prstTxWarp prst="textNoShape">
              <a:avLst/>
            </a:prstTxWarp>
          </a:bodyPr>
          <a:lstStyle/>
          <a:p>
            <a:pPr>
              <a:lnSpc>
                <a:spcPct val="102000"/>
              </a:lnSpc>
              <a:spcBef>
                <a:spcPct val="0"/>
              </a:spcBef>
              <a:tabLst>
                <a:tab pos="0" algn="l"/>
                <a:tab pos="390490" algn="l"/>
                <a:tab pos="784155" algn="l"/>
                <a:tab pos="1177820" algn="l"/>
                <a:tab pos="1571485" algn="l"/>
                <a:tab pos="1965150" algn="l"/>
                <a:tab pos="2358814" algn="l"/>
                <a:tab pos="2754067" algn="l"/>
                <a:tab pos="3147733" algn="l"/>
                <a:tab pos="3541398" algn="l"/>
                <a:tab pos="3931888" algn="l"/>
                <a:tab pos="4328727" algn="l"/>
                <a:tab pos="4720804" algn="l"/>
                <a:tab pos="5114469" algn="l"/>
                <a:tab pos="5511309" algn="l"/>
                <a:tab pos="5901799" algn="l"/>
                <a:tab pos="6295464" algn="l"/>
                <a:tab pos="6689129" algn="l"/>
                <a:tab pos="7084381" algn="l"/>
                <a:tab pos="7478047" algn="l"/>
                <a:tab pos="7871712" algn="l"/>
              </a:tabLst>
            </a:pPr>
            <a:endParaRPr lang="en-GB" dirty="0" smtClean="0">
              <a:ea typeface="MS Gothic" pitchFamily="49" charset="-128"/>
            </a:endParaRPr>
          </a:p>
        </p:txBody>
      </p:sp>
      <p:sp>
        <p:nvSpPr>
          <p:cNvPr id="181253" name="Text Box 3"/>
          <p:cNvSpPr txBox="1">
            <a:spLocks noChangeArrowheads="1"/>
          </p:cNvSpPr>
          <p:nvPr/>
        </p:nvSpPr>
        <p:spPr bwMode="auto">
          <a:xfrm>
            <a:off x="3759201" y="7799388"/>
            <a:ext cx="2874963" cy="411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4883" tIns="42285" rIns="84883" bIns="42285" anchor="b"/>
          <a:lstStyle>
            <a:lvl1pPr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1pPr>
            <a:lvl2pPr marL="742950" indent="-28575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2pPr>
            <a:lvl3pPr marL="11430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3pPr>
            <a:lvl4pPr marL="16002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4pPr>
            <a:lvl5pPr marL="20574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5pPr>
            <a:lvl6pPr marL="25146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6pPr>
            <a:lvl7pPr marL="29718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7pPr>
            <a:lvl8pPr marL="34290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8pPr>
            <a:lvl9pPr marL="38862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9pPr>
          </a:lstStyle>
          <a:p>
            <a:pPr algn="r" eaLnBrk="1" hangingPunct="1"/>
            <a:fld id="{D7144751-1CC6-40DB-9AE3-AA05E4B9B0EE}" type="slidenum">
              <a:rPr lang="en-GB" sz="1200">
                <a:solidFill>
                  <a:srgbClr val="000000"/>
                </a:solidFill>
                <a:latin typeface="Calibri" pitchFamily="34" charset="0"/>
              </a:rPr>
              <a:pPr algn="r" eaLnBrk="1" hangingPunct="1"/>
              <a:t>20</a:t>
            </a:fld>
            <a:endParaRPr lang="en-GB" sz="1200">
              <a:solidFill>
                <a:srgbClr val="000000"/>
              </a:solidFill>
              <a:latin typeface="Calibri" pitchFamily="34" charset="0"/>
            </a:endParaRPr>
          </a:p>
        </p:txBody>
      </p:sp>
    </p:spTree>
    <p:extLst>
      <p:ext uri="{BB962C8B-B14F-4D97-AF65-F5344CB8AC3E}">
        <p14:creationId xmlns:p14="http://schemas.microsoft.com/office/powerpoint/2010/main" val="397384129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329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8329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IN" dirty="0" smtClean="0"/>
          </a:p>
        </p:txBody>
      </p:sp>
      <p:sp>
        <p:nvSpPr>
          <p:cNvPr id="33796"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32B18326-94D2-4922-8879-ED9C75D6D0D4}" type="slidenum">
              <a:rPr lang="en-US" smtClean="0"/>
              <a:pPr fontAlgn="base">
                <a:spcBef>
                  <a:spcPct val="0"/>
                </a:spcBef>
                <a:spcAft>
                  <a:spcPct val="0"/>
                </a:spcAft>
                <a:defRPr/>
              </a:pPr>
              <a:t>21</a:t>
            </a:fld>
            <a:endParaRPr lang="en-US" smtClean="0"/>
          </a:p>
        </p:txBody>
      </p:sp>
    </p:spTree>
    <p:extLst>
      <p:ext uri="{BB962C8B-B14F-4D97-AF65-F5344CB8AC3E}">
        <p14:creationId xmlns:p14="http://schemas.microsoft.com/office/powerpoint/2010/main" val="56877590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365AC56-817A-422E-BFD8-DDC72B9B59EA}" type="slidenum">
              <a:rPr lang="en-GB" smtClean="0"/>
              <a:pPr fontAlgn="base">
                <a:spcBef>
                  <a:spcPct val="0"/>
                </a:spcBef>
                <a:spcAft>
                  <a:spcPct val="0"/>
                </a:spcAft>
                <a:defRPr/>
              </a:pPr>
              <a:t>22</a:t>
            </a:fld>
            <a:endParaRPr lang="en-GB" smtClean="0"/>
          </a:p>
        </p:txBody>
      </p:sp>
      <p:sp>
        <p:nvSpPr>
          <p:cNvPr id="59395" name="Text Box 1"/>
          <p:cNvSpPr txBox="1">
            <a:spLocks noChangeArrowheads="1"/>
          </p:cNvSpPr>
          <p:nvPr/>
        </p:nvSpPr>
        <p:spPr bwMode="auto">
          <a:xfrm>
            <a:off x="1068586" y="588131"/>
            <a:ext cx="4083844" cy="2931583"/>
          </a:xfrm>
          <a:prstGeom prst="rect">
            <a:avLst/>
          </a:prstGeom>
          <a:solidFill>
            <a:srgbClr val="FFFFFF"/>
          </a:solidFill>
          <a:ln w="9360">
            <a:solidFill>
              <a:srgbClr val="000000"/>
            </a:solidFill>
            <a:miter lim="800000"/>
            <a:headEnd/>
            <a:tailEnd/>
          </a:ln>
        </p:spPr>
        <p:txBody>
          <a:bodyPr wrap="none" lIns="75825" tIns="37913" rIns="75825" bIns="37913"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IN">
              <a:latin typeface="Calibri" pitchFamily="34" charset="0"/>
            </a:endParaRPr>
          </a:p>
        </p:txBody>
      </p:sp>
      <p:sp>
        <p:nvSpPr>
          <p:cNvPr id="59396" name="Text Box 2"/>
          <p:cNvSpPr>
            <a:spLocks noGrp="1" noChangeArrowheads="1"/>
          </p:cNvSpPr>
          <p:nvPr>
            <p:ph type="body"/>
          </p:nvPr>
        </p:nvSpPr>
        <p:spPr bwMode="auto">
          <a:xfrm>
            <a:off x="622101" y="3714750"/>
            <a:ext cx="4976813" cy="351820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0302" tIns="40002" rIns="80302" bIns="40002" numCol="1" anchor="t" anchorCtr="0" compatLnSpc="1">
            <a:prstTxWarp prst="textNoShape">
              <a:avLst/>
            </a:prstTxWarp>
          </a:bodyPr>
          <a:lstStyle/>
          <a:p>
            <a:pPr>
              <a:lnSpc>
                <a:spcPct val="102000"/>
              </a:lnSpc>
              <a:spcBef>
                <a:spcPct val="0"/>
              </a:spcBef>
              <a:tabLst>
                <a:tab pos="0" algn="l"/>
                <a:tab pos="369398" algn="l"/>
                <a:tab pos="741798" algn="l"/>
                <a:tab pos="1114199" algn="l"/>
                <a:tab pos="1488102" algn="l"/>
                <a:tab pos="1860503" algn="l"/>
                <a:tab pos="2231402" algn="l"/>
                <a:tab pos="2605305" algn="l"/>
                <a:tab pos="2977705" algn="l"/>
                <a:tab pos="3350106" algn="l"/>
                <a:tab pos="3722507" algn="l"/>
                <a:tab pos="4094908" algn="l"/>
                <a:tab pos="4467309" algn="l"/>
                <a:tab pos="4839710" algn="l"/>
                <a:tab pos="5213612" algn="l"/>
                <a:tab pos="5586012" algn="l"/>
                <a:tab pos="5958413" algn="l"/>
                <a:tab pos="6329313" algn="l"/>
                <a:tab pos="6703215" algn="l"/>
                <a:tab pos="7075616" algn="l"/>
                <a:tab pos="7448017" algn="l"/>
              </a:tabLst>
            </a:pPr>
            <a:endParaRPr lang="en-GB" smtClean="0">
              <a:ea typeface="MS Gothic" pitchFamily="49" charset="-128"/>
            </a:endParaRPr>
          </a:p>
        </p:txBody>
      </p:sp>
      <p:sp>
        <p:nvSpPr>
          <p:cNvPr id="59397" name="Text Box 3"/>
          <p:cNvSpPr txBox="1">
            <a:spLocks noChangeArrowheads="1"/>
          </p:cNvSpPr>
          <p:nvPr/>
        </p:nvSpPr>
        <p:spPr bwMode="auto">
          <a:xfrm>
            <a:off x="3524250" y="7427989"/>
            <a:ext cx="2695278" cy="390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0302" tIns="40002" rIns="80302" bIns="40002" anchor="b"/>
          <a:lstStyle>
            <a:lvl1pPr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1pPr>
            <a:lvl2pPr marL="742950" indent="-28575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2pPr>
            <a:lvl3pPr marL="11430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3pPr>
            <a:lvl4pPr marL="16002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4pPr>
            <a:lvl5pPr marL="20574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9pPr>
          </a:lstStyle>
          <a:p>
            <a:pPr algn="r" eaLnBrk="1" hangingPunct="1"/>
            <a:fld id="{FE9461D4-B93C-4570-8EF9-1EEB334A62BD}" type="slidenum">
              <a:rPr lang="en-GB" sz="1000">
                <a:solidFill>
                  <a:srgbClr val="000000"/>
                </a:solidFill>
                <a:latin typeface="Calibri" pitchFamily="34" charset="0"/>
              </a:rPr>
              <a:pPr algn="r" eaLnBrk="1" hangingPunct="1"/>
              <a:t>22</a:t>
            </a:fld>
            <a:endParaRPr lang="en-GB" sz="1000">
              <a:solidFill>
                <a:srgbClr val="000000"/>
              </a:solidFill>
              <a:latin typeface="Calibri" pitchFamily="34" charset="0"/>
            </a:endParaRPr>
          </a:p>
        </p:txBody>
      </p:sp>
    </p:spTree>
    <p:extLst>
      <p:ext uri="{BB962C8B-B14F-4D97-AF65-F5344CB8AC3E}">
        <p14:creationId xmlns:p14="http://schemas.microsoft.com/office/powerpoint/2010/main" val="267648487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2226"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04CF3128-CC03-4BC2-8102-15BD41268EB1}" type="slidenum">
              <a:rPr lang="en-GB" smtClean="0"/>
              <a:pPr fontAlgn="base">
                <a:spcBef>
                  <a:spcPct val="0"/>
                </a:spcBef>
                <a:spcAft>
                  <a:spcPct val="0"/>
                </a:spcAft>
                <a:defRPr/>
              </a:pPr>
              <a:t>23</a:t>
            </a:fld>
            <a:endParaRPr lang="en-GB" smtClean="0"/>
          </a:p>
        </p:txBody>
      </p:sp>
      <p:sp>
        <p:nvSpPr>
          <p:cNvPr id="150531" name="Text Box 1"/>
          <p:cNvSpPr txBox="1">
            <a:spLocks noChangeArrowheads="1"/>
          </p:cNvSpPr>
          <p:nvPr/>
        </p:nvSpPr>
        <p:spPr bwMode="auto">
          <a:xfrm>
            <a:off x="1177926" y="685800"/>
            <a:ext cx="4500563" cy="3429000"/>
          </a:xfrm>
          <a:prstGeom prst="rect">
            <a:avLst/>
          </a:prstGeom>
          <a:solidFill>
            <a:srgbClr val="FFFFFF"/>
          </a:solidFill>
          <a:ln w="9360">
            <a:solidFill>
              <a:srgbClr val="000000"/>
            </a:solidFill>
            <a:miter lim="800000"/>
            <a:headEnd/>
            <a:tailEnd/>
          </a:ln>
        </p:spPr>
        <p:txBody>
          <a:bodyPr wrap="none" lIns="80151" tIns="40074" rIns="80151" bIns="40074"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IN">
              <a:latin typeface="Calibri" pitchFamily="34" charset="0"/>
            </a:endParaRPr>
          </a:p>
        </p:txBody>
      </p:sp>
      <p:sp>
        <p:nvSpPr>
          <p:cNvPr id="150532" name="Text Box 2"/>
          <p:cNvSpPr>
            <a:spLocks noGrp="1" noChangeArrowheads="1"/>
          </p:cNvSpPr>
          <p:nvPr>
            <p:ph type="body"/>
          </p:nvPr>
        </p:nvSpPr>
        <p:spPr bwMode="auto">
          <a:xfrm>
            <a:off x="687389" y="4344988"/>
            <a:ext cx="5481637" cy="41116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numCol="1" anchor="t" anchorCtr="0" compatLnSpc="1">
            <a:prstTxWarp prst="textNoShape">
              <a:avLst/>
            </a:prstTxWarp>
          </a:bodyPr>
          <a:lstStyle/>
          <a:p>
            <a:pPr>
              <a:lnSpc>
                <a:spcPct val="95000"/>
              </a:lnSpc>
              <a:spcBef>
                <a:spcPts val="388"/>
              </a:spcBef>
              <a:tabLst>
                <a:tab pos="0" algn="l"/>
                <a:tab pos="390490" algn="l"/>
                <a:tab pos="784155" algn="l"/>
                <a:tab pos="1177820" algn="l"/>
                <a:tab pos="1571485" algn="l"/>
                <a:tab pos="1965150" algn="l"/>
                <a:tab pos="2358814" algn="l"/>
                <a:tab pos="2754067" algn="l"/>
                <a:tab pos="3147733" algn="l"/>
                <a:tab pos="3541398" algn="l"/>
                <a:tab pos="3931888" algn="l"/>
                <a:tab pos="4328727" algn="l"/>
                <a:tab pos="4720804" algn="l"/>
                <a:tab pos="5114469" algn="l"/>
                <a:tab pos="5511309" algn="l"/>
                <a:tab pos="5901799" algn="l"/>
                <a:tab pos="6295464" algn="l"/>
                <a:tab pos="6689129" algn="l"/>
                <a:tab pos="7084381" algn="l"/>
                <a:tab pos="7478047" algn="l"/>
                <a:tab pos="7871712" algn="l"/>
              </a:tabLst>
            </a:pPr>
            <a:endParaRPr lang="en-GB" dirty="0" smtClean="0">
              <a:ea typeface="MS Gothic" pitchFamily="49" charset="-128"/>
            </a:endParaRPr>
          </a:p>
        </p:txBody>
      </p:sp>
    </p:spTree>
    <p:extLst>
      <p:ext uri="{BB962C8B-B14F-4D97-AF65-F5344CB8AC3E}">
        <p14:creationId xmlns:p14="http://schemas.microsoft.com/office/powerpoint/2010/main" val="52985448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325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E9EAC602-BEAF-4009-ADCD-DA84BFB1DD6D}" type="slidenum">
              <a:rPr lang="en-GB" smtClean="0"/>
              <a:pPr fontAlgn="base">
                <a:spcBef>
                  <a:spcPct val="0"/>
                </a:spcBef>
                <a:spcAft>
                  <a:spcPct val="0"/>
                </a:spcAft>
                <a:defRPr/>
              </a:pPr>
              <a:t>24</a:t>
            </a:fld>
            <a:endParaRPr lang="en-GB" smtClean="0"/>
          </a:p>
        </p:txBody>
      </p:sp>
      <p:sp>
        <p:nvSpPr>
          <p:cNvPr id="151555" name="Text Box 1"/>
          <p:cNvSpPr txBox="1">
            <a:spLocks noChangeArrowheads="1"/>
          </p:cNvSpPr>
          <p:nvPr/>
        </p:nvSpPr>
        <p:spPr bwMode="auto">
          <a:xfrm>
            <a:off x="1141413" y="617538"/>
            <a:ext cx="4354512" cy="3078162"/>
          </a:xfrm>
          <a:prstGeom prst="rect">
            <a:avLst/>
          </a:prstGeom>
          <a:solidFill>
            <a:srgbClr val="FFFFFF"/>
          </a:solidFill>
          <a:ln w="9360">
            <a:solidFill>
              <a:srgbClr val="000000"/>
            </a:solidFill>
            <a:miter lim="800000"/>
            <a:headEnd/>
            <a:tailEnd/>
          </a:ln>
        </p:spPr>
        <p:txBody>
          <a:bodyPr wrap="none" lIns="80151" tIns="40074" rIns="80151" bIns="40074"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IN">
              <a:latin typeface="Calibri" pitchFamily="34" charset="0"/>
            </a:endParaRPr>
          </a:p>
        </p:txBody>
      </p:sp>
      <p:sp>
        <p:nvSpPr>
          <p:cNvPr id="151556" name="Text Box 2"/>
          <p:cNvSpPr>
            <a:spLocks noGrp="1" noChangeArrowheads="1"/>
          </p:cNvSpPr>
          <p:nvPr>
            <p:ph type="body"/>
          </p:nvPr>
        </p:nvSpPr>
        <p:spPr bwMode="auto">
          <a:xfrm>
            <a:off x="663575" y="3900488"/>
            <a:ext cx="5310188" cy="369411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4883" tIns="42285" rIns="84883" bIns="42285" numCol="1" anchor="t" anchorCtr="0" compatLnSpc="1">
            <a:prstTxWarp prst="textNoShape">
              <a:avLst/>
            </a:prstTxWarp>
          </a:bodyPr>
          <a:lstStyle/>
          <a:p>
            <a:pPr>
              <a:lnSpc>
                <a:spcPct val="102000"/>
              </a:lnSpc>
              <a:spcBef>
                <a:spcPct val="0"/>
              </a:spcBef>
              <a:tabLst>
                <a:tab pos="0" algn="l"/>
                <a:tab pos="390490" algn="l"/>
                <a:tab pos="784155" algn="l"/>
                <a:tab pos="1177820" algn="l"/>
                <a:tab pos="1571485" algn="l"/>
                <a:tab pos="1965150" algn="l"/>
                <a:tab pos="2358814" algn="l"/>
                <a:tab pos="2754067" algn="l"/>
                <a:tab pos="3147733" algn="l"/>
                <a:tab pos="3541398" algn="l"/>
                <a:tab pos="3931888" algn="l"/>
                <a:tab pos="4328727" algn="l"/>
                <a:tab pos="4720804" algn="l"/>
                <a:tab pos="5114469" algn="l"/>
                <a:tab pos="5511309" algn="l"/>
                <a:tab pos="5901799" algn="l"/>
                <a:tab pos="6295464" algn="l"/>
                <a:tab pos="6689129" algn="l"/>
                <a:tab pos="7084381" algn="l"/>
                <a:tab pos="7478047" algn="l"/>
                <a:tab pos="7871712" algn="l"/>
              </a:tabLst>
            </a:pPr>
            <a:endParaRPr lang="en-GB" smtClean="0">
              <a:ea typeface="MS Gothic" pitchFamily="49" charset="-128"/>
            </a:endParaRPr>
          </a:p>
        </p:txBody>
      </p:sp>
      <p:sp>
        <p:nvSpPr>
          <p:cNvPr id="151557" name="Text Box 3"/>
          <p:cNvSpPr txBox="1">
            <a:spLocks noChangeArrowheads="1"/>
          </p:cNvSpPr>
          <p:nvPr/>
        </p:nvSpPr>
        <p:spPr bwMode="auto">
          <a:xfrm>
            <a:off x="3759201" y="7799388"/>
            <a:ext cx="2874963" cy="411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4883" tIns="42285" rIns="84883" bIns="42285" anchor="b"/>
          <a:lstStyle>
            <a:lvl1pPr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1pPr>
            <a:lvl2pPr marL="742950" indent="-28575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2pPr>
            <a:lvl3pPr marL="11430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3pPr>
            <a:lvl4pPr marL="16002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4pPr>
            <a:lvl5pPr marL="20574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5pPr>
            <a:lvl6pPr marL="25146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6pPr>
            <a:lvl7pPr marL="29718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7pPr>
            <a:lvl8pPr marL="34290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8pPr>
            <a:lvl9pPr marL="38862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9pPr>
          </a:lstStyle>
          <a:p>
            <a:pPr algn="r" eaLnBrk="1" hangingPunct="1"/>
            <a:fld id="{9EB4D1D6-B74E-4929-B2ED-69BC75B493B2}" type="slidenum">
              <a:rPr lang="en-GB" sz="1200">
                <a:solidFill>
                  <a:srgbClr val="000000"/>
                </a:solidFill>
                <a:latin typeface="Calibri" pitchFamily="34" charset="0"/>
              </a:rPr>
              <a:pPr algn="r" eaLnBrk="1" hangingPunct="1"/>
              <a:t>24</a:t>
            </a:fld>
            <a:endParaRPr lang="en-GB" sz="1200">
              <a:solidFill>
                <a:srgbClr val="000000"/>
              </a:solidFill>
              <a:latin typeface="Calibri" pitchFamily="34" charset="0"/>
            </a:endParaRPr>
          </a:p>
        </p:txBody>
      </p:sp>
    </p:spTree>
    <p:extLst>
      <p:ext uri="{BB962C8B-B14F-4D97-AF65-F5344CB8AC3E}">
        <p14:creationId xmlns:p14="http://schemas.microsoft.com/office/powerpoint/2010/main" val="42128037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6322"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FABB2893-734A-42E1-B616-27BF93160BF4}" type="slidenum">
              <a:rPr lang="en-GB" smtClean="0"/>
              <a:pPr fontAlgn="base">
                <a:spcBef>
                  <a:spcPct val="0"/>
                </a:spcBef>
                <a:spcAft>
                  <a:spcPct val="0"/>
                </a:spcAft>
                <a:defRPr/>
              </a:pPr>
              <a:t>25</a:t>
            </a:fld>
            <a:endParaRPr lang="en-GB" smtClean="0"/>
          </a:p>
        </p:txBody>
      </p:sp>
      <p:sp>
        <p:nvSpPr>
          <p:cNvPr id="152579" name="Text Box 1"/>
          <p:cNvSpPr txBox="1">
            <a:spLocks noChangeArrowheads="1"/>
          </p:cNvSpPr>
          <p:nvPr/>
        </p:nvSpPr>
        <p:spPr bwMode="auto">
          <a:xfrm>
            <a:off x="1217507" y="648415"/>
            <a:ext cx="4644813" cy="3232070"/>
          </a:xfrm>
          <a:prstGeom prst="rect">
            <a:avLst/>
          </a:prstGeom>
          <a:solidFill>
            <a:srgbClr val="FFFFFF"/>
          </a:solidFill>
          <a:ln w="9360">
            <a:solidFill>
              <a:srgbClr val="000000"/>
            </a:solidFill>
            <a:miter lim="800000"/>
            <a:headEnd/>
            <a:tailEnd/>
          </a:ln>
        </p:spPr>
        <p:txBody>
          <a:bodyPr wrap="none" lIns="84735" tIns="42366" rIns="84735" bIns="42366"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IN">
              <a:latin typeface="Calibri" pitchFamily="34" charset="0"/>
            </a:endParaRPr>
          </a:p>
        </p:txBody>
      </p:sp>
      <p:sp>
        <p:nvSpPr>
          <p:cNvPr id="152580" name="Text Box 2"/>
          <p:cNvSpPr>
            <a:spLocks noGrp="1" noChangeArrowheads="1"/>
          </p:cNvSpPr>
          <p:nvPr>
            <p:ph type="body"/>
          </p:nvPr>
        </p:nvSpPr>
        <p:spPr bwMode="auto">
          <a:xfrm>
            <a:off x="707813" y="4095512"/>
            <a:ext cx="5664201" cy="387881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9738" tIns="44703" rIns="89738" bIns="44703" numCol="1" anchor="t" anchorCtr="0" compatLnSpc="1">
            <a:prstTxWarp prst="textNoShape">
              <a:avLst/>
            </a:prstTxWarp>
          </a:bodyPr>
          <a:lstStyle/>
          <a:p>
            <a:pPr eaLnBrk="1" hangingPunct="1">
              <a:lnSpc>
                <a:spcPct val="102000"/>
              </a:lnSpc>
              <a:spcBef>
                <a:spcPct val="0"/>
              </a:spcBef>
              <a:tabLst>
                <a:tab pos="0" algn="l"/>
                <a:tab pos="412824" algn="l"/>
                <a:tab pos="829004" algn="l"/>
                <a:tab pos="1245185" algn="l"/>
                <a:tab pos="1661365" algn="l"/>
                <a:tab pos="2077545" algn="l"/>
                <a:tab pos="2493725" algn="l"/>
                <a:tab pos="2911584" algn="l"/>
                <a:tab pos="3327765" algn="l"/>
                <a:tab pos="3743945" algn="l"/>
                <a:tab pos="4156769" algn="l"/>
                <a:tab pos="4576305" algn="l"/>
                <a:tab pos="4990807" algn="l"/>
                <a:tab pos="5406987" algn="l"/>
                <a:tab pos="5826524" algn="l"/>
                <a:tab pos="6239348" algn="l"/>
                <a:tab pos="6655528" algn="l"/>
                <a:tab pos="7071708" algn="l"/>
                <a:tab pos="7489567" algn="l"/>
                <a:tab pos="7905748" algn="l"/>
                <a:tab pos="8321928" algn="l"/>
              </a:tabLst>
            </a:pPr>
            <a:endParaRPr lang="en-GB" dirty="0" smtClean="0">
              <a:ea typeface="MS Gothic" pitchFamily="49" charset="-128"/>
            </a:endParaRPr>
          </a:p>
        </p:txBody>
      </p:sp>
      <p:sp>
        <p:nvSpPr>
          <p:cNvPr id="152581" name="Text Box 3"/>
          <p:cNvSpPr txBox="1">
            <a:spLocks noChangeArrowheads="1"/>
          </p:cNvSpPr>
          <p:nvPr/>
        </p:nvSpPr>
        <p:spPr bwMode="auto">
          <a:xfrm>
            <a:off x="4009814" y="8189357"/>
            <a:ext cx="3066627" cy="4317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9738" tIns="44703" rIns="89738" bIns="44703" anchor="b"/>
          <a:lstStyle>
            <a:lvl1pPr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1pPr>
            <a:lvl2pPr marL="742950" indent="-28575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2pPr>
            <a:lvl3pPr marL="11430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3pPr>
            <a:lvl4pPr marL="16002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4pPr>
            <a:lvl5pPr marL="20574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5pPr>
            <a:lvl6pPr marL="25146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6pPr>
            <a:lvl7pPr marL="29718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7pPr>
            <a:lvl8pPr marL="34290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8pPr>
            <a:lvl9pPr marL="38862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9pPr>
          </a:lstStyle>
          <a:p>
            <a:pPr algn="r" eaLnBrk="1" hangingPunct="1"/>
            <a:fld id="{9D14A877-46CF-4CE1-B766-7FFF658194F0}" type="slidenum">
              <a:rPr lang="en-GB" sz="1300">
                <a:solidFill>
                  <a:srgbClr val="000000"/>
                </a:solidFill>
                <a:latin typeface="Calibri" pitchFamily="34" charset="0"/>
              </a:rPr>
              <a:pPr algn="r" eaLnBrk="1" hangingPunct="1"/>
              <a:t>25</a:t>
            </a:fld>
            <a:endParaRPr lang="en-GB" sz="1300">
              <a:solidFill>
                <a:srgbClr val="000000"/>
              </a:solidFill>
              <a:latin typeface="Calibri" pitchFamily="34" charset="0"/>
            </a:endParaRPr>
          </a:p>
        </p:txBody>
      </p:sp>
    </p:spTree>
    <p:extLst>
      <p:ext uri="{BB962C8B-B14F-4D97-AF65-F5344CB8AC3E}">
        <p14:creationId xmlns:p14="http://schemas.microsoft.com/office/powerpoint/2010/main" val="153420595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2466"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89E69E9-6E82-4366-BD0D-153C203E90B7}" type="slidenum">
              <a:rPr lang="en-GB" smtClean="0"/>
              <a:pPr fontAlgn="base">
                <a:spcBef>
                  <a:spcPct val="0"/>
                </a:spcBef>
                <a:spcAft>
                  <a:spcPct val="0"/>
                </a:spcAft>
                <a:defRPr/>
              </a:pPr>
              <a:t>26</a:t>
            </a:fld>
            <a:endParaRPr lang="en-GB" smtClean="0"/>
          </a:p>
        </p:txBody>
      </p:sp>
      <p:sp>
        <p:nvSpPr>
          <p:cNvPr id="158723" name="Text Box 1"/>
          <p:cNvSpPr txBox="1">
            <a:spLocks noChangeArrowheads="1"/>
          </p:cNvSpPr>
          <p:nvPr/>
        </p:nvSpPr>
        <p:spPr bwMode="auto">
          <a:xfrm>
            <a:off x="1217507" y="648415"/>
            <a:ext cx="4644813" cy="3232070"/>
          </a:xfrm>
          <a:prstGeom prst="rect">
            <a:avLst/>
          </a:prstGeom>
          <a:solidFill>
            <a:srgbClr val="FFFFFF"/>
          </a:solidFill>
          <a:ln w="9360">
            <a:solidFill>
              <a:srgbClr val="000000"/>
            </a:solidFill>
            <a:miter lim="800000"/>
            <a:headEnd/>
            <a:tailEnd/>
          </a:ln>
        </p:spPr>
        <p:txBody>
          <a:bodyPr wrap="none" lIns="84735" tIns="42366" rIns="84735" bIns="42366"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IN">
              <a:latin typeface="Calibri" pitchFamily="34" charset="0"/>
            </a:endParaRPr>
          </a:p>
        </p:txBody>
      </p:sp>
      <p:sp>
        <p:nvSpPr>
          <p:cNvPr id="158724" name="Text Box 2"/>
          <p:cNvSpPr>
            <a:spLocks noGrp="1" noChangeArrowheads="1"/>
          </p:cNvSpPr>
          <p:nvPr>
            <p:ph type="body"/>
          </p:nvPr>
        </p:nvSpPr>
        <p:spPr bwMode="auto">
          <a:xfrm>
            <a:off x="707813" y="4095512"/>
            <a:ext cx="5664201" cy="387881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9738" tIns="44703" rIns="89738" bIns="44703" numCol="1" anchor="t" anchorCtr="0" compatLnSpc="1">
            <a:prstTxWarp prst="textNoShape">
              <a:avLst/>
            </a:prstTxWarp>
          </a:bodyPr>
          <a:lstStyle/>
          <a:p>
            <a:pPr eaLnBrk="1" hangingPunct="1">
              <a:lnSpc>
                <a:spcPct val="102000"/>
              </a:lnSpc>
              <a:spcBef>
                <a:spcPct val="0"/>
              </a:spcBef>
              <a:tabLst>
                <a:tab pos="0" algn="l"/>
                <a:tab pos="412824" algn="l"/>
                <a:tab pos="829004" algn="l"/>
                <a:tab pos="1245185" algn="l"/>
                <a:tab pos="1661365" algn="l"/>
                <a:tab pos="2077545" algn="l"/>
                <a:tab pos="2493725" algn="l"/>
                <a:tab pos="2911584" algn="l"/>
                <a:tab pos="3327765" algn="l"/>
                <a:tab pos="3743945" algn="l"/>
                <a:tab pos="4156769" algn="l"/>
                <a:tab pos="4576305" algn="l"/>
                <a:tab pos="4990807" algn="l"/>
                <a:tab pos="5406987" algn="l"/>
                <a:tab pos="5826524" algn="l"/>
                <a:tab pos="6239348" algn="l"/>
                <a:tab pos="6655528" algn="l"/>
                <a:tab pos="7071708" algn="l"/>
                <a:tab pos="7489567" algn="l"/>
                <a:tab pos="7905748" algn="l"/>
                <a:tab pos="8321928" algn="l"/>
              </a:tabLst>
            </a:pPr>
            <a:endParaRPr lang="en-GB" dirty="0" smtClean="0">
              <a:ea typeface="MS Gothic" pitchFamily="49" charset="-128"/>
            </a:endParaRPr>
          </a:p>
        </p:txBody>
      </p:sp>
      <p:sp>
        <p:nvSpPr>
          <p:cNvPr id="158725" name="Text Box 3"/>
          <p:cNvSpPr txBox="1">
            <a:spLocks noChangeArrowheads="1"/>
          </p:cNvSpPr>
          <p:nvPr/>
        </p:nvSpPr>
        <p:spPr bwMode="auto">
          <a:xfrm>
            <a:off x="4009814" y="8189357"/>
            <a:ext cx="3066627" cy="4317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9738" tIns="44703" rIns="89738" bIns="44703" anchor="b"/>
          <a:lstStyle>
            <a:lvl1pPr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1pPr>
            <a:lvl2pPr marL="742950" indent="-28575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2pPr>
            <a:lvl3pPr marL="11430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3pPr>
            <a:lvl4pPr marL="16002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4pPr>
            <a:lvl5pPr marL="20574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5pPr>
            <a:lvl6pPr marL="25146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6pPr>
            <a:lvl7pPr marL="29718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7pPr>
            <a:lvl8pPr marL="34290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8pPr>
            <a:lvl9pPr marL="38862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9pPr>
          </a:lstStyle>
          <a:p>
            <a:pPr algn="r" eaLnBrk="1" hangingPunct="1"/>
            <a:fld id="{7F6903B7-9566-449E-8FAF-783467CD514E}" type="slidenum">
              <a:rPr lang="en-GB" sz="1300">
                <a:solidFill>
                  <a:srgbClr val="000000"/>
                </a:solidFill>
                <a:latin typeface="Calibri" pitchFamily="34" charset="0"/>
              </a:rPr>
              <a:pPr algn="r" eaLnBrk="1" hangingPunct="1"/>
              <a:t>26</a:t>
            </a:fld>
            <a:endParaRPr lang="en-GB" sz="1300">
              <a:solidFill>
                <a:srgbClr val="000000"/>
              </a:solidFill>
              <a:latin typeface="Calibri" pitchFamily="34" charset="0"/>
            </a:endParaRPr>
          </a:p>
        </p:txBody>
      </p:sp>
    </p:spTree>
    <p:extLst>
      <p:ext uri="{BB962C8B-B14F-4D97-AF65-F5344CB8AC3E}">
        <p14:creationId xmlns:p14="http://schemas.microsoft.com/office/powerpoint/2010/main" val="330232678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5538"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A44F1069-4770-4A18-B8AF-12F75F5039B8}" type="slidenum">
              <a:rPr lang="en-GB" smtClean="0"/>
              <a:pPr fontAlgn="base">
                <a:spcBef>
                  <a:spcPct val="0"/>
                </a:spcBef>
                <a:spcAft>
                  <a:spcPct val="0"/>
                </a:spcAft>
                <a:defRPr/>
              </a:pPr>
              <a:t>27</a:t>
            </a:fld>
            <a:endParaRPr lang="en-GB" smtClean="0"/>
          </a:p>
        </p:txBody>
      </p:sp>
      <p:sp>
        <p:nvSpPr>
          <p:cNvPr id="161795" name="Text Box 1"/>
          <p:cNvSpPr txBox="1">
            <a:spLocks noChangeArrowheads="1"/>
          </p:cNvSpPr>
          <p:nvPr/>
        </p:nvSpPr>
        <p:spPr bwMode="auto">
          <a:xfrm>
            <a:off x="1217507" y="648415"/>
            <a:ext cx="4644813" cy="3232070"/>
          </a:xfrm>
          <a:prstGeom prst="rect">
            <a:avLst/>
          </a:prstGeom>
          <a:solidFill>
            <a:srgbClr val="FFFFFF"/>
          </a:solidFill>
          <a:ln w="9360">
            <a:solidFill>
              <a:srgbClr val="000000"/>
            </a:solidFill>
            <a:miter lim="800000"/>
            <a:headEnd/>
            <a:tailEnd/>
          </a:ln>
        </p:spPr>
        <p:txBody>
          <a:bodyPr wrap="none" lIns="84735" tIns="42366" rIns="84735" bIns="42366"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IN">
              <a:latin typeface="Calibri" pitchFamily="34" charset="0"/>
            </a:endParaRPr>
          </a:p>
        </p:txBody>
      </p:sp>
      <p:sp>
        <p:nvSpPr>
          <p:cNvPr id="161796" name="Text Box 2"/>
          <p:cNvSpPr>
            <a:spLocks noGrp="1" noChangeArrowheads="1"/>
          </p:cNvSpPr>
          <p:nvPr>
            <p:ph type="body"/>
          </p:nvPr>
        </p:nvSpPr>
        <p:spPr bwMode="auto">
          <a:xfrm>
            <a:off x="707813" y="4095512"/>
            <a:ext cx="5664201" cy="387881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9738" tIns="44703" rIns="89738" bIns="44703" numCol="1" anchor="t" anchorCtr="0" compatLnSpc="1">
            <a:prstTxWarp prst="textNoShape">
              <a:avLst/>
            </a:prstTxWarp>
          </a:bodyPr>
          <a:lstStyle/>
          <a:p>
            <a:pPr eaLnBrk="1" hangingPunct="1">
              <a:lnSpc>
                <a:spcPct val="102000"/>
              </a:lnSpc>
              <a:spcBef>
                <a:spcPct val="0"/>
              </a:spcBef>
              <a:tabLst>
                <a:tab pos="0" algn="l"/>
                <a:tab pos="412824" algn="l"/>
                <a:tab pos="829004" algn="l"/>
                <a:tab pos="1245185" algn="l"/>
                <a:tab pos="1661365" algn="l"/>
                <a:tab pos="2077545" algn="l"/>
                <a:tab pos="2493725" algn="l"/>
                <a:tab pos="2911584" algn="l"/>
                <a:tab pos="3327765" algn="l"/>
                <a:tab pos="3743945" algn="l"/>
                <a:tab pos="4156769" algn="l"/>
                <a:tab pos="4576305" algn="l"/>
                <a:tab pos="4990807" algn="l"/>
                <a:tab pos="5406987" algn="l"/>
                <a:tab pos="5826524" algn="l"/>
                <a:tab pos="6239348" algn="l"/>
                <a:tab pos="6655528" algn="l"/>
                <a:tab pos="7071708" algn="l"/>
                <a:tab pos="7489567" algn="l"/>
                <a:tab pos="7905748" algn="l"/>
                <a:tab pos="8321928" algn="l"/>
              </a:tabLst>
            </a:pPr>
            <a:endParaRPr lang="en-GB" dirty="0" smtClean="0">
              <a:ea typeface="MS Gothic" pitchFamily="49" charset="-128"/>
            </a:endParaRPr>
          </a:p>
        </p:txBody>
      </p:sp>
      <p:sp>
        <p:nvSpPr>
          <p:cNvPr id="161797" name="Text Box 3"/>
          <p:cNvSpPr txBox="1">
            <a:spLocks noChangeArrowheads="1"/>
          </p:cNvSpPr>
          <p:nvPr/>
        </p:nvSpPr>
        <p:spPr bwMode="auto">
          <a:xfrm>
            <a:off x="4009814" y="8189357"/>
            <a:ext cx="3066627" cy="4317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9738" tIns="44703" rIns="89738" bIns="44703" anchor="b"/>
          <a:lstStyle>
            <a:lvl1pPr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1pPr>
            <a:lvl2pPr marL="742950" indent="-28575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2pPr>
            <a:lvl3pPr marL="11430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3pPr>
            <a:lvl4pPr marL="16002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4pPr>
            <a:lvl5pPr marL="20574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5pPr>
            <a:lvl6pPr marL="25146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6pPr>
            <a:lvl7pPr marL="29718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7pPr>
            <a:lvl8pPr marL="34290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8pPr>
            <a:lvl9pPr marL="38862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9pPr>
          </a:lstStyle>
          <a:p>
            <a:pPr algn="r" eaLnBrk="1" hangingPunct="1"/>
            <a:fld id="{359E0779-F859-46A4-8C06-B54B8C3450B5}" type="slidenum">
              <a:rPr lang="en-GB" sz="1300">
                <a:solidFill>
                  <a:srgbClr val="000000"/>
                </a:solidFill>
                <a:latin typeface="Calibri" pitchFamily="34" charset="0"/>
              </a:rPr>
              <a:pPr algn="r" eaLnBrk="1" hangingPunct="1"/>
              <a:t>27</a:t>
            </a:fld>
            <a:endParaRPr lang="en-GB" sz="1300">
              <a:solidFill>
                <a:srgbClr val="000000"/>
              </a:solidFill>
              <a:latin typeface="Calibri" pitchFamily="34" charset="0"/>
            </a:endParaRPr>
          </a:p>
        </p:txBody>
      </p:sp>
    </p:spTree>
    <p:extLst>
      <p:ext uri="{BB962C8B-B14F-4D97-AF65-F5344CB8AC3E}">
        <p14:creationId xmlns:p14="http://schemas.microsoft.com/office/powerpoint/2010/main" val="362555920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9AC235B-758B-40E7-971D-3F83408E2B90}" type="slidenum">
              <a:rPr lang="en-GB" smtClean="0"/>
              <a:pPr fontAlgn="base">
                <a:spcBef>
                  <a:spcPct val="0"/>
                </a:spcBef>
                <a:spcAft>
                  <a:spcPct val="0"/>
                </a:spcAft>
                <a:defRPr/>
              </a:pPr>
              <a:t>28</a:t>
            </a:fld>
            <a:endParaRPr lang="en-GB" smtClean="0"/>
          </a:p>
        </p:txBody>
      </p:sp>
      <p:sp>
        <p:nvSpPr>
          <p:cNvPr id="55299" name="Text Box 1"/>
          <p:cNvSpPr txBox="1">
            <a:spLocks noChangeArrowheads="1"/>
          </p:cNvSpPr>
          <p:nvPr/>
        </p:nvSpPr>
        <p:spPr bwMode="auto">
          <a:xfrm>
            <a:off x="1140024" y="616857"/>
            <a:ext cx="4356200" cy="3078238"/>
          </a:xfrm>
          <a:prstGeom prst="rect">
            <a:avLst/>
          </a:prstGeom>
          <a:solidFill>
            <a:srgbClr val="FFFFFF"/>
          </a:solidFill>
          <a:ln w="9360">
            <a:solidFill>
              <a:srgbClr val="000000"/>
            </a:solidFill>
            <a:miter lim="800000"/>
            <a:headEnd/>
            <a:tailEnd/>
          </a:ln>
        </p:spPr>
        <p:txBody>
          <a:bodyPr wrap="none" lIns="80155" tIns="40078" rIns="80155" bIns="40078" anchor="ctr"/>
          <a:lstStyle/>
          <a:p>
            <a:endParaRPr lang="en-IN">
              <a:latin typeface="Calibri" pitchFamily="34" charset="0"/>
            </a:endParaRPr>
          </a:p>
        </p:txBody>
      </p:sp>
      <p:sp>
        <p:nvSpPr>
          <p:cNvPr id="55300" name="Text Box 2"/>
          <p:cNvSpPr>
            <a:spLocks noGrp="1" noChangeArrowheads="1"/>
          </p:cNvSpPr>
          <p:nvPr>
            <p:ph type="body"/>
          </p:nvPr>
        </p:nvSpPr>
        <p:spPr bwMode="auto">
          <a:xfrm>
            <a:off x="663774" y="3900715"/>
            <a:ext cx="5308700" cy="3693584"/>
          </a:xfrm>
          <a:noFill/>
        </p:spPr>
        <p:txBody>
          <a:bodyPr wrap="square" lIns="84888" tIns="42286" rIns="84888" bIns="42286" numCol="1" anchor="t" anchorCtr="0" compatLnSpc="1">
            <a:prstTxWarp prst="textNoShape">
              <a:avLst/>
            </a:prstTxWarp>
          </a:bodyPr>
          <a:lstStyle/>
          <a:p>
            <a:pPr>
              <a:lnSpc>
                <a:spcPct val="102000"/>
              </a:lnSpc>
              <a:spcBef>
                <a:spcPct val="0"/>
              </a:spcBef>
              <a:tabLst>
                <a:tab pos="0" algn="l"/>
                <a:tab pos="390420" algn="l"/>
                <a:tab pos="783844" algn="l"/>
                <a:tab pos="1177267" algn="l"/>
                <a:tab pos="1572193" algn="l"/>
                <a:tab pos="1965616" algn="l"/>
                <a:tab pos="2357538" algn="l"/>
                <a:tab pos="2753964" algn="l"/>
                <a:tab pos="3147388" algn="l"/>
                <a:tab pos="3540811" algn="l"/>
                <a:tab pos="3934235" algn="l"/>
                <a:tab pos="4327658" algn="l"/>
                <a:tab pos="4721081" algn="l"/>
                <a:tab pos="5116007" algn="l"/>
                <a:tab pos="5510932" algn="l"/>
                <a:tab pos="5904355" algn="l"/>
                <a:tab pos="6297779" algn="l"/>
                <a:tab pos="6689701" algn="l"/>
                <a:tab pos="7084625" algn="l"/>
                <a:tab pos="7479551" algn="l"/>
                <a:tab pos="7872974" algn="l"/>
              </a:tabLst>
            </a:pPr>
            <a:endParaRPr lang="en-GB" smtClean="0">
              <a:ea typeface="MS Gothic" pitchFamily="49" charset="-128"/>
            </a:endParaRPr>
          </a:p>
        </p:txBody>
      </p:sp>
      <p:sp>
        <p:nvSpPr>
          <p:cNvPr id="55301" name="Text Box 3"/>
          <p:cNvSpPr txBox="1">
            <a:spLocks noChangeArrowheads="1"/>
          </p:cNvSpPr>
          <p:nvPr/>
        </p:nvSpPr>
        <p:spPr bwMode="auto">
          <a:xfrm>
            <a:off x="3759399" y="7799917"/>
            <a:ext cx="2875359" cy="409726"/>
          </a:xfrm>
          <a:prstGeom prst="rect">
            <a:avLst/>
          </a:prstGeom>
          <a:noFill/>
          <a:ln w="9525">
            <a:noFill/>
            <a:round/>
            <a:headEnd/>
            <a:tailEnd/>
          </a:ln>
        </p:spPr>
        <p:txBody>
          <a:bodyPr lIns="84888" tIns="42286" rIns="84888" bIns="42286" anchor="b"/>
          <a:lstStyle/>
          <a:p>
            <a:pPr algn="r">
              <a:tabLst>
                <a:tab pos="0" algn="l"/>
                <a:tab pos="390420" algn="l"/>
                <a:tab pos="783844" algn="l"/>
                <a:tab pos="1177267" algn="l"/>
                <a:tab pos="1572193" algn="l"/>
                <a:tab pos="1965616" algn="l"/>
                <a:tab pos="2357538" algn="l"/>
                <a:tab pos="2753964" algn="l"/>
                <a:tab pos="3147388" algn="l"/>
                <a:tab pos="3540811" algn="l"/>
                <a:tab pos="3934235" algn="l"/>
                <a:tab pos="4327658" algn="l"/>
                <a:tab pos="4721081" algn="l"/>
                <a:tab pos="5116007" algn="l"/>
                <a:tab pos="5510932" algn="l"/>
                <a:tab pos="5904355" algn="l"/>
                <a:tab pos="6297779" algn="l"/>
                <a:tab pos="6689701" algn="l"/>
                <a:tab pos="7084625" algn="l"/>
                <a:tab pos="7479551" algn="l"/>
                <a:tab pos="7872974" algn="l"/>
              </a:tabLst>
            </a:pPr>
            <a:fld id="{859F5567-0779-40C5-A385-9ACD1928AE91}" type="slidenum">
              <a:rPr lang="en-GB" sz="1100">
                <a:solidFill>
                  <a:srgbClr val="000000"/>
                </a:solidFill>
                <a:latin typeface="Calibri" pitchFamily="34" charset="0"/>
              </a:rPr>
              <a:pPr algn="r">
                <a:tabLst>
                  <a:tab pos="0" algn="l"/>
                  <a:tab pos="390420" algn="l"/>
                  <a:tab pos="783844" algn="l"/>
                  <a:tab pos="1177267" algn="l"/>
                  <a:tab pos="1572193" algn="l"/>
                  <a:tab pos="1965616" algn="l"/>
                  <a:tab pos="2357538" algn="l"/>
                  <a:tab pos="2753964" algn="l"/>
                  <a:tab pos="3147388" algn="l"/>
                  <a:tab pos="3540811" algn="l"/>
                  <a:tab pos="3934235" algn="l"/>
                  <a:tab pos="4327658" algn="l"/>
                  <a:tab pos="4721081" algn="l"/>
                  <a:tab pos="5116007" algn="l"/>
                  <a:tab pos="5510932" algn="l"/>
                  <a:tab pos="5904355" algn="l"/>
                  <a:tab pos="6297779" algn="l"/>
                  <a:tab pos="6689701" algn="l"/>
                  <a:tab pos="7084625" algn="l"/>
                  <a:tab pos="7479551" algn="l"/>
                  <a:tab pos="7872974" algn="l"/>
                </a:tabLst>
              </a:pPr>
              <a:t>28</a:t>
            </a:fld>
            <a:endParaRPr lang="en-GB" sz="1100">
              <a:solidFill>
                <a:srgbClr val="000000"/>
              </a:solidFill>
              <a:latin typeface="Calibri" pitchFamily="34" charset="0"/>
            </a:endParaRPr>
          </a:p>
        </p:txBody>
      </p:sp>
    </p:spTree>
    <p:extLst>
      <p:ext uri="{BB962C8B-B14F-4D97-AF65-F5344CB8AC3E}">
        <p14:creationId xmlns:p14="http://schemas.microsoft.com/office/powerpoint/2010/main" val="357480301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Slide Image Placeholder 1"/>
          <p:cNvSpPr>
            <a:spLocks noGrp="1" noRot="1" noChangeAspect="1" noTextEdit="1"/>
          </p:cNvSpPr>
          <p:nvPr>
            <p:ph type="sldImg"/>
          </p:nvPr>
        </p:nvSpPr>
        <p:spPr bwMode="auto">
          <a:noFill/>
          <a:ln>
            <a:solidFill>
              <a:srgbClr val="000000"/>
            </a:solidFill>
            <a:miter lim="800000"/>
            <a:headEnd/>
            <a:tailEnd/>
          </a:ln>
        </p:spPr>
      </p:sp>
      <p:sp>
        <p:nvSpPr>
          <p:cNvPr id="61443"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IN" smtClean="0"/>
          </a:p>
        </p:txBody>
      </p:sp>
      <p:sp>
        <p:nvSpPr>
          <p:cNvPr id="4" name="Slide Number Placeholder 3"/>
          <p:cNvSpPr>
            <a:spLocks noGrp="1"/>
          </p:cNvSpPr>
          <p:nvPr>
            <p:ph type="sldNum" sz="quarter" idx="5"/>
          </p:nvPr>
        </p:nvSpPr>
        <p:spPr/>
        <p:txBody>
          <a:bodyPr/>
          <a:lstStyle/>
          <a:p>
            <a:pPr>
              <a:defRPr/>
            </a:pPr>
            <a:fld id="{DA168B96-2A98-49DE-AC9B-A00A6B48ECC9}" type="slidenum">
              <a:rPr lang="en-US" smtClean="0"/>
              <a:pPr>
                <a:defRPr/>
              </a:pPr>
              <a:t>29</a:t>
            </a:fld>
            <a:endParaRPr lang="mr-IN"/>
          </a:p>
        </p:txBody>
      </p:sp>
    </p:spTree>
    <p:extLst>
      <p:ext uri="{BB962C8B-B14F-4D97-AF65-F5344CB8AC3E}">
        <p14:creationId xmlns:p14="http://schemas.microsoft.com/office/powerpoint/2010/main" val="107424014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1202"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fld id="{50950D9D-8DBD-42A7-B5C1-591752C7172D}" type="slidenum">
              <a:rPr lang="en-GB">
                <a:latin typeface="Calibri"/>
              </a:rPr>
              <a:pPr/>
              <a:t>3</a:t>
            </a:fld>
            <a:endParaRPr lang="en-GB">
              <a:latin typeface="Calibri"/>
            </a:endParaRPr>
          </a:p>
        </p:txBody>
      </p:sp>
      <p:sp>
        <p:nvSpPr>
          <p:cNvPr id="133123" name="Text Box 1"/>
          <p:cNvSpPr txBox="1">
            <a:spLocks noChangeArrowheads="1"/>
          </p:cNvSpPr>
          <p:nvPr/>
        </p:nvSpPr>
        <p:spPr bwMode="auto">
          <a:xfrm>
            <a:off x="1177926" y="685800"/>
            <a:ext cx="4500563" cy="3429000"/>
          </a:xfrm>
          <a:prstGeom prst="rect">
            <a:avLst/>
          </a:prstGeom>
          <a:solidFill>
            <a:srgbClr val="FFFFFF"/>
          </a:solidFill>
          <a:ln w="9360">
            <a:solidFill>
              <a:srgbClr val="000000"/>
            </a:solidFill>
            <a:miter lim="800000"/>
            <a:headEnd/>
            <a:tailEnd/>
          </a:ln>
        </p:spPr>
        <p:txBody>
          <a:bodyPr wrap="none" lIns="80151" tIns="40074" rIns="80151" bIns="40074"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IN">
              <a:latin typeface="Calibri" pitchFamily="34" charset="0"/>
            </a:endParaRPr>
          </a:p>
        </p:txBody>
      </p:sp>
      <p:sp>
        <p:nvSpPr>
          <p:cNvPr id="133124" name="Text Box 2"/>
          <p:cNvSpPr>
            <a:spLocks noGrp="1" noChangeArrowheads="1"/>
          </p:cNvSpPr>
          <p:nvPr>
            <p:ph type="body"/>
          </p:nvPr>
        </p:nvSpPr>
        <p:spPr bwMode="auto">
          <a:xfrm>
            <a:off x="687389" y="4344988"/>
            <a:ext cx="5481637" cy="41116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numCol="1" anchor="t" anchorCtr="0" compatLnSpc="1">
            <a:prstTxWarp prst="textNoShape">
              <a:avLst/>
            </a:prstTxWarp>
          </a:bodyPr>
          <a:lstStyle/>
          <a:p>
            <a:pPr>
              <a:lnSpc>
                <a:spcPct val="95000"/>
              </a:lnSpc>
              <a:spcBef>
                <a:spcPts val="388"/>
              </a:spcBef>
              <a:tabLst>
                <a:tab pos="0" algn="l"/>
                <a:tab pos="390490" algn="l"/>
                <a:tab pos="784155" algn="l"/>
                <a:tab pos="1177820" algn="l"/>
                <a:tab pos="1571485" algn="l"/>
                <a:tab pos="1965150" algn="l"/>
                <a:tab pos="2358814" algn="l"/>
                <a:tab pos="2754067" algn="l"/>
                <a:tab pos="3147733" algn="l"/>
                <a:tab pos="3541398" algn="l"/>
                <a:tab pos="3931888" algn="l"/>
                <a:tab pos="4328727" algn="l"/>
                <a:tab pos="4720804" algn="l"/>
                <a:tab pos="5114469" algn="l"/>
                <a:tab pos="5511309" algn="l"/>
                <a:tab pos="5901799" algn="l"/>
                <a:tab pos="6295464" algn="l"/>
                <a:tab pos="6689129" algn="l"/>
                <a:tab pos="7084381" algn="l"/>
                <a:tab pos="7478047" algn="l"/>
                <a:tab pos="7871712" algn="l"/>
              </a:tabLst>
            </a:pPr>
            <a:endParaRPr lang="en-GB" smtClean="0">
              <a:ea typeface="MS Gothic" pitchFamily="49" charset="-128"/>
            </a:endParaRPr>
          </a:p>
        </p:txBody>
      </p:sp>
    </p:spTree>
    <p:extLst>
      <p:ext uri="{BB962C8B-B14F-4D97-AF65-F5344CB8AC3E}">
        <p14:creationId xmlns:p14="http://schemas.microsoft.com/office/powerpoint/2010/main" val="348883757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2BBE8112-13AD-4BE5-9979-D36C484D4BE9}" type="slidenum">
              <a:rPr lang="en-GB" smtClean="0"/>
              <a:pPr fontAlgn="base">
                <a:spcBef>
                  <a:spcPct val="0"/>
                </a:spcBef>
                <a:spcAft>
                  <a:spcPct val="0"/>
                </a:spcAft>
                <a:defRPr/>
              </a:pPr>
              <a:t>30</a:t>
            </a:fld>
            <a:endParaRPr lang="en-GB" smtClean="0"/>
          </a:p>
        </p:txBody>
      </p:sp>
      <p:sp>
        <p:nvSpPr>
          <p:cNvPr id="54275" name="Text Box 1"/>
          <p:cNvSpPr txBox="1">
            <a:spLocks noChangeArrowheads="1"/>
          </p:cNvSpPr>
          <p:nvPr/>
        </p:nvSpPr>
        <p:spPr bwMode="auto">
          <a:xfrm>
            <a:off x="1140024" y="616857"/>
            <a:ext cx="4356200" cy="3078238"/>
          </a:xfrm>
          <a:prstGeom prst="rect">
            <a:avLst/>
          </a:prstGeom>
          <a:solidFill>
            <a:srgbClr val="FFFFFF"/>
          </a:solidFill>
          <a:ln w="9360">
            <a:solidFill>
              <a:srgbClr val="000000"/>
            </a:solidFill>
            <a:miter lim="800000"/>
            <a:headEnd/>
            <a:tailEnd/>
          </a:ln>
        </p:spPr>
        <p:txBody>
          <a:bodyPr wrap="none" lIns="80155" tIns="40078" rIns="80155" bIns="40078" anchor="ctr"/>
          <a:lstStyle/>
          <a:p>
            <a:endParaRPr lang="en-IN">
              <a:latin typeface="Calibri" pitchFamily="34" charset="0"/>
            </a:endParaRPr>
          </a:p>
        </p:txBody>
      </p:sp>
      <p:sp>
        <p:nvSpPr>
          <p:cNvPr id="54276" name="Text Box 2"/>
          <p:cNvSpPr>
            <a:spLocks noGrp="1" noChangeArrowheads="1"/>
          </p:cNvSpPr>
          <p:nvPr>
            <p:ph type="body"/>
          </p:nvPr>
        </p:nvSpPr>
        <p:spPr bwMode="auto">
          <a:xfrm>
            <a:off x="663774" y="3900715"/>
            <a:ext cx="5308700" cy="3693584"/>
          </a:xfrm>
          <a:noFill/>
        </p:spPr>
        <p:txBody>
          <a:bodyPr wrap="square" lIns="84888" tIns="42286" rIns="84888" bIns="42286" numCol="1" anchor="t" anchorCtr="0" compatLnSpc="1">
            <a:prstTxWarp prst="textNoShape">
              <a:avLst/>
            </a:prstTxWarp>
          </a:bodyPr>
          <a:lstStyle/>
          <a:p>
            <a:pPr>
              <a:lnSpc>
                <a:spcPct val="102000"/>
              </a:lnSpc>
              <a:spcBef>
                <a:spcPct val="0"/>
              </a:spcBef>
              <a:tabLst>
                <a:tab pos="0" algn="l"/>
                <a:tab pos="390420" algn="l"/>
                <a:tab pos="783844" algn="l"/>
                <a:tab pos="1177267" algn="l"/>
                <a:tab pos="1572193" algn="l"/>
                <a:tab pos="1965616" algn="l"/>
                <a:tab pos="2357538" algn="l"/>
                <a:tab pos="2753964" algn="l"/>
                <a:tab pos="3147388" algn="l"/>
                <a:tab pos="3540811" algn="l"/>
                <a:tab pos="3934235" algn="l"/>
                <a:tab pos="4327658" algn="l"/>
                <a:tab pos="4721081" algn="l"/>
                <a:tab pos="5116007" algn="l"/>
                <a:tab pos="5510932" algn="l"/>
                <a:tab pos="5904355" algn="l"/>
                <a:tab pos="6297779" algn="l"/>
                <a:tab pos="6689701" algn="l"/>
                <a:tab pos="7084625" algn="l"/>
                <a:tab pos="7479551" algn="l"/>
                <a:tab pos="7872974" algn="l"/>
              </a:tabLst>
            </a:pPr>
            <a:endParaRPr lang="en-GB" smtClean="0">
              <a:ea typeface="MS Gothic" pitchFamily="49" charset="-128"/>
            </a:endParaRPr>
          </a:p>
        </p:txBody>
      </p:sp>
      <p:sp>
        <p:nvSpPr>
          <p:cNvPr id="54277" name="Text Box 3"/>
          <p:cNvSpPr txBox="1">
            <a:spLocks noChangeArrowheads="1"/>
          </p:cNvSpPr>
          <p:nvPr/>
        </p:nvSpPr>
        <p:spPr bwMode="auto">
          <a:xfrm>
            <a:off x="3759399" y="7799917"/>
            <a:ext cx="2875359" cy="409726"/>
          </a:xfrm>
          <a:prstGeom prst="rect">
            <a:avLst/>
          </a:prstGeom>
          <a:noFill/>
          <a:ln w="9525">
            <a:noFill/>
            <a:round/>
            <a:headEnd/>
            <a:tailEnd/>
          </a:ln>
        </p:spPr>
        <p:txBody>
          <a:bodyPr lIns="84888" tIns="42286" rIns="84888" bIns="42286" anchor="b"/>
          <a:lstStyle/>
          <a:p>
            <a:pPr algn="r">
              <a:tabLst>
                <a:tab pos="0" algn="l"/>
                <a:tab pos="390420" algn="l"/>
                <a:tab pos="783844" algn="l"/>
                <a:tab pos="1177267" algn="l"/>
                <a:tab pos="1572193" algn="l"/>
                <a:tab pos="1965616" algn="l"/>
                <a:tab pos="2357538" algn="l"/>
                <a:tab pos="2753964" algn="l"/>
                <a:tab pos="3147388" algn="l"/>
                <a:tab pos="3540811" algn="l"/>
                <a:tab pos="3934235" algn="l"/>
                <a:tab pos="4327658" algn="l"/>
                <a:tab pos="4721081" algn="l"/>
                <a:tab pos="5116007" algn="l"/>
                <a:tab pos="5510932" algn="l"/>
                <a:tab pos="5904355" algn="l"/>
                <a:tab pos="6297779" algn="l"/>
                <a:tab pos="6689701" algn="l"/>
                <a:tab pos="7084625" algn="l"/>
                <a:tab pos="7479551" algn="l"/>
                <a:tab pos="7872974" algn="l"/>
              </a:tabLst>
            </a:pPr>
            <a:fld id="{F639F94C-72CC-4502-9DBD-B37573A334FF}" type="slidenum">
              <a:rPr lang="en-GB" sz="1100">
                <a:solidFill>
                  <a:srgbClr val="000000"/>
                </a:solidFill>
                <a:latin typeface="Calibri" pitchFamily="34" charset="0"/>
              </a:rPr>
              <a:pPr algn="r">
                <a:tabLst>
                  <a:tab pos="0" algn="l"/>
                  <a:tab pos="390420" algn="l"/>
                  <a:tab pos="783844" algn="l"/>
                  <a:tab pos="1177267" algn="l"/>
                  <a:tab pos="1572193" algn="l"/>
                  <a:tab pos="1965616" algn="l"/>
                  <a:tab pos="2357538" algn="l"/>
                  <a:tab pos="2753964" algn="l"/>
                  <a:tab pos="3147388" algn="l"/>
                  <a:tab pos="3540811" algn="l"/>
                  <a:tab pos="3934235" algn="l"/>
                  <a:tab pos="4327658" algn="l"/>
                  <a:tab pos="4721081" algn="l"/>
                  <a:tab pos="5116007" algn="l"/>
                  <a:tab pos="5510932" algn="l"/>
                  <a:tab pos="5904355" algn="l"/>
                  <a:tab pos="6297779" algn="l"/>
                  <a:tab pos="6689701" algn="l"/>
                  <a:tab pos="7084625" algn="l"/>
                  <a:tab pos="7479551" algn="l"/>
                  <a:tab pos="7872974" algn="l"/>
                </a:tabLst>
              </a:pPr>
              <a:t>30</a:t>
            </a:fld>
            <a:endParaRPr lang="en-GB" sz="1100">
              <a:solidFill>
                <a:srgbClr val="000000"/>
              </a:solidFill>
              <a:latin typeface="Calibri" pitchFamily="34" charset="0"/>
            </a:endParaRPr>
          </a:p>
        </p:txBody>
      </p:sp>
    </p:spTree>
    <p:extLst>
      <p:ext uri="{BB962C8B-B14F-4D97-AF65-F5344CB8AC3E}">
        <p14:creationId xmlns:p14="http://schemas.microsoft.com/office/powerpoint/2010/main" val="266739079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5B84539E-8AB9-462B-B0BD-14E4B2C33F11}" type="slidenum">
              <a:rPr lang="en-GB" smtClean="0"/>
              <a:pPr fontAlgn="base">
                <a:spcBef>
                  <a:spcPct val="0"/>
                </a:spcBef>
                <a:spcAft>
                  <a:spcPct val="0"/>
                </a:spcAft>
                <a:defRPr/>
              </a:pPr>
              <a:t>31</a:t>
            </a:fld>
            <a:endParaRPr lang="en-GB" smtClean="0"/>
          </a:p>
        </p:txBody>
      </p:sp>
      <p:sp>
        <p:nvSpPr>
          <p:cNvPr id="53251" name="Text Box 1"/>
          <p:cNvSpPr txBox="1">
            <a:spLocks noChangeArrowheads="1"/>
          </p:cNvSpPr>
          <p:nvPr/>
        </p:nvSpPr>
        <p:spPr bwMode="auto">
          <a:xfrm>
            <a:off x="1140024" y="616857"/>
            <a:ext cx="4356200" cy="3078238"/>
          </a:xfrm>
          <a:prstGeom prst="rect">
            <a:avLst/>
          </a:prstGeom>
          <a:solidFill>
            <a:srgbClr val="FFFFFF"/>
          </a:solidFill>
          <a:ln w="9360">
            <a:solidFill>
              <a:srgbClr val="000000"/>
            </a:solidFill>
            <a:miter lim="800000"/>
            <a:headEnd/>
            <a:tailEnd/>
          </a:ln>
        </p:spPr>
        <p:txBody>
          <a:bodyPr wrap="none" lIns="80155" tIns="40078" rIns="80155" bIns="40078" anchor="ctr"/>
          <a:lstStyle/>
          <a:p>
            <a:endParaRPr lang="en-IN">
              <a:latin typeface="Calibri" pitchFamily="34" charset="0"/>
            </a:endParaRPr>
          </a:p>
        </p:txBody>
      </p:sp>
      <p:sp>
        <p:nvSpPr>
          <p:cNvPr id="53252" name="Text Box 2"/>
          <p:cNvSpPr>
            <a:spLocks noGrp="1" noChangeArrowheads="1"/>
          </p:cNvSpPr>
          <p:nvPr>
            <p:ph type="body"/>
          </p:nvPr>
        </p:nvSpPr>
        <p:spPr bwMode="auto">
          <a:xfrm>
            <a:off x="663774" y="3900715"/>
            <a:ext cx="5308700" cy="3693584"/>
          </a:xfrm>
          <a:noFill/>
        </p:spPr>
        <p:txBody>
          <a:bodyPr wrap="square" lIns="84888" tIns="42286" rIns="84888" bIns="42286" numCol="1" anchor="t" anchorCtr="0" compatLnSpc="1">
            <a:prstTxWarp prst="textNoShape">
              <a:avLst/>
            </a:prstTxWarp>
          </a:bodyPr>
          <a:lstStyle/>
          <a:p>
            <a:pPr>
              <a:lnSpc>
                <a:spcPct val="102000"/>
              </a:lnSpc>
              <a:spcBef>
                <a:spcPct val="0"/>
              </a:spcBef>
              <a:tabLst>
                <a:tab pos="0" algn="l"/>
                <a:tab pos="390420" algn="l"/>
                <a:tab pos="783844" algn="l"/>
                <a:tab pos="1177267" algn="l"/>
                <a:tab pos="1572193" algn="l"/>
                <a:tab pos="1965616" algn="l"/>
                <a:tab pos="2357538" algn="l"/>
                <a:tab pos="2753964" algn="l"/>
                <a:tab pos="3147388" algn="l"/>
                <a:tab pos="3540811" algn="l"/>
                <a:tab pos="3934235" algn="l"/>
                <a:tab pos="4327658" algn="l"/>
                <a:tab pos="4721081" algn="l"/>
                <a:tab pos="5116007" algn="l"/>
                <a:tab pos="5510932" algn="l"/>
                <a:tab pos="5904355" algn="l"/>
                <a:tab pos="6297779" algn="l"/>
                <a:tab pos="6689701" algn="l"/>
                <a:tab pos="7084625" algn="l"/>
                <a:tab pos="7479551" algn="l"/>
                <a:tab pos="7872974" algn="l"/>
              </a:tabLst>
            </a:pPr>
            <a:endParaRPr lang="en-GB" smtClean="0">
              <a:ea typeface="MS Gothic" pitchFamily="49" charset="-128"/>
            </a:endParaRPr>
          </a:p>
        </p:txBody>
      </p:sp>
      <p:sp>
        <p:nvSpPr>
          <p:cNvPr id="53253" name="Text Box 3"/>
          <p:cNvSpPr txBox="1">
            <a:spLocks noChangeArrowheads="1"/>
          </p:cNvSpPr>
          <p:nvPr/>
        </p:nvSpPr>
        <p:spPr bwMode="auto">
          <a:xfrm>
            <a:off x="3759399" y="7799917"/>
            <a:ext cx="2875359" cy="409726"/>
          </a:xfrm>
          <a:prstGeom prst="rect">
            <a:avLst/>
          </a:prstGeom>
          <a:noFill/>
          <a:ln w="9525">
            <a:noFill/>
            <a:round/>
            <a:headEnd/>
            <a:tailEnd/>
          </a:ln>
        </p:spPr>
        <p:txBody>
          <a:bodyPr lIns="84888" tIns="42286" rIns="84888" bIns="42286" anchor="b"/>
          <a:lstStyle/>
          <a:p>
            <a:pPr algn="r">
              <a:tabLst>
                <a:tab pos="0" algn="l"/>
                <a:tab pos="390420" algn="l"/>
                <a:tab pos="783844" algn="l"/>
                <a:tab pos="1177267" algn="l"/>
                <a:tab pos="1572193" algn="l"/>
                <a:tab pos="1965616" algn="l"/>
                <a:tab pos="2357538" algn="l"/>
                <a:tab pos="2753964" algn="l"/>
                <a:tab pos="3147388" algn="l"/>
                <a:tab pos="3540811" algn="l"/>
                <a:tab pos="3934235" algn="l"/>
                <a:tab pos="4327658" algn="l"/>
                <a:tab pos="4721081" algn="l"/>
                <a:tab pos="5116007" algn="l"/>
                <a:tab pos="5510932" algn="l"/>
                <a:tab pos="5904355" algn="l"/>
                <a:tab pos="6297779" algn="l"/>
                <a:tab pos="6689701" algn="l"/>
                <a:tab pos="7084625" algn="l"/>
                <a:tab pos="7479551" algn="l"/>
                <a:tab pos="7872974" algn="l"/>
              </a:tabLst>
            </a:pPr>
            <a:fld id="{887E604C-3DC8-4731-A9F5-5A9C9FBBE9E9}" type="slidenum">
              <a:rPr lang="en-GB" sz="1100">
                <a:solidFill>
                  <a:srgbClr val="000000"/>
                </a:solidFill>
                <a:latin typeface="Calibri" pitchFamily="34" charset="0"/>
              </a:rPr>
              <a:pPr algn="r">
                <a:tabLst>
                  <a:tab pos="0" algn="l"/>
                  <a:tab pos="390420" algn="l"/>
                  <a:tab pos="783844" algn="l"/>
                  <a:tab pos="1177267" algn="l"/>
                  <a:tab pos="1572193" algn="l"/>
                  <a:tab pos="1965616" algn="l"/>
                  <a:tab pos="2357538" algn="l"/>
                  <a:tab pos="2753964" algn="l"/>
                  <a:tab pos="3147388" algn="l"/>
                  <a:tab pos="3540811" algn="l"/>
                  <a:tab pos="3934235" algn="l"/>
                  <a:tab pos="4327658" algn="l"/>
                  <a:tab pos="4721081" algn="l"/>
                  <a:tab pos="5116007" algn="l"/>
                  <a:tab pos="5510932" algn="l"/>
                  <a:tab pos="5904355" algn="l"/>
                  <a:tab pos="6297779" algn="l"/>
                  <a:tab pos="6689701" algn="l"/>
                  <a:tab pos="7084625" algn="l"/>
                  <a:tab pos="7479551" algn="l"/>
                  <a:tab pos="7872974" algn="l"/>
                </a:tabLst>
              </a:pPr>
              <a:t>31</a:t>
            </a:fld>
            <a:endParaRPr lang="en-GB" sz="1100">
              <a:solidFill>
                <a:srgbClr val="000000"/>
              </a:solidFill>
              <a:latin typeface="Calibri" pitchFamily="34" charset="0"/>
            </a:endParaRPr>
          </a:p>
        </p:txBody>
      </p:sp>
    </p:spTree>
    <p:extLst>
      <p:ext uri="{BB962C8B-B14F-4D97-AF65-F5344CB8AC3E}">
        <p14:creationId xmlns:p14="http://schemas.microsoft.com/office/powerpoint/2010/main" val="88537179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Slide Image Placeholder 1"/>
          <p:cNvSpPr>
            <a:spLocks noGrp="1" noRot="1" noChangeAspect="1" noTextEdit="1"/>
          </p:cNvSpPr>
          <p:nvPr>
            <p:ph type="sldImg"/>
          </p:nvPr>
        </p:nvSpPr>
        <p:spPr bwMode="auto">
          <a:noFill/>
          <a:ln>
            <a:solidFill>
              <a:srgbClr val="000000"/>
            </a:solidFill>
            <a:miter lim="800000"/>
            <a:headEnd/>
            <a:tailEnd/>
          </a:ln>
        </p:spPr>
      </p:sp>
      <p:sp>
        <p:nvSpPr>
          <p:cNvPr id="70659"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IN" smtClean="0"/>
          </a:p>
        </p:txBody>
      </p:sp>
      <p:sp>
        <p:nvSpPr>
          <p:cNvPr id="4" name="Slide Number Placeholder 3"/>
          <p:cNvSpPr>
            <a:spLocks noGrp="1"/>
          </p:cNvSpPr>
          <p:nvPr>
            <p:ph type="sldNum" sz="quarter" idx="5"/>
          </p:nvPr>
        </p:nvSpPr>
        <p:spPr/>
        <p:txBody>
          <a:bodyPr/>
          <a:lstStyle/>
          <a:p>
            <a:pPr>
              <a:defRPr/>
            </a:pPr>
            <a:fld id="{12827BD3-7199-4EE1-95D0-8C3581CB4F36}" type="slidenum">
              <a:rPr lang="en-US" smtClean="0"/>
              <a:pPr>
                <a:defRPr/>
              </a:pPr>
              <a:t>32</a:t>
            </a:fld>
            <a:endParaRPr lang="mr-IN"/>
          </a:p>
        </p:txBody>
      </p:sp>
    </p:spTree>
    <p:extLst>
      <p:ext uri="{BB962C8B-B14F-4D97-AF65-F5344CB8AC3E}">
        <p14:creationId xmlns:p14="http://schemas.microsoft.com/office/powerpoint/2010/main" val="777373609"/>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3F4F0CC-48E4-4552-87F3-7D1AC898FB32}" type="slidenum">
              <a:rPr lang="en-GB" smtClean="0"/>
              <a:pPr fontAlgn="base">
                <a:spcBef>
                  <a:spcPct val="0"/>
                </a:spcBef>
                <a:spcAft>
                  <a:spcPct val="0"/>
                </a:spcAft>
                <a:defRPr/>
              </a:pPr>
              <a:t>33</a:t>
            </a:fld>
            <a:endParaRPr lang="en-GB" smtClean="0"/>
          </a:p>
        </p:txBody>
      </p:sp>
      <p:sp>
        <p:nvSpPr>
          <p:cNvPr id="74755" name="Text Box 1"/>
          <p:cNvSpPr txBox="1">
            <a:spLocks noChangeArrowheads="1"/>
          </p:cNvSpPr>
          <p:nvPr/>
        </p:nvSpPr>
        <p:spPr bwMode="auto">
          <a:xfrm>
            <a:off x="1068586" y="588131"/>
            <a:ext cx="4083844" cy="2931583"/>
          </a:xfrm>
          <a:prstGeom prst="rect">
            <a:avLst/>
          </a:prstGeom>
          <a:solidFill>
            <a:srgbClr val="FFFFFF"/>
          </a:solidFill>
          <a:ln w="9360">
            <a:solidFill>
              <a:srgbClr val="000000"/>
            </a:solidFill>
            <a:miter lim="800000"/>
            <a:headEnd/>
            <a:tailEnd/>
          </a:ln>
        </p:spPr>
        <p:txBody>
          <a:bodyPr wrap="none" lIns="75825" tIns="37913" rIns="75825" bIns="37913"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IN">
              <a:latin typeface="Calibri" pitchFamily="34" charset="0"/>
            </a:endParaRPr>
          </a:p>
        </p:txBody>
      </p:sp>
      <p:sp>
        <p:nvSpPr>
          <p:cNvPr id="74756" name="Text Box 2"/>
          <p:cNvSpPr>
            <a:spLocks noGrp="1" noChangeArrowheads="1"/>
          </p:cNvSpPr>
          <p:nvPr>
            <p:ph type="body"/>
          </p:nvPr>
        </p:nvSpPr>
        <p:spPr bwMode="auto">
          <a:xfrm>
            <a:off x="622101" y="3714750"/>
            <a:ext cx="4976813" cy="351820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0302" tIns="40002" rIns="80302" bIns="40002" numCol="1" anchor="t" anchorCtr="0" compatLnSpc="1">
            <a:prstTxWarp prst="textNoShape">
              <a:avLst/>
            </a:prstTxWarp>
          </a:bodyPr>
          <a:lstStyle/>
          <a:p>
            <a:pPr>
              <a:lnSpc>
                <a:spcPct val="102000"/>
              </a:lnSpc>
              <a:spcBef>
                <a:spcPct val="0"/>
              </a:spcBef>
              <a:tabLst>
                <a:tab pos="0" algn="l"/>
                <a:tab pos="369398" algn="l"/>
                <a:tab pos="741798" algn="l"/>
                <a:tab pos="1114199" algn="l"/>
                <a:tab pos="1488102" algn="l"/>
                <a:tab pos="1860503" algn="l"/>
                <a:tab pos="2231402" algn="l"/>
                <a:tab pos="2605305" algn="l"/>
                <a:tab pos="2977705" algn="l"/>
                <a:tab pos="3350106" algn="l"/>
                <a:tab pos="3722507" algn="l"/>
                <a:tab pos="4094908" algn="l"/>
                <a:tab pos="4467309" algn="l"/>
                <a:tab pos="4839710" algn="l"/>
                <a:tab pos="5213612" algn="l"/>
                <a:tab pos="5586012" algn="l"/>
                <a:tab pos="5958413" algn="l"/>
                <a:tab pos="6329313" algn="l"/>
                <a:tab pos="6703215" algn="l"/>
                <a:tab pos="7075616" algn="l"/>
                <a:tab pos="7448017" algn="l"/>
              </a:tabLst>
            </a:pPr>
            <a:endParaRPr lang="en-GB" smtClean="0">
              <a:ea typeface="MS Gothic" pitchFamily="49" charset="-128"/>
            </a:endParaRPr>
          </a:p>
        </p:txBody>
      </p:sp>
      <p:sp>
        <p:nvSpPr>
          <p:cNvPr id="74757" name="Text Box 3"/>
          <p:cNvSpPr txBox="1">
            <a:spLocks noChangeArrowheads="1"/>
          </p:cNvSpPr>
          <p:nvPr/>
        </p:nvSpPr>
        <p:spPr bwMode="auto">
          <a:xfrm>
            <a:off x="3524250" y="7427989"/>
            <a:ext cx="2695278" cy="390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0302" tIns="40002" rIns="80302" bIns="40002" anchor="b"/>
          <a:lstStyle>
            <a:lvl1pPr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1pPr>
            <a:lvl2pPr marL="742950" indent="-28575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2pPr>
            <a:lvl3pPr marL="11430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3pPr>
            <a:lvl4pPr marL="16002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4pPr>
            <a:lvl5pPr marL="20574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9pPr>
          </a:lstStyle>
          <a:p>
            <a:pPr algn="r" eaLnBrk="1" hangingPunct="1"/>
            <a:fld id="{C38BCA1A-D1A8-44F2-8DBA-E31B5D554E02}" type="slidenum">
              <a:rPr lang="en-GB" sz="1000">
                <a:solidFill>
                  <a:srgbClr val="000000"/>
                </a:solidFill>
                <a:latin typeface="Calibri" pitchFamily="34" charset="0"/>
              </a:rPr>
              <a:pPr algn="r" eaLnBrk="1" hangingPunct="1"/>
              <a:t>33</a:t>
            </a:fld>
            <a:endParaRPr lang="en-GB" sz="1000">
              <a:solidFill>
                <a:srgbClr val="000000"/>
              </a:solidFill>
              <a:latin typeface="Calibri" pitchFamily="34" charset="0"/>
            </a:endParaRPr>
          </a:p>
        </p:txBody>
      </p:sp>
    </p:spTree>
    <p:extLst>
      <p:ext uri="{BB962C8B-B14F-4D97-AF65-F5344CB8AC3E}">
        <p14:creationId xmlns:p14="http://schemas.microsoft.com/office/powerpoint/2010/main" val="2954143020"/>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2D6EF4B-C7B3-4A94-911F-02745C5384F9}" type="slidenum">
              <a:rPr lang="en-GB" smtClean="0"/>
              <a:pPr fontAlgn="base">
                <a:spcBef>
                  <a:spcPct val="0"/>
                </a:spcBef>
                <a:spcAft>
                  <a:spcPct val="0"/>
                </a:spcAft>
                <a:defRPr/>
              </a:pPr>
              <a:t>34</a:t>
            </a:fld>
            <a:endParaRPr lang="mr-IN" smtClean="0"/>
          </a:p>
        </p:txBody>
      </p:sp>
      <p:sp>
        <p:nvSpPr>
          <p:cNvPr id="60419" name="Text Box 1"/>
          <p:cNvSpPr txBox="1">
            <a:spLocks noChangeArrowheads="1"/>
          </p:cNvSpPr>
          <p:nvPr/>
        </p:nvSpPr>
        <p:spPr bwMode="auto">
          <a:xfrm>
            <a:off x="1216025" y="647700"/>
            <a:ext cx="4646613" cy="3232150"/>
          </a:xfrm>
          <a:prstGeom prst="rect">
            <a:avLst/>
          </a:prstGeom>
          <a:solidFill>
            <a:srgbClr val="FFFFFF"/>
          </a:solidFill>
          <a:ln w="9360">
            <a:solidFill>
              <a:srgbClr val="000000"/>
            </a:solidFill>
            <a:miter lim="800000"/>
            <a:headEnd/>
            <a:tailEnd/>
          </a:ln>
        </p:spPr>
        <p:txBody>
          <a:bodyPr wrap="none" lIns="84739" tIns="42370" rIns="84739" bIns="42370" anchor="ctr"/>
          <a:lstStyle/>
          <a:p>
            <a:endParaRPr lang="en-IN">
              <a:latin typeface="Calibri" pitchFamily="34" charset="0"/>
            </a:endParaRPr>
          </a:p>
        </p:txBody>
      </p:sp>
      <p:sp>
        <p:nvSpPr>
          <p:cNvPr id="60420" name="Text Box 2"/>
          <p:cNvSpPr>
            <a:spLocks noGrp="1" noChangeArrowheads="1"/>
          </p:cNvSpPr>
          <p:nvPr>
            <p:ph type="body"/>
          </p:nvPr>
        </p:nvSpPr>
        <p:spPr bwMode="auto">
          <a:xfrm>
            <a:off x="708025" y="4095750"/>
            <a:ext cx="5662613" cy="3878263"/>
          </a:xfrm>
          <a:noFill/>
        </p:spPr>
        <p:txBody>
          <a:bodyPr wrap="square" lIns="89743" tIns="44705" rIns="89743" bIns="44705" numCol="1" anchor="t" anchorCtr="0" compatLnSpc="1">
            <a:prstTxWarp prst="textNoShape">
              <a:avLst/>
            </a:prstTxWarp>
          </a:bodyPr>
          <a:lstStyle/>
          <a:p>
            <a:pPr eaLnBrk="1" hangingPunct="1">
              <a:lnSpc>
                <a:spcPct val="102000"/>
              </a:lnSpc>
              <a:spcBef>
                <a:spcPct val="0"/>
              </a:spcBef>
              <a:tabLst>
                <a:tab pos="0" algn="l"/>
                <a:tab pos="412750" algn="l"/>
                <a:tab pos="828675" algn="l"/>
                <a:tab pos="1244600" algn="l"/>
                <a:tab pos="1662113" algn="l"/>
                <a:tab pos="2078038" algn="l"/>
                <a:tab pos="2492375" algn="l"/>
                <a:tab pos="2911475" algn="l"/>
                <a:tab pos="3327400" algn="l"/>
                <a:tab pos="3743325" algn="l"/>
                <a:tab pos="4159250" algn="l"/>
                <a:tab pos="4575175" algn="l"/>
                <a:tab pos="4991100" algn="l"/>
                <a:tab pos="5408613" algn="l"/>
                <a:tab pos="5826125" algn="l"/>
                <a:tab pos="6242050" algn="l"/>
                <a:tab pos="6657975" algn="l"/>
                <a:tab pos="7072313" algn="l"/>
                <a:tab pos="7489825" algn="l"/>
                <a:tab pos="7907338" algn="l"/>
                <a:tab pos="8323263" algn="l"/>
              </a:tabLst>
            </a:pPr>
            <a:endParaRPr lang="en-GB" smtClean="0">
              <a:ea typeface="MS Gothic"/>
              <a:cs typeface="MS Gothic"/>
            </a:endParaRPr>
          </a:p>
        </p:txBody>
      </p:sp>
      <p:sp>
        <p:nvSpPr>
          <p:cNvPr id="60421" name="Text Box 3"/>
          <p:cNvSpPr txBox="1">
            <a:spLocks noChangeArrowheads="1"/>
          </p:cNvSpPr>
          <p:nvPr/>
        </p:nvSpPr>
        <p:spPr bwMode="auto">
          <a:xfrm>
            <a:off x="4010025" y="8189913"/>
            <a:ext cx="3067050" cy="430212"/>
          </a:xfrm>
          <a:prstGeom prst="rect">
            <a:avLst/>
          </a:prstGeom>
          <a:noFill/>
          <a:ln w="9525">
            <a:noFill/>
            <a:round/>
            <a:headEnd/>
            <a:tailEnd/>
          </a:ln>
        </p:spPr>
        <p:txBody>
          <a:bodyPr lIns="89743" tIns="44705" rIns="89743" bIns="44705" anchor="b"/>
          <a:lstStyle/>
          <a:p>
            <a:pPr algn="r">
              <a:tabLst>
                <a:tab pos="0" algn="l"/>
                <a:tab pos="412750" algn="l"/>
                <a:tab pos="828675" algn="l"/>
                <a:tab pos="1244600" algn="l"/>
                <a:tab pos="1662113" algn="l"/>
                <a:tab pos="2078038" algn="l"/>
                <a:tab pos="2492375" algn="l"/>
                <a:tab pos="2911475" algn="l"/>
                <a:tab pos="3327400" algn="l"/>
                <a:tab pos="3743325" algn="l"/>
                <a:tab pos="4159250" algn="l"/>
                <a:tab pos="4575175" algn="l"/>
                <a:tab pos="4991100" algn="l"/>
                <a:tab pos="5408613" algn="l"/>
                <a:tab pos="5826125" algn="l"/>
                <a:tab pos="6242050" algn="l"/>
                <a:tab pos="6657975" algn="l"/>
                <a:tab pos="7072313" algn="l"/>
                <a:tab pos="7489825" algn="l"/>
                <a:tab pos="7907338" algn="l"/>
                <a:tab pos="8323263" algn="l"/>
              </a:tabLst>
            </a:pPr>
            <a:fld id="{352E6FD1-086B-4E1B-AAF1-EB643C9BDAD3}" type="slidenum">
              <a:rPr lang="en-GB" sz="1200">
                <a:solidFill>
                  <a:srgbClr val="000000"/>
                </a:solidFill>
                <a:latin typeface="Calibri" pitchFamily="34" charset="0"/>
              </a:rPr>
              <a:pPr algn="r">
                <a:tabLst>
                  <a:tab pos="0" algn="l"/>
                  <a:tab pos="412750" algn="l"/>
                  <a:tab pos="828675" algn="l"/>
                  <a:tab pos="1244600" algn="l"/>
                  <a:tab pos="1662113" algn="l"/>
                  <a:tab pos="2078038" algn="l"/>
                  <a:tab pos="2492375" algn="l"/>
                  <a:tab pos="2911475" algn="l"/>
                  <a:tab pos="3327400" algn="l"/>
                  <a:tab pos="3743325" algn="l"/>
                  <a:tab pos="4159250" algn="l"/>
                  <a:tab pos="4575175" algn="l"/>
                  <a:tab pos="4991100" algn="l"/>
                  <a:tab pos="5408613" algn="l"/>
                  <a:tab pos="5826125" algn="l"/>
                  <a:tab pos="6242050" algn="l"/>
                  <a:tab pos="6657975" algn="l"/>
                  <a:tab pos="7072313" algn="l"/>
                  <a:tab pos="7489825" algn="l"/>
                  <a:tab pos="7907338" algn="l"/>
                  <a:tab pos="8323263" algn="l"/>
                </a:tabLst>
              </a:pPr>
              <a:t>34</a:t>
            </a:fld>
            <a:endParaRPr lang="mr-IN" sz="1200">
              <a:solidFill>
                <a:srgbClr val="000000"/>
              </a:solidFill>
              <a:latin typeface="Calibri" pitchFamily="34" charset="0"/>
            </a:endParaRPr>
          </a:p>
        </p:txBody>
      </p:sp>
    </p:spTree>
    <p:extLst>
      <p:ext uri="{BB962C8B-B14F-4D97-AF65-F5344CB8AC3E}">
        <p14:creationId xmlns:p14="http://schemas.microsoft.com/office/powerpoint/2010/main" val="327561222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2D6EF4B-C7B3-4A94-911F-02745C5384F9}" type="slidenum">
              <a:rPr lang="en-GB" smtClean="0"/>
              <a:pPr fontAlgn="base">
                <a:spcBef>
                  <a:spcPct val="0"/>
                </a:spcBef>
                <a:spcAft>
                  <a:spcPct val="0"/>
                </a:spcAft>
                <a:defRPr/>
              </a:pPr>
              <a:t>35</a:t>
            </a:fld>
            <a:endParaRPr lang="mr-IN" smtClean="0"/>
          </a:p>
        </p:txBody>
      </p:sp>
      <p:sp>
        <p:nvSpPr>
          <p:cNvPr id="60419" name="Text Box 1"/>
          <p:cNvSpPr txBox="1">
            <a:spLocks noChangeArrowheads="1"/>
          </p:cNvSpPr>
          <p:nvPr/>
        </p:nvSpPr>
        <p:spPr bwMode="auto">
          <a:xfrm>
            <a:off x="1216025" y="647700"/>
            <a:ext cx="4646613" cy="3232150"/>
          </a:xfrm>
          <a:prstGeom prst="rect">
            <a:avLst/>
          </a:prstGeom>
          <a:solidFill>
            <a:srgbClr val="FFFFFF"/>
          </a:solidFill>
          <a:ln w="9360">
            <a:solidFill>
              <a:srgbClr val="000000"/>
            </a:solidFill>
            <a:miter lim="800000"/>
            <a:headEnd/>
            <a:tailEnd/>
          </a:ln>
        </p:spPr>
        <p:txBody>
          <a:bodyPr wrap="none" lIns="84739" tIns="42370" rIns="84739" bIns="42370" anchor="ctr"/>
          <a:lstStyle/>
          <a:p>
            <a:endParaRPr lang="en-IN">
              <a:latin typeface="Calibri" pitchFamily="34" charset="0"/>
            </a:endParaRPr>
          </a:p>
        </p:txBody>
      </p:sp>
      <p:sp>
        <p:nvSpPr>
          <p:cNvPr id="60420" name="Text Box 2"/>
          <p:cNvSpPr>
            <a:spLocks noGrp="1" noChangeArrowheads="1"/>
          </p:cNvSpPr>
          <p:nvPr>
            <p:ph type="body"/>
          </p:nvPr>
        </p:nvSpPr>
        <p:spPr bwMode="auto">
          <a:xfrm>
            <a:off x="708025" y="4095750"/>
            <a:ext cx="5662613" cy="3878263"/>
          </a:xfrm>
          <a:noFill/>
        </p:spPr>
        <p:txBody>
          <a:bodyPr wrap="square" lIns="89743" tIns="44705" rIns="89743" bIns="44705" numCol="1" anchor="t" anchorCtr="0" compatLnSpc="1">
            <a:prstTxWarp prst="textNoShape">
              <a:avLst/>
            </a:prstTxWarp>
          </a:bodyPr>
          <a:lstStyle/>
          <a:p>
            <a:pPr eaLnBrk="1" hangingPunct="1">
              <a:lnSpc>
                <a:spcPct val="102000"/>
              </a:lnSpc>
              <a:spcBef>
                <a:spcPct val="0"/>
              </a:spcBef>
              <a:tabLst>
                <a:tab pos="0" algn="l"/>
                <a:tab pos="412750" algn="l"/>
                <a:tab pos="828675" algn="l"/>
                <a:tab pos="1244600" algn="l"/>
                <a:tab pos="1662113" algn="l"/>
                <a:tab pos="2078038" algn="l"/>
                <a:tab pos="2492375" algn="l"/>
                <a:tab pos="2911475" algn="l"/>
                <a:tab pos="3327400" algn="l"/>
                <a:tab pos="3743325" algn="l"/>
                <a:tab pos="4159250" algn="l"/>
                <a:tab pos="4575175" algn="l"/>
                <a:tab pos="4991100" algn="l"/>
                <a:tab pos="5408613" algn="l"/>
                <a:tab pos="5826125" algn="l"/>
                <a:tab pos="6242050" algn="l"/>
                <a:tab pos="6657975" algn="l"/>
                <a:tab pos="7072313" algn="l"/>
                <a:tab pos="7489825" algn="l"/>
                <a:tab pos="7907338" algn="l"/>
                <a:tab pos="8323263" algn="l"/>
              </a:tabLst>
            </a:pPr>
            <a:endParaRPr lang="en-GB" smtClean="0">
              <a:ea typeface="MS Gothic"/>
              <a:cs typeface="MS Gothic"/>
            </a:endParaRPr>
          </a:p>
        </p:txBody>
      </p:sp>
      <p:sp>
        <p:nvSpPr>
          <p:cNvPr id="60421" name="Text Box 3"/>
          <p:cNvSpPr txBox="1">
            <a:spLocks noChangeArrowheads="1"/>
          </p:cNvSpPr>
          <p:nvPr/>
        </p:nvSpPr>
        <p:spPr bwMode="auto">
          <a:xfrm>
            <a:off x="4010025" y="8189913"/>
            <a:ext cx="3067050" cy="430212"/>
          </a:xfrm>
          <a:prstGeom prst="rect">
            <a:avLst/>
          </a:prstGeom>
          <a:noFill/>
          <a:ln w="9525">
            <a:noFill/>
            <a:round/>
            <a:headEnd/>
            <a:tailEnd/>
          </a:ln>
        </p:spPr>
        <p:txBody>
          <a:bodyPr lIns="89743" tIns="44705" rIns="89743" bIns="44705" anchor="b"/>
          <a:lstStyle/>
          <a:p>
            <a:pPr algn="r">
              <a:tabLst>
                <a:tab pos="0" algn="l"/>
                <a:tab pos="412750" algn="l"/>
                <a:tab pos="828675" algn="l"/>
                <a:tab pos="1244600" algn="l"/>
                <a:tab pos="1662113" algn="l"/>
                <a:tab pos="2078038" algn="l"/>
                <a:tab pos="2492375" algn="l"/>
                <a:tab pos="2911475" algn="l"/>
                <a:tab pos="3327400" algn="l"/>
                <a:tab pos="3743325" algn="l"/>
                <a:tab pos="4159250" algn="l"/>
                <a:tab pos="4575175" algn="l"/>
                <a:tab pos="4991100" algn="l"/>
                <a:tab pos="5408613" algn="l"/>
                <a:tab pos="5826125" algn="l"/>
                <a:tab pos="6242050" algn="l"/>
                <a:tab pos="6657975" algn="l"/>
                <a:tab pos="7072313" algn="l"/>
                <a:tab pos="7489825" algn="l"/>
                <a:tab pos="7907338" algn="l"/>
                <a:tab pos="8323263" algn="l"/>
              </a:tabLst>
            </a:pPr>
            <a:fld id="{352E6FD1-086B-4E1B-AAF1-EB643C9BDAD3}" type="slidenum">
              <a:rPr lang="en-GB" sz="1200">
                <a:solidFill>
                  <a:srgbClr val="000000"/>
                </a:solidFill>
                <a:latin typeface="Calibri" pitchFamily="34" charset="0"/>
              </a:rPr>
              <a:pPr algn="r">
                <a:tabLst>
                  <a:tab pos="0" algn="l"/>
                  <a:tab pos="412750" algn="l"/>
                  <a:tab pos="828675" algn="l"/>
                  <a:tab pos="1244600" algn="l"/>
                  <a:tab pos="1662113" algn="l"/>
                  <a:tab pos="2078038" algn="l"/>
                  <a:tab pos="2492375" algn="l"/>
                  <a:tab pos="2911475" algn="l"/>
                  <a:tab pos="3327400" algn="l"/>
                  <a:tab pos="3743325" algn="l"/>
                  <a:tab pos="4159250" algn="l"/>
                  <a:tab pos="4575175" algn="l"/>
                  <a:tab pos="4991100" algn="l"/>
                  <a:tab pos="5408613" algn="l"/>
                  <a:tab pos="5826125" algn="l"/>
                  <a:tab pos="6242050" algn="l"/>
                  <a:tab pos="6657975" algn="l"/>
                  <a:tab pos="7072313" algn="l"/>
                  <a:tab pos="7489825" algn="l"/>
                  <a:tab pos="7907338" algn="l"/>
                  <a:tab pos="8323263" algn="l"/>
                </a:tabLst>
              </a:pPr>
              <a:t>35</a:t>
            </a:fld>
            <a:endParaRPr lang="mr-IN" sz="1200">
              <a:solidFill>
                <a:srgbClr val="000000"/>
              </a:solidFill>
              <a:latin typeface="Calibri" pitchFamily="34" charset="0"/>
            </a:endParaRPr>
          </a:p>
        </p:txBody>
      </p:sp>
    </p:spTree>
    <p:extLst>
      <p:ext uri="{BB962C8B-B14F-4D97-AF65-F5344CB8AC3E}">
        <p14:creationId xmlns:p14="http://schemas.microsoft.com/office/powerpoint/2010/main" val="2471457200"/>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365AC56-817A-422E-BFD8-DDC72B9B59EA}" type="slidenum">
              <a:rPr lang="en-GB" smtClean="0"/>
              <a:pPr fontAlgn="base">
                <a:spcBef>
                  <a:spcPct val="0"/>
                </a:spcBef>
                <a:spcAft>
                  <a:spcPct val="0"/>
                </a:spcAft>
                <a:defRPr/>
              </a:pPr>
              <a:t>36</a:t>
            </a:fld>
            <a:endParaRPr lang="en-GB" smtClean="0"/>
          </a:p>
        </p:txBody>
      </p:sp>
      <p:sp>
        <p:nvSpPr>
          <p:cNvPr id="59395" name="Text Box 1"/>
          <p:cNvSpPr txBox="1">
            <a:spLocks noChangeArrowheads="1"/>
          </p:cNvSpPr>
          <p:nvPr/>
        </p:nvSpPr>
        <p:spPr bwMode="auto">
          <a:xfrm>
            <a:off x="1068586" y="588131"/>
            <a:ext cx="4083844" cy="2931583"/>
          </a:xfrm>
          <a:prstGeom prst="rect">
            <a:avLst/>
          </a:prstGeom>
          <a:solidFill>
            <a:srgbClr val="FFFFFF"/>
          </a:solidFill>
          <a:ln w="9360">
            <a:solidFill>
              <a:srgbClr val="000000"/>
            </a:solidFill>
            <a:miter lim="800000"/>
            <a:headEnd/>
            <a:tailEnd/>
          </a:ln>
        </p:spPr>
        <p:txBody>
          <a:bodyPr wrap="none" lIns="75825" tIns="37913" rIns="75825" bIns="37913"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IN">
              <a:latin typeface="Calibri" pitchFamily="34" charset="0"/>
            </a:endParaRPr>
          </a:p>
        </p:txBody>
      </p:sp>
      <p:sp>
        <p:nvSpPr>
          <p:cNvPr id="59396" name="Text Box 2"/>
          <p:cNvSpPr>
            <a:spLocks noGrp="1" noChangeArrowheads="1"/>
          </p:cNvSpPr>
          <p:nvPr>
            <p:ph type="body"/>
          </p:nvPr>
        </p:nvSpPr>
        <p:spPr bwMode="auto">
          <a:xfrm>
            <a:off x="622101" y="3714750"/>
            <a:ext cx="4976813" cy="351820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0302" tIns="40002" rIns="80302" bIns="40002" numCol="1" anchor="t" anchorCtr="0" compatLnSpc="1">
            <a:prstTxWarp prst="textNoShape">
              <a:avLst/>
            </a:prstTxWarp>
          </a:bodyPr>
          <a:lstStyle/>
          <a:p>
            <a:pPr>
              <a:lnSpc>
                <a:spcPct val="102000"/>
              </a:lnSpc>
              <a:spcBef>
                <a:spcPct val="0"/>
              </a:spcBef>
              <a:tabLst>
                <a:tab pos="0" algn="l"/>
                <a:tab pos="369398" algn="l"/>
                <a:tab pos="741798" algn="l"/>
                <a:tab pos="1114199" algn="l"/>
                <a:tab pos="1488102" algn="l"/>
                <a:tab pos="1860503" algn="l"/>
                <a:tab pos="2231402" algn="l"/>
                <a:tab pos="2605305" algn="l"/>
                <a:tab pos="2977705" algn="l"/>
                <a:tab pos="3350106" algn="l"/>
                <a:tab pos="3722507" algn="l"/>
                <a:tab pos="4094908" algn="l"/>
                <a:tab pos="4467309" algn="l"/>
                <a:tab pos="4839710" algn="l"/>
                <a:tab pos="5213612" algn="l"/>
                <a:tab pos="5586012" algn="l"/>
                <a:tab pos="5958413" algn="l"/>
                <a:tab pos="6329313" algn="l"/>
                <a:tab pos="6703215" algn="l"/>
                <a:tab pos="7075616" algn="l"/>
                <a:tab pos="7448017" algn="l"/>
              </a:tabLst>
            </a:pPr>
            <a:endParaRPr lang="en-GB" smtClean="0">
              <a:ea typeface="MS Gothic" pitchFamily="49" charset="-128"/>
            </a:endParaRPr>
          </a:p>
        </p:txBody>
      </p:sp>
      <p:sp>
        <p:nvSpPr>
          <p:cNvPr id="59397" name="Text Box 3"/>
          <p:cNvSpPr txBox="1">
            <a:spLocks noChangeArrowheads="1"/>
          </p:cNvSpPr>
          <p:nvPr/>
        </p:nvSpPr>
        <p:spPr bwMode="auto">
          <a:xfrm>
            <a:off x="3524250" y="7427989"/>
            <a:ext cx="2695278" cy="390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0302" tIns="40002" rIns="80302" bIns="40002" anchor="b"/>
          <a:lstStyle>
            <a:lvl1pPr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1pPr>
            <a:lvl2pPr marL="742950" indent="-28575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2pPr>
            <a:lvl3pPr marL="11430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3pPr>
            <a:lvl4pPr marL="16002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4pPr>
            <a:lvl5pPr marL="20574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9pPr>
          </a:lstStyle>
          <a:p>
            <a:pPr algn="r" eaLnBrk="1" hangingPunct="1"/>
            <a:fld id="{FE9461D4-B93C-4570-8EF9-1EEB334A62BD}" type="slidenum">
              <a:rPr lang="en-GB" sz="1000">
                <a:solidFill>
                  <a:srgbClr val="000000"/>
                </a:solidFill>
                <a:latin typeface="Calibri" pitchFamily="34" charset="0"/>
              </a:rPr>
              <a:pPr algn="r" eaLnBrk="1" hangingPunct="1"/>
              <a:t>36</a:t>
            </a:fld>
            <a:endParaRPr lang="en-GB" sz="1000">
              <a:solidFill>
                <a:srgbClr val="000000"/>
              </a:solidFill>
              <a:latin typeface="Calibri" pitchFamily="34" charset="0"/>
            </a:endParaRPr>
          </a:p>
        </p:txBody>
      </p:sp>
    </p:spTree>
    <p:extLst>
      <p:ext uri="{BB962C8B-B14F-4D97-AF65-F5344CB8AC3E}">
        <p14:creationId xmlns:p14="http://schemas.microsoft.com/office/powerpoint/2010/main" val="2676484877"/>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813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E9665653-20F4-490F-8CBA-C3CEDF7E051E}" type="slidenum">
              <a:rPr lang="en-GB" smtClean="0"/>
              <a:pPr fontAlgn="base">
                <a:spcBef>
                  <a:spcPct val="0"/>
                </a:spcBef>
                <a:spcAft>
                  <a:spcPct val="0"/>
                </a:spcAft>
                <a:defRPr/>
              </a:pPr>
              <a:t>37</a:t>
            </a:fld>
            <a:endParaRPr lang="en-GB" smtClean="0"/>
          </a:p>
        </p:txBody>
      </p:sp>
      <p:sp>
        <p:nvSpPr>
          <p:cNvPr id="145411" name="Text Box 1"/>
          <p:cNvSpPr txBox="1">
            <a:spLocks noChangeArrowheads="1"/>
          </p:cNvSpPr>
          <p:nvPr/>
        </p:nvSpPr>
        <p:spPr bwMode="auto">
          <a:xfrm>
            <a:off x="1141413" y="617538"/>
            <a:ext cx="4354512" cy="3078162"/>
          </a:xfrm>
          <a:prstGeom prst="rect">
            <a:avLst/>
          </a:prstGeom>
          <a:solidFill>
            <a:srgbClr val="FFFFFF"/>
          </a:solidFill>
          <a:ln w="9360">
            <a:solidFill>
              <a:srgbClr val="000000"/>
            </a:solidFill>
            <a:miter lim="800000"/>
            <a:headEnd/>
            <a:tailEnd/>
          </a:ln>
        </p:spPr>
        <p:txBody>
          <a:bodyPr wrap="none" lIns="80151" tIns="40074" rIns="80151" bIns="40074"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IN">
              <a:latin typeface="Calibri" pitchFamily="34" charset="0"/>
            </a:endParaRPr>
          </a:p>
        </p:txBody>
      </p:sp>
      <p:sp>
        <p:nvSpPr>
          <p:cNvPr id="145412" name="Text Box 2"/>
          <p:cNvSpPr>
            <a:spLocks noGrp="1" noChangeArrowheads="1"/>
          </p:cNvSpPr>
          <p:nvPr>
            <p:ph type="body"/>
          </p:nvPr>
        </p:nvSpPr>
        <p:spPr bwMode="auto">
          <a:xfrm>
            <a:off x="663575" y="3900488"/>
            <a:ext cx="5310188" cy="369411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4883" tIns="42285" rIns="84883" bIns="42285" numCol="1" anchor="t" anchorCtr="0" compatLnSpc="1">
            <a:prstTxWarp prst="textNoShape">
              <a:avLst/>
            </a:prstTxWarp>
          </a:bodyPr>
          <a:lstStyle/>
          <a:p>
            <a:pPr>
              <a:lnSpc>
                <a:spcPct val="102000"/>
              </a:lnSpc>
              <a:spcBef>
                <a:spcPct val="0"/>
              </a:spcBef>
              <a:tabLst>
                <a:tab pos="0" algn="l"/>
                <a:tab pos="390490" algn="l"/>
                <a:tab pos="784155" algn="l"/>
                <a:tab pos="1177820" algn="l"/>
                <a:tab pos="1571485" algn="l"/>
                <a:tab pos="1965150" algn="l"/>
                <a:tab pos="2358814" algn="l"/>
                <a:tab pos="2754067" algn="l"/>
                <a:tab pos="3147733" algn="l"/>
                <a:tab pos="3541398" algn="l"/>
                <a:tab pos="3931888" algn="l"/>
                <a:tab pos="4328727" algn="l"/>
                <a:tab pos="4720804" algn="l"/>
                <a:tab pos="5114469" algn="l"/>
                <a:tab pos="5511309" algn="l"/>
                <a:tab pos="5901799" algn="l"/>
                <a:tab pos="6295464" algn="l"/>
                <a:tab pos="6689129" algn="l"/>
                <a:tab pos="7084381" algn="l"/>
                <a:tab pos="7478047" algn="l"/>
                <a:tab pos="7871712" algn="l"/>
              </a:tabLst>
            </a:pPr>
            <a:endParaRPr lang="en-GB" dirty="0" smtClean="0">
              <a:ea typeface="MS Gothic" pitchFamily="49" charset="-128"/>
            </a:endParaRPr>
          </a:p>
        </p:txBody>
      </p:sp>
      <p:sp>
        <p:nvSpPr>
          <p:cNvPr id="145413" name="Text Box 3"/>
          <p:cNvSpPr txBox="1">
            <a:spLocks noChangeArrowheads="1"/>
          </p:cNvSpPr>
          <p:nvPr/>
        </p:nvSpPr>
        <p:spPr bwMode="auto">
          <a:xfrm>
            <a:off x="3759201" y="7799388"/>
            <a:ext cx="2874963" cy="411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4883" tIns="42285" rIns="84883" bIns="42285" anchor="b"/>
          <a:lstStyle>
            <a:lvl1pPr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1pPr>
            <a:lvl2pPr marL="742950" indent="-28575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2pPr>
            <a:lvl3pPr marL="11430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3pPr>
            <a:lvl4pPr marL="16002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4pPr>
            <a:lvl5pPr marL="20574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5pPr>
            <a:lvl6pPr marL="25146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6pPr>
            <a:lvl7pPr marL="29718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7pPr>
            <a:lvl8pPr marL="34290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8pPr>
            <a:lvl9pPr marL="38862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9pPr>
          </a:lstStyle>
          <a:p>
            <a:pPr algn="r" eaLnBrk="1" hangingPunct="1"/>
            <a:fld id="{9797D8DE-0E7D-4DAB-AA3A-59B842CBA3AE}" type="slidenum">
              <a:rPr lang="en-GB" sz="1200">
                <a:solidFill>
                  <a:srgbClr val="000000"/>
                </a:solidFill>
                <a:latin typeface="Calibri" pitchFamily="34" charset="0"/>
              </a:rPr>
              <a:pPr algn="r" eaLnBrk="1" hangingPunct="1"/>
              <a:t>37</a:t>
            </a:fld>
            <a:endParaRPr lang="en-GB" sz="1200">
              <a:solidFill>
                <a:srgbClr val="000000"/>
              </a:solidFill>
              <a:latin typeface="Calibri" pitchFamily="34" charset="0"/>
            </a:endParaRPr>
          </a:p>
        </p:txBody>
      </p:sp>
    </p:spTree>
    <p:extLst>
      <p:ext uri="{BB962C8B-B14F-4D97-AF65-F5344CB8AC3E}">
        <p14:creationId xmlns:p14="http://schemas.microsoft.com/office/powerpoint/2010/main" val="367913540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9154"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4AAEC9BE-5117-497B-A5A1-88A04DA3F7BC}" type="slidenum">
              <a:rPr lang="en-GB" smtClean="0"/>
              <a:pPr fontAlgn="base">
                <a:spcBef>
                  <a:spcPct val="0"/>
                </a:spcBef>
                <a:spcAft>
                  <a:spcPct val="0"/>
                </a:spcAft>
                <a:defRPr/>
              </a:pPr>
              <a:t>38</a:t>
            </a:fld>
            <a:endParaRPr lang="en-GB" smtClean="0"/>
          </a:p>
        </p:txBody>
      </p:sp>
      <p:sp>
        <p:nvSpPr>
          <p:cNvPr id="146435" name="Text Box 1"/>
          <p:cNvSpPr txBox="1">
            <a:spLocks noChangeArrowheads="1"/>
          </p:cNvSpPr>
          <p:nvPr/>
        </p:nvSpPr>
        <p:spPr bwMode="auto">
          <a:xfrm>
            <a:off x="1141413" y="617538"/>
            <a:ext cx="4354512" cy="3078162"/>
          </a:xfrm>
          <a:prstGeom prst="rect">
            <a:avLst/>
          </a:prstGeom>
          <a:solidFill>
            <a:srgbClr val="FFFFFF"/>
          </a:solidFill>
          <a:ln w="9360">
            <a:solidFill>
              <a:srgbClr val="000000"/>
            </a:solidFill>
            <a:miter lim="800000"/>
            <a:headEnd/>
            <a:tailEnd/>
          </a:ln>
        </p:spPr>
        <p:txBody>
          <a:bodyPr wrap="none" lIns="80151" tIns="40074" rIns="80151" bIns="40074"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IN">
              <a:latin typeface="Calibri" pitchFamily="34" charset="0"/>
            </a:endParaRPr>
          </a:p>
        </p:txBody>
      </p:sp>
      <p:sp>
        <p:nvSpPr>
          <p:cNvPr id="146436" name="Text Box 2"/>
          <p:cNvSpPr>
            <a:spLocks noGrp="1" noChangeArrowheads="1"/>
          </p:cNvSpPr>
          <p:nvPr>
            <p:ph type="body"/>
          </p:nvPr>
        </p:nvSpPr>
        <p:spPr bwMode="auto">
          <a:xfrm>
            <a:off x="663575" y="3900488"/>
            <a:ext cx="5310188" cy="369411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4883" tIns="42285" rIns="84883" bIns="42285" numCol="1" anchor="t" anchorCtr="0" compatLnSpc="1">
            <a:prstTxWarp prst="textNoShape">
              <a:avLst/>
            </a:prstTxWarp>
          </a:bodyPr>
          <a:lstStyle/>
          <a:p>
            <a:pPr>
              <a:lnSpc>
                <a:spcPct val="102000"/>
              </a:lnSpc>
              <a:spcBef>
                <a:spcPct val="0"/>
              </a:spcBef>
              <a:tabLst>
                <a:tab pos="0" algn="l"/>
                <a:tab pos="390490" algn="l"/>
                <a:tab pos="784155" algn="l"/>
                <a:tab pos="1177820" algn="l"/>
                <a:tab pos="1571485" algn="l"/>
                <a:tab pos="1965150" algn="l"/>
                <a:tab pos="2358814" algn="l"/>
                <a:tab pos="2754067" algn="l"/>
                <a:tab pos="3147733" algn="l"/>
                <a:tab pos="3541398" algn="l"/>
                <a:tab pos="3931888" algn="l"/>
                <a:tab pos="4328727" algn="l"/>
                <a:tab pos="4720804" algn="l"/>
                <a:tab pos="5114469" algn="l"/>
                <a:tab pos="5511309" algn="l"/>
                <a:tab pos="5901799" algn="l"/>
                <a:tab pos="6295464" algn="l"/>
                <a:tab pos="6689129" algn="l"/>
                <a:tab pos="7084381" algn="l"/>
                <a:tab pos="7478047" algn="l"/>
                <a:tab pos="7871712" algn="l"/>
              </a:tabLst>
            </a:pPr>
            <a:endParaRPr lang="en-GB" dirty="0" smtClean="0">
              <a:ea typeface="MS Gothic" pitchFamily="49" charset="-128"/>
            </a:endParaRPr>
          </a:p>
        </p:txBody>
      </p:sp>
      <p:sp>
        <p:nvSpPr>
          <p:cNvPr id="146437" name="Text Box 3"/>
          <p:cNvSpPr txBox="1">
            <a:spLocks noChangeArrowheads="1"/>
          </p:cNvSpPr>
          <p:nvPr/>
        </p:nvSpPr>
        <p:spPr bwMode="auto">
          <a:xfrm>
            <a:off x="3759201" y="7799388"/>
            <a:ext cx="2874963" cy="411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4883" tIns="42285" rIns="84883" bIns="42285" anchor="b"/>
          <a:lstStyle>
            <a:lvl1pPr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1pPr>
            <a:lvl2pPr marL="742950" indent="-28575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2pPr>
            <a:lvl3pPr marL="11430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3pPr>
            <a:lvl4pPr marL="16002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4pPr>
            <a:lvl5pPr marL="20574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5pPr>
            <a:lvl6pPr marL="25146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6pPr>
            <a:lvl7pPr marL="29718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7pPr>
            <a:lvl8pPr marL="34290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8pPr>
            <a:lvl9pPr marL="38862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9pPr>
          </a:lstStyle>
          <a:p>
            <a:pPr algn="r" eaLnBrk="1" hangingPunct="1"/>
            <a:fld id="{A8AC8DE3-853C-43FF-9EEC-FFCF6933C80E}" type="slidenum">
              <a:rPr lang="en-GB" sz="1200">
                <a:solidFill>
                  <a:srgbClr val="000000"/>
                </a:solidFill>
                <a:latin typeface="Calibri" pitchFamily="34" charset="0"/>
              </a:rPr>
              <a:pPr algn="r" eaLnBrk="1" hangingPunct="1"/>
              <a:t>38</a:t>
            </a:fld>
            <a:endParaRPr lang="en-GB" sz="1200">
              <a:solidFill>
                <a:srgbClr val="000000"/>
              </a:solidFill>
              <a:latin typeface="Calibri" pitchFamily="34" charset="0"/>
            </a:endParaRPr>
          </a:p>
        </p:txBody>
      </p:sp>
    </p:spTree>
    <p:extLst>
      <p:ext uri="{BB962C8B-B14F-4D97-AF65-F5344CB8AC3E}">
        <p14:creationId xmlns:p14="http://schemas.microsoft.com/office/powerpoint/2010/main" val="523940358"/>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9154"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E99246B0-B6C3-42BC-91CC-D81C8B423B83}" type="slidenum">
              <a:rPr lang="en-GB" smtClean="0"/>
              <a:pPr fontAlgn="base">
                <a:spcBef>
                  <a:spcPct val="0"/>
                </a:spcBef>
                <a:spcAft>
                  <a:spcPct val="0"/>
                </a:spcAft>
                <a:defRPr/>
              </a:pPr>
              <a:t>39</a:t>
            </a:fld>
            <a:endParaRPr lang="en-GB" smtClean="0"/>
          </a:p>
        </p:txBody>
      </p:sp>
      <p:sp>
        <p:nvSpPr>
          <p:cNvPr id="147459" name="Text Box 1"/>
          <p:cNvSpPr txBox="1">
            <a:spLocks noChangeArrowheads="1"/>
          </p:cNvSpPr>
          <p:nvPr/>
        </p:nvSpPr>
        <p:spPr bwMode="auto">
          <a:xfrm>
            <a:off x="1141413" y="617538"/>
            <a:ext cx="4354512" cy="3078162"/>
          </a:xfrm>
          <a:prstGeom prst="rect">
            <a:avLst/>
          </a:prstGeom>
          <a:solidFill>
            <a:srgbClr val="FFFFFF"/>
          </a:solidFill>
          <a:ln w="9360">
            <a:solidFill>
              <a:srgbClr val="000000"/>
            </a:solidFill>
            <a:miter lim="800000"/>
            <a:headEnd/>
            <a:tailEnd/>
          </a:ln>
        </p:spPr>
        <p:txBody>
          <a:bodyPr wrap="none" lIns="80151" tIns="40074" rIns="80151" bIns="40074"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IN">
              <a:latin typeface="Calibri" pitchFamily="34" charset="0"/>
            </a:endParaRPr>
          </a:p>
        </p:txBody>
      </p:sp>
      <p:sp>
        <p:nvSpPr>
          <p:cNvPr id="147460" name="Text Box 2"/>
          <p:cNvSpPr>
            <a:spLocks noGrp="1" noChangeArrowheads="1"/>
          </p:cNvSpPr>
          <p:nvPr>
            <p:ph type="body"/>
          </p:nvPr>
        </p:nvSpPr>
        <p:spPr bwMode="auto">
          <a:xfrm>
            <a:off x="663575" y="3900488"/>
            <a:ext cx="5310188" cy="369411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4883" tIns="42285" rIns="84883" bIns="42285" numCol="1" anchor="t" anchorCtr="0" compatLnSpc="1">
            <a:prstTxWarp prst="textNoShape">
              <a:avLst/>
            </a:prstTxWarp>
          </a:bodyPr>
          <a:lstStyle/>
          <a:p>
            <a:pPr>
              <a:lnSpc>
                <a:spcPct val="102000"/>
              </a:lnSpc>
              <a:spcBef>
                <a:spcPct val="0"/>
              </a:spcBef>
              <a:tabLst>
                <a:tab pos="0" algn="l"/>
                <a:tab pos="390490" algn="l"/>
                <a:tab pos="784155" algn="l"/>
                <a:tab pos="1177820" algn="l"/>
                <a:tab pos="1571485" algn="l"/>
                <a:tab pos="1965150" algn="l"/>
                <a:tab pos="2358814" algn="l"/>
                <a:tab pos="2754067" algn="l"/>
                <a:tab pos="3147733" algn="l"/>
                <a:tab pos="3541398" algn="l"/>
                <a:tab pos="3931888" algn="l"/>
                <a:tab pos="4328727" algn="l"/>
                <a:tab pos="4720804" algn="l"/>
                <a:tab pos="5114469" algn="l"/>
                <a:tab pos="5511309" algn="l"/>
                <a:tab pos="5901799" algn="l"/>
                <a:tab pos="6295464" algn="l"/>
                <a:tab pos="6689129" algn="l"/>
                <a:tab pos="7084381" algn="l"/>
                <a:tab pos="7478047" algn="l"/>
                <a:tab pos="7871712" algn="l"/>
              </a:tabLst>
            </a:pPr>
            <a:endParaRPr lang="en-GB" dirty="0" smtClean="0">
              <a:ea typeface="MS Gothic" pitchFamily="49" charset="-128"/>
            </a:endParaRPr>
          </a:p>
        </p:txBody>
      </p:sp>
      <p:sp>
        <p:nvSpPr>
          <p:cNvPr id="147461" name="Text Box 3"/>
          <p:cNvSpPr txBox="1">
            <a:spLocks noChangeArrowheads="1"/>
          </p:cNvSpPr>
          <p:nvPr/>
        </p:nvSpPr>
        <p:spPr bwMode="auto">
          <a:xfrm>
            <a:off x="3759201" y="7799388"/>
            <a:ext cx="2874963" cy="411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4883" tIns="42285" rIns="84883" bIns="42285" anchor="b"/>
          <a:lstStyle>
            <a:lvl1pPr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1pPr>
            <a:lvl2pPr marL="742950" indent="-28575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2pPr>
            <a:lvl3pPr marL="11430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3pPr>
            <a:lvl4pPr marL="16002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4pPr>
            <a:lvl5pPr marL="20574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5pPr>
            <a:lvl6pPr marL="25146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6pPr>
            <a:lvl7pPr marL="29718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7pPr>
            <a:lvl8pPr marL="34290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8pPr>
            <a:lvl9pPr marL="38862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9pPr>
          </a:lstStyle>
          <a:p>
            <a:pPr algn="r" eaLnBrk="1" hangingPunct="1"/>
            <a:fld id="{512A6792-C41B-42E9-A1FC-E1D830E7F98A}" type="slidenum">
              <a:rPr lang="en-GB" sz="1200">
                <a:solidFill>
                  <a:srgbClr val="000000"/>
                </a:solidFill>
                <a:latin typeface="Calibri" pitchFamily="34" charset="0"/>
              </a:rPr>
              <a:pPr algn="r" eaLnBrk="1" hangingPunct="1"/>
              <a:t>39</a:t>
            </a:fld>
            <a:endParaRPr lang="en-GB" sz="1200">
              <a:solidFill>
                <a:srgbClr val="000000"/>
              </a:solidFill>
              <a:latin typeface="Calibri" pitchFamily="34" charset="0"/>
            </a:endParaRPr>
          </a:p>
        </p:txBody>
      </p:sp>
    </p:spTree>
    <p:extLst>
      <p:ext uri="{BB962C8B-B14F-4D97-AF65-F5344CB8AC3E}">
        <p14:creationId xmlns:p14="http://schemas.microsoft.com/office/powerpoint/2010/main" val="281333921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365AC56-817A-422E-BFD8-DDC72B9B59EA}" type="slidenum">
              <a:rPr lang="en-GB" smtClean="0"/>
              <a:pPr fontAlgn="base">
                <a:spcBef>
                  <a:spcPct val="0"/>
                </a:spcBef>
                <a:spcAft>
                  <a:spcPct val="0"/>
                </a:spcAft>
                <a:defRPr/>
              </a:pPr>
              <a:t>4</a:t>
            </a:fld>
            <a:endParaRPr lang="en-GB" smtClean="0"/>
          </a:p>
        </p:txBody>
      </p:sp>
      <p:sp>
        <p:nvSpPr>
          <p:cNvPr id="59395" name="Text Box 1"/>
          <p:cNvSpPr txBox="1">
            <a:spLocks noChangeArrowheads="1"/>
          </p:cNvSpPr>
          <p:nvPr/>
        </p:nvSpPr>
        <p:spPr bwMode="auto">
          <a:xfrm>
            <a:off x="1068586" y="588131"/>
            <a:ext cx="4083844" cy="2931583"/>
          </a:xfrm>
          <a:prstGeom prst="rect">
            <a:avLst/>
          </a:prstGeom>
          <a:solidFill>
            <a:srgbClr val="FFFFFF"/>
          </a:solidFill>
          <a:ln w="9360">
            <a:solidFill>
              <a:srgbClr val="000000"/>
            </a:solidFill>
            <a:miter lim="800000"/>
            <a:headEnd/>
            <a:tailEnd/>
          </a:ln>
        </p:spPr>
        <p:txBody>
          <a:bodyPr wrap="none" lIns="75825" tIns="37913" rIns="75825" bIns="37913"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IN">
              <a:latin typeface="Calibri" pitchFamily="34" charset="0"/>
            </a:endParaRPr>
          </a:p>
        </p:txBody>
      </p:sp>
      <p:sp>
        <p:nvSpPr>
          <p:cNvPr id="59396" name="Text Box 2"/>
          <p:cNvSpPr>
            <a:spLocks noGrp="1" noChangeArrowheads="1"/>
          </p:cNvSpPr>
          <p:nvPr>
            <p:ph type="body"/>
          </p:nvPr>
        </p:nvSpPr>
        <p:spPr bwMode="auto">
          <a:xfrm>
            <a:off x="622101" y="3714750"/>
            <a:ext cx="4976813" cy="351820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0302" tIns="40002" rIns="80302" bIns="40002" numCol="1" anchor="t" anchorCtr="0" compatLnSpc="1">
            <a:prstTxWarp prst="textNoShape">
              <a:avLst/>
            </a:prstTxWarp>
          </a:bodyPr>
          <a:lstStyle/>
          <a:p>
            <a:pPr>
              <a:lnSpc>
                <a:spcPct val="102000"/>
              </a:lnSpc>
              <a:spcBef>
                <a:spcPct val="0"/>
              </a:spcBef>
              <a:tabLst>
                <a:tab pos="0" algn="l"/>
                <a:tab pos="369398" algn="l"/>
                <a:tab pos="741798" algn="l"/>
                <a:tab pos="1114199" algn="l"/>
                <a:tab pos="1488102" algn="l"/>
                <a:tab pos="1860503" algn="l"/>
                <a:tab pos="2231402" algn="l"/>
                <a:tab pos="2605305" algn="l"/>
                <a:tab pos="2977705" algn="l"/>
                <a:tab pos="3350106" algn="l"/>
                <a:tab pos="3722507" algn="l"/>
                <a:tab pos="4094908" algn="l"/>
                <a:tab pos="4467309" algn="l"/>
                <a:tab pos="4839710" algn="l"/>
                <a:tab pos="5213612" algn="l"/>
                <a:tab pos="5586012" algn="l"/>
                <a:tab pos="5958413" algn="l"/>
                <a:tab pos="6329313" algn="l"/>
                <a:tab pos="6703215" algn="l"/>
                <a:tab pos="7075616" algn="l"/>
                <a:tab pos="7448017" algn="l"/>
              </a:tabLst>
            </a:pPr>
            <a:endParaRPr lang="en-GB" smtClean="0">
              <a:ea typeface="MS Gothic" pitchFamily="49" charset="-128"/>
            </a:endParaRPr>
          </a:p>
        </p:txBody>
      </p:sp>
      <p:sp>
        <p:nvSpPr>
          <p:cNvPr id="59397" name="Text Box 3"/>
          <p:cNvSpPr txBox="1">
            <a:spLocks noChangeArrowheads="1"/>
          </p:cNvSpPr>
          <p:nvPr/>
        </p:nvSpPr>
        <p:spPr bwMode="auto">
          <a:xfrm>
            <a:off x="3524250" y="7427989"/>
            <a:ext cx="2695278" cy="390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0302" tIns="40002" rIns="80302" bIns="40002" anchor="b"/>
          <a:lstStyle>
            <a:lvl1pPr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1pPr>
            <a:lvl2pPr marL="742950" indent="-28575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2pPr>
            <a:lvl3pPr marL="11430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3pPr>
            <a:lvl4pPr marL="16002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4pPr>
            <a:lvl5pPr marL="20574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9pPr>
          </a:lstStyle>
          <a:p>
            <a:pPr algn="r" eaLnBrk="1" hangingPunct="1"/>
            <a:fld id="{FE9461D4-B93C-4570-8EF9-1EEB334A62BD}" type="slidenum">
              <a:rPr lang="en-GB" sz="1000">
                <a:solidFill>
                  <a:srgbClr val="000000"/>
                </a:solidFill>
                <a:latin typeface="Calibri" pitchFamily="34" charset="0"/>
              </a:rPr>
              <a:pPr algn="r" eaLnBrk="1" hangingPunct="1"/>
              <a:t>4</a:t>
            </a:fld>
            <a:endParaRPr lang="en-GB" sz="1000">
              <a:solidFill>
                <a:srgbClr val="000000"/>
              </a:solidFill>
              <a:latin typeface="Calibri" pitchFamily="34" charset="0"/>
            </a:endParaRPr>
          </a:p>
        </p:txBody>
      </p:sp>
    </p:spTree>
    <p:extLst>
      <p:ext uri="{BB962C8B-B14F-4D97-AF65-F5344CB8AC3E}">
        <p14:creationId xmlns:p14="http://schemas.microsoft.com/office/powerpoint/2010/main" val="2676484877"/>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9154"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B08A919-95DF-4CF9-BCEA-092349B78730}" type="slidenum">
              <a:rPr lang="en-GB" smtClean="0"/>
              <a:pPr fontAlgn="base">
                <a:spcBef>
                  <a:spcPct val="0"/>
                </a:spcBef>
                <a:spcAft>
                  <a:spcPct val="0"/>
                </a:spcAft>
                <a:defRPr/>
              </a:pPr>
              <a:t>40</a:t>
            </a:fld>
            <a:endParaRPr lang="en-GB" smtClean="0"/>
          </a:p>
        </p:txBody>
      </p:sp>
      <p:sp>
        <p:nvSpPr>
          <p:cNvPr id="148483" name="Text Box 1"/>
          <p:cNvSpPr txBox="1">
            <a:spLocks noChangeArrowheads="1"/>
          </p:cNvSpPr>
          <p:nvPr/>
        </p:nvSpPr>
        <p:spPr bwMode="auto">
          <a:xfrm>
            <a:off x="1141413" y="617538"/>
            <a:ext cx="4354512" cy="3078162"/>
          </a:xfrm>
          <a:prstGeom prst="rect">
            <a:avLst/>
          </a:prstGeom>
          <a:solidFill>
            <a:srgbClr val="FFFFFF"/>
          </a:solidFill>
          <a:ln w="9360">
            <a:solidFill>
              <a:srgbClr val="000000"/>
            </a:solidFill>
            <a:miter lim="800000"/>
            <a:headEnd/>
            <a:tailEnd/>
          </a:ln>
        </p:spPr>
        <p:txBody>
          <a:bodyPr wrap="none" lIns="80151" tIns="40074" rIns="80151" bIns="40074"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IN">
              <a:latin typeface="Calibri" pitchFamily="34" charset="0"/>
            </a:endParaRPr>
          </a:p>
        </p:txBody>
      </p:sp>
      <p:sp>
        <p:nvSpPr>
          <p:cNvPr id="148484" name="Text Box 2"/>
          <p:cNvSpPr>
            <a:spLocks noGrp="1" noChangeArrowheads="1"/>
          </p:cNvSpPr>
          <p:nvPr>
            <p:ph type="body"/>
          </p:nvPr>
        </p:nvSpPr>
        <p:spPr bwMode="auto">
          <a:xfrm>
            <a:off x="663575" y="3900488"/>
            <a:ext cx="5310188" cy="369411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4883" tIns="42285" rIns="84883" bIns="42285" numCol="1" anchor="t" anchorCtr="0" compatLnSpc="1">
            <a:prstTxWarp prst="textNoShape">
              <a:avLst/>
            </a:prstTxWarp>
          </a:bodyPr>
          <a:lstStyle/>
          <a:p>
            <a:pPr>
              <a:lnSpc>
                <a:spcPct val="102000"/>
              </a:lnSpc>
              <a:spcBef>
                <a:spcPct val="0"/>
              </a:spcBef>
              <a:tabLst>
                <a:tab pos="0" algn="l"/>
                <a:tab pos="390490" algn="l"/>
                <a:tab pos="784155" algn="l"/>
                <a:tab pos="1177820" algn="l"/>
                <a:tab pos="1571485" algn="l"/>
                <a:tab pos="1965150" algn="l"/>
                <a:tab pos="2358814" algn="l"/>
                <a:tab pos="2754067" algn="l"/>
                <a:tab pos="3147733" algn="l"/>
                <a:tab pos="3541398" algn="l"/>
                <a:tab pos="3931888" algn="l"/>
                <a:tab pos="4328727" algn="l"/>
                <a:tab pos="4720804" algn="l"/>
                <a:tab pos="5114469" algn="l"/>
                <a:tab pos="5511309" algn="l"/>
                <a:tab pos="5901799" algn="l"/>
                <a:tab pos="6295464" algn="l"/>
                <a:tab pos="6689129" algn="l"/>
                <a:tab pos="7084381" algn="l"/>
                <a:tab pos="7478047" algn="l"/>
                <a:tab pos="7871712" algn="l"/>
              </a:tabLst>
            </a:pPr>
            <a:endParaRPr lang="en-GB" dirty="0" smtClean="0">
              <a:ea typeface="MS Gothic" pitchFamily="49" charset="-128"/>
            </a:endParaRPr>
          </a:p>
        </p:txBody>
      </p:sp>
      <p:sp>
        <p:nvSpPr>
          <p:cNvPr id="148485" name="Text Box 3"/>
          <p:cNvSpPr txBox="1">
            <a:spLocks noChangeArrowheads="1"/>
          </p:cNvSpPr>
          <p:nvPr/>
        </p:nvSpPr>
        <p:spPr bwMode="auto">
          <a:xfrm>
            <a:off x="3759201" y="7799388"/>
            <a:ext cx="2874963" cy="411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4883" tIns="42285" rIns="84883" bIns="42285" anchor="b"/>
          <a:lstStyle>
            <a:lvl1pPr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1pPr>
            <a:lvl2pPr marL="742950" indent="-28575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2pPr>
            <a:lvl3pPr marL="11430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3pPr>
            <a:lvl4pPr marL="16002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4pPr>
            <a:lvl5pPr marL="20574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5pPr>
            <a:lvl6pPr marL="25146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6pPr>
            <a:lvl7pPr marL="29718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7pPr>
            <a:lvl8pPr marL="34290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8pPr>
            <a:lvl9pPr marL="38862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9pPr>
          </a:lstStyle>
          <a:p>
            <a:pPr algn="r" eaLnBrk="1" hangingPunct="1"/>
            <a:fld id="{AE95598F-918F-4F94-8150-67BD457137FF}" type="slidenum">
              <a:rPr lang="en-GB" sz="1200">
                <a:solidFill>
                  <a:srgbClr val="000000"/>
                </a:solidFill>
                <a:latin typeface="Calibri" pitchFamily="34" charset="0"/>
              </a:rPr>
              <a:pPr algn="r" eaLnBrk="1" hangingPunct="1"/>
              <a:t>40</a:t>
            </a:fld>
            <a:endParaRPr lang="en-GB" sz="1200">
              <a:solidFill>
                <a:srgbClr val="000000"/>
              </a:solidFill>
              <a:latin typeface="Calibri" pitchFamily="34" charset="0"/>
            </a:endParaRPr>
          </a:p>
        </p:txBody>
      </p:sp>
    </p:spTree>
    <p:extLst>
      <p:ext uri="{BB962C8B-B14F-4D97-AF65-F5344CB8AC3E}">
        <p14:creationId xmlns:p14="http://schemas.microsoft.com/office/powerpoint/2010/main" val="3019976352"/>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95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IN" dirty="0" smtClean="0"/>
          </a:p>
        </p:txBody>
      </p:sp>
      <p:sp>
        <p:nvSpPr>
          <p:cNvPr id="5018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F9C1059-133B-41C8-A7CF-0A0CD77C3B22}" type="slidenum">
              <a:rPr lang="en-US" smtClean="0"/>
              <a:pPr fontAlgn="base">
                <a:spcBef>
                  <a:spcPct val="0"/>
                </a:spcBef>
                <a:spcAft>
                  <a:spcPct val="0"/>
                </a:spcAft>
                <a:defRPr/>
              </a:pPr>
              <a:t>41</a:t>
            </a:fld>
            <a:endParaRPr lang="en-US" smtClean="0"/>
          </a:p>
        </p:txBody>
      </p:sp>
    </p:spTree>
    <p:extLst>
      <p:ext uri="{BB962C8B-B14F-4D97-AF65-F5344CB8AC3E}">
        <p14:creationId xmlns:p14="http://schemas.microsoft.com/office/powerpoint/2010/main" val="837087943"/>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365AC56-817A-422E-BFD8-DDC72B9B59EA}" type="slidenum">
              <a:rPr lang="en-GB" smtClean="0"/>
              <a:pPr fontAlgn="base">
                <a:spcBef>
                  <a:spcPct val="0"/>
                </a:spcBef>
                <a:spcAft>
                  <a:spcPct val="0"/>
                </a:spcAft>
                <a:defRPr/>
              </a:pPr>
              <a:t>42</a:t>
            </a:fld>
            <a:endParaRPr lang="en-GB" smtClean="0"/>
          </a:p>
        </p:txBody>
      </p:sp>
      <p:sp>
        <p:nvSpPr>
          <p:cNvPr id="59395" name="Text Box 1"/>
          <p:cNvSpPr txBox="1">
            <a:spLocks noChangeArrowheads="1"/>
          </p:cNvSpPr>
          <p:nvPr/>
        </p:nvSpPr>
        <p:spPr bwMode="auto">
          <a:xfrm>
            <a:off x="1068586" y="588131"/>
            <a:ext cx="4083844" cy="2931583"/>
          </a:xfrm>
          <a:prstGeom prst="rect">
            <a:avLst/>
          </a:prstGeom>
          <a:solidFill>
            <a:srgbClr val="FFFFFF"/>
          </a:solidFill>
          <a:ln w="9360">
            <a:solidFill>
              <a:srgbClr val="000000"/>
            </a:solidFill>
            <a:miter lim="800000"/>
            <a:headEnd/>
            <a:tailEnd/>
          </a:ln>
        </p:spPr>
        <p:txBody>
          <a:bodyPr wrap="none" lIns="75825" tIns="37913" rIns="75825" bIns="37913"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IN">
              <a:latin typeface="Calibri" pitchFamily="34" charset="0"/>
            </a:endParaRPr>
          </a:p>
        </p:txBody>
      </p:sp>
      <p:sp>
        <p:nvSpPr>
          <p:cNvPr id="59396" name="Text Box 2"/>
          <p:cNvSpPr>
            <a:spLocks noGrp="1" noChangeArrowheads="1"/>
          </p:cNvSpPr>
          <p:nvPr>
            <p:ph type="body"/>
          </p:nvPr>
        </p:nvSpPr>
        <p:spPr bwMode="auto">
          <a:xfrm>
            <a:off x="622101" y="3714750"/>
            <a:ext cx="4976813" cy="351820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0302" tIns="40002" rIns="80302" bIns="40002" numCol="1" anchor="t" anchorCtr="0" compatLnSpc="1">
            <a:prstTxWarp prst="textNoShape">
              <a:avLst/>
            </a:prstTxWarp>
          </a:bodyPr>
          <a:lstStyle/>
          <a:p>
            <a:pPr>
              <a:lnSpc>
                <a:spcPct val="102000"/>
              </a:lnSpc>
              <a:spcBef>
                <a:spcPct val="0"/>
              </a:spcBef>
              <a:tabLst>
                <a:tab pos="0" algn="l"/>
                <a:tab pos="369398" algn="l"/>
                <a:tab pos="741798" algn="l"/>
                <a:tab pos="1114199" algn="l"/>
                <a:tab pos="1488102" algn="l"/>
                <a:tab pos="1860503" algn="l"/>
                <a:tab pos="2231402" algn="l"/>
                <a:tab pos="2605305" algn="l"/>
                <a:tab pos="2977705" algn="l"/>
                <a:tab pos="3350106" algn="l"/>
                <a:tab pos="3722507" algn="l"/>
                <a:tab pos="4094908" algn="l"/>
                <a:tab pos="4467309" algn="l"/>
                <a:tab pos="4839710" algn="l"/>
                <a:tab pos="5213612" algn="l"/>
                <a:tab pos="5586012" algn="l"/>
                <a:tab pos="5958413" algn="l"/>
                <a:tab pos="6329313" algn="l"/>
                <a:tab pos="6703215" algn="l"/>
                <a:tab pos="7075616" algn="l"/>
                <a:tab pos="7448017" algn="l"/>
              </a:tabLst>
            </a:pPr>
            <a:endParaRPr lang="en-GB" smtClean="0">
              <a:ea typeface="MS Gothic" pitchFamily="49" charset="-128"/>
            </a:endParaRPr>
          </a:p>
        </p:txBody>
      </p:sp>
      <p:sp>
        <p:nvSpPr>
          <p:cNvPr id="59397" name="Text Box 3"/>
          <p:cNvSpPr txBox="1">
            <a:spLocks noChangeArrowheads="1"/>
          </p:cNvSpPr>
          <p:nvPr/>
        </p:nvSpPr>
        <p:spPr bwMode="auto">
          <a:xfrm>
            <a:off x="3524250" y="7427989"/>
            <a:ext cx="2695278" cy="390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0302" tIns="40002" rIns="80302" bIns="40002" anchor="b"/>
          <a:lstStyle>
            <a:lvl1pPr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1pPr>
            <a:lvl2pPr marL="742950" indent="-28575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2pPr>
            <a:lvl3pPr marL="11430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3pPr>
            <a:lvl4pPr marL="16002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4pPr>
            <a:lvl5pPr marL="20574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9pPr>
          </a:lstStyle>
          <a:p>
            <a:pPr algn="r" eaLnBrk="1" hangingPunct="1"/>
            <a:fld id="{FE9461D4-B93C-4570-8EF9-1EEB334A62BD}" type="slidenum">
              <a:rPr lang="en-GB" sz="1000">
                <a:solidFill>
                  <a:srgbClr val="000000"/>
                </a:solidFill>
                <a:latin typeface="Calibri" pitchFamily="34" charset="0"/>
              </a:rPr>
              <a:pPr algn="r" eaLnBrk="1" hangingPunct="1"/>
              <a:t>42</a:t>
            </a:fld>
            <a:endParaRPr lang="en-GB" sz="1000">
              <a:solidFill>
                <a:srgbClr val="000000"/>
              </a:solidFill>
              <a:latin typeface="Calibri" pitchFamily="34" charset="0"/>
            </a:endParaRPr>
          </a:p>
        </p:txBody>
      </p:sp>
    </p:spTree>
    <p:extLst>
      <p:ext uri="{BB962C8B-B14F-4D97-AF65-F5344CB8AC3E}">
        <p14:creationId xmlns:p14="http://schemas.microsoft.com/office/powerpoint/2010/main" val="2676484877"/>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Slide Image Placeholder 1"/>
          <p:cNvSpPr>
            <a:spLocks noGrp="1" noRot="1" noChangeAspect="1" noTextEdit="1"/>
          </p:cNvSpPr>
          <p:nvPr>
            <p:ph type="sldImg"/>
          </p:nvPr>
        </p:nvSpPr>
        <p:spPr bwMode="auto">
          <a:noFill/>
          <a:ln>
            <a:solidFill>
              <a:srgbClr val="000000"/>
            </a:solidFill>
            <a:miter lim="800000"/>
            <a:headEnd/>
            <a:tailEnd/>
          </a:ln>
        </p:spPr>
      </p:sp>
      <p:sp>
        <p:nvSpPr>
          <p:cNvPr id="5939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IN" smtClean="0"/>
          </a:p>
        </p:txBody>
      </p:sp>
      <p:sp>
        <p:nvSpPr>
          <p:cNvPr id="4" name="Slide Number Placeholder 3"/>
          <p:cNvSpPr>
            <a:spLocks noGrp="1"/>
          </p:cNvSpPr>
          <p:nvPr>
            <p:ph type="sldNum" sz="quarter" idx="5"/>
          </p:nvPr>
        </p:nvSpPr>
        <p:spPr/>
        <p:txBody>
          <a:bodyPr/>
          <a:lstStyle/>
          <a:p>
            <a:pPr>
              <a:defRPr/>
            </a:pPr>
            <a:fld id="{8BD62732-01CD-4DB3-AAB4-73EDA873E38C}" type="slidenum">
              <a:rPr lang="en-US" smtClean="0"/>
              <a:pPr>
                <a:defRPr/>
              </a:pPr>
              <a:t>43</a:t>
            </a:fld>
            <a:endParaRPr lang="en-US"/>
          </a:p>
        </p:txBody>
      </p:sp>
    </p:spTree>
    <p:extLst>
      <p:ext uri="{BB962C8B-B14F-4D97-AF65-F5344CB8AC3E}">
        <p14:creationId xmlns:p14="http://schemas.microsoft.com/office/powerpoint/2010/main" val="2580810497"/>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Slide Image Placeholder 1"/>
          <p:cNvSpPr>
            <a:spLocks noGrp="1" noRot="1" noChangeAspect="1" noTextEdit="1"/>
          </p:cNvSpPr>
          <p:nvPr>
            <p:ph type="sldImg"/>
          </p:nvPr>
        </p:nvSpPr>
        <p:spPr bwMode="auto">
          <a:noFill/>
          <a:ln>
            <a:solidFill>
              <a:srgbClr val="000000"/>
            </a:solidFill>
            <a:miter lim="800000"/>
            <a:headEnd/>
            <a:tailEnd/>
          </a:ln>
        </p:spPr>
      </p:sp>
      <p:sp>
        <p:nvSpPr>
          <p:cNvPr id="5939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IN" smtClean="0"/>
          </a:p>
        </p:txBody>
      </p:sp>
      <p:sp>
        <p:nvSpPr>
          <p:cNvPr id="4" name="Slide Number Placeholder 3"/>
          <p:cNvSpPr>
            <a:spLocks noGrp="1"/>
          </p:cNvSpPr>
          <p:nvPr>
            <p:ph type="sldNum" sz="quarter" idx="5"/>
          </p:nvPr>
        </p:nvSpPr>
        <p:spPr/>
        <p:txBody>
          <a:bodyPr/>
          <a:lstStyle/>
          <a:p>
            <a:pPr>
              <a:defRPr/>
            </a:pPr>
            <a:fld id="{8BD62732-01CD-4DB3-AAB4-73EDA873E38C}" type="slidenum">
              <a:rPr lang="en-US" smtClean="0"/>
              <a:pPr>
                <a:defRPr/>
              </a:pPr>
              <a:t>44</a:t>
            </a:fld>
            <a:endParaRPr lang="en-US"/>
          </a:p>
        </p:txBody>
      </p:sp>
    </p:spTree>
    <p:extLst>
      <p:ext uri="{BB962C8B-B14F-4D97-AF65-F5344CB8AC3E}">
        <p14:creationId xmlns:p14="http://schemas.microsoft.com/office/powerpoint/2010/main" val="3446471218"/>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5046A585-8627-4BE9-9122-0FC66E5F05FF}" type="slidenum">
              <a:rPr lang="en-GB" smtClean="0"/>
              <a:pPr fontAlgn="base">
                <a:spcBef>
                  <a:spcPct val="0"/>
                </a:spcBef>
                <a:spcAft>
                  <a:spcPct val="0"/>
                </a:spcAft>
                <a:defRPr/>
              </a:pPr>
              <a:t>45</a:t>
            </a:fld>
            <a:endParaRPr lang="mr-IN" smtClean="0"/>
          </a:p>
        </p:txBody>
      </p:sp>
      <p:sp>
        <p:nvSpPr>
          <p:cNvPr id="54275" name="Text Box 1"/>
          <p:cNvSpPr txBox="1">
            <a:spLocks noChangeArrowheads="1"/>
          </p:cNvSpPr>
          <p:nvPr/>
        </p:nvSpPr>
        <p:spPr bwMode="auto">
          <a:xfrm>
            <a:off x="1140024" y="616857"/>
            <a:ext cx="4356200" cy="3078238"/>
          </a:xfrm>
          <a:prstGeom prst="rect">
            <a:avLst/>
          </a:prstGeom>
          <a:solidFill>
            <a:srgbClr val="FFFFFF"/>
          </a:solidFill>
          <a:ln w="9360">
            <a:solidFill>
              <a:srgbClr val="000000"/>
            </a:solidFill>
            <a:miter lim="800000"/>
            <a:headEnd/>
            <a:tailEnd/>
          </a:ln>
        </p:spPr>
        <p:txBody>
          <a:bodyPr wrap="none" lIns="80155" tIns="40078" rIns="80155" bIns="40078" anchor="ctr"/>
          <a:lstStyle/>
          <a:p>
            <a:endParaRPr lang="en-IN">
              <a:latin typeface="Calibri" pitchFamily="34" charset="0"/>
            </a:endParaRPr>
          </a:p>
        </p:txBody>
      </p:sp>
      <p:sp>
        <p:nvSpPr>
          <p:cNvPr id="54276" name="Text Box 2"/>
          <p:cNvSpPr>
            <a:spLocks noGrp="1" noChangeArrowheads="1"/>
          </p:cNvSpPr>
          <p:nvPr>
            <p:ph type="body"/>
          </p:nvPr>
        </p:nvSpPr>
        <p:spPr bwMode="auto">
          <a:xfrm>
            <a:off x="663774" y="3900715"/>
            <a:ext cx="5308700" cy="3693584"/>
          </a:xfrm>
          <a:noFill/>
        </p:spPr>
        <p:txBody>
          <a:bodyPr wrap="square" lIns="84888" tIns="42286" rIns="84888" bIns="42286" numCol="1" anchor="t" anchorCtr="0" compatLnSpc="1">
            <a:prstTxWarp prst="textNoShape">
              <a:avLst/>
            </a:prstTxWarp>
          </a:bodyPr>
          <a:lstStyle/>
          <a:p>
            <a:pPr>
              <a:lnSpc>
                <a:spcPct val="102000"/>
              </a:lnSpc>
              <a:spcBef>
                <a:spcPct val="0"/>
              </a:spcBef>
              <a:tabLst>
                <a:tab pos="0" algn="l"/>
                <a:tab pos="390420" algn="l"/>
                <a:tab pos="783844" algn="l"/>
                <a:tab pos="1177267" algn="l"/>
                <a:tab pos="1572193" algn="l"/>
                <a:tab pos="1965616" algn="l"/>
                <a:tab pos="2357538" algn="l"/>
                <a:tab pos="2753964" algn="l"/>
                <a:tab pos="3147388" algn="l"/>
                <a:tab pos="3540811" algn="l"/>
                <a:tab pos="3934235" algn="l"/>
                <a:tab pos="4327658" algn="l"/>
                <a:tab pos="4721081" algn="l"/>
                <a:tab pos="5116007" algn="l"/>
                <a:tab pos="5510932" algn="l"/>
                <a:tab pos="5904355" algn="l"/>
                <a:tab pos="6297779" algn="l"/>
                <a:tab pos="6689701" algn="l"/>
                <a:tab pos="7084625" algn="l"/>
                <a:tab pos="7479551" algn="l"/>
                <a:tab pos="7872974" algn="l"/>
              </a:tabLst>
            </a:pPr>
            <a:endParaRPr lang="en-GB" smtClean="0">
              <a:ea typeface="MS Gothic"/>
              <a:cs typeface="MS Gothic"/>
            </a:endParaRPr>
          </a:p>
        </p:txBody>
      </p:sp>
      <p:sp>
        <p:nvSpPr>
          <p:cNvPr id="54277" name="Text Box 3"/>
          <p:cNvSpPr txBox="1">
            <a:spLocks noChangeArrowheads="1"/>
          </p:cNvSpPr>
          <p:nvPr/>
        </p:nvSpPr>
        <p:spPr bwMode="auto">
          <a:xfrm>
            <a:off x="3759399" y="7799917"/>
            <a:ext cx="2875359" cy="409726"/>
          </a:xfrm>
          <a:prstGeom prst="rect">
            <a:avLst/>
          </a:prstGeom>
          <a:noFill/>
          <a:ln w="9525">
            <a:noFill/>
            <a:round/>
            <a:headEnd/>
            <a:tailEnd/>
          </a:ln>
        </p:spPr>
        <p:txBody>
          <a:bodyPr lIns="84888" tIns="42286" rIns="84888" bIns="42286" anchor="b"/>
          <a:lstStyle/>
          <a:p>
            <a:pPr algn="r">
              <a:tabLst>
                <a:tab pos="0" algn="l"/>
                <a:tab pos="390420" algn="l"/>
                <a:tab pos="783844" algn="l"/>
                <a:tab pos="1177267" algn="l"/>
                <a:tab pos="1572193" algn="l"/>
                <a:tab pos="1965616" algn="l"/>
                <a:tab pos="2357538" algn="l"/>
                <a:tab pos="2753964" algn="l"/>
                <a:tab pos="3147388" algn="l"/>
                <a:tab pos="3540811" algn="l"/>
                <a:tab pos="3934235" algn="l"/>
                <a:tab pos="4327658" algn="l"/>
                <a:tab pos="4721081" algn="l"/>
                <a:tab pos="5116007" algn="l"/>
                <a:tab pos="5510932" algn="l"/>
                <a:tab pos="5904355" algn="l"/>
                <a:tab pos="6297779" algn="l"/>
                <a:tab pos="6689701" algn="l"/>
                <a:tab pos="7084625" algn="l"/>
                <a:tab pos="7479551" algn="l"/>
                <a:tab pos="7872974" algn="l"/>
              </a:tabLst>
            </a:pPr>
            <a:fld id="{4094F280-F2D8-46E3-9038-AD4C336C8134}" type="slidenum">
              <a:rPr lang="en-GB" sz="1100">
                <a:solidFill>
                  <a:srgbClr val="000000"/>
                </a:solidFill>
                <a:latin typeface="Calibri" pitchFamily="34" charset="0"/>
              </a:rPr>
              <a:pPr algn="r">
                <a:tabLst>
                  <a:tab pos="0" algn="l"/>
                  <a:tab pos="390420" algn="l"/>
                  <a:tab pos="783844" algn="l"/>
                  <a:tab pos="1177267" algn="l"/>
                  <a:tab pos="1572193" algn="l"/>
                  <a:tab pos="1965616" algn="l"/>
                  <a:tab pos="2357538" algn="l"/>
                  <a:tab pos="2753964" algn="l"/>
                  <a:tab pos="3147388" algn="l"/>
                  <a:tab pos="3540811" algn="l"/>
                  <a:tab pos="3934235" algn="l"/>
                  <a:tab pos="4327658" algn="l"/>
                  <a:tab pos="4721081" algn="l"/>
                  <a:tab pos="5116007" algn="l"/>
                  <a:tab pos="5510932" algn="l"/>
                  <a:tab pos="5904355" algn="l"/>
                  <a:tab pos="6297779" algn="l"/>
                  <a:tab pos="6689701" algn="l"/>
                  <a:tab pos="7084625" algn="l"/>
                  <a:tab pos="7479551" algn="l"/>
                  <a:tab pos="7872974" algn="l"/>
                </a:tabLst>
              </a:pPr>
              <a:t>45</a:t>
            </a:fld>
            <a:endParaRPr lang="mr-IN" sz="1100">
              <a:solidFill>
                <a:srgbClr val="000000"/>
              </a:solidFill>
              <a:latin typeface="Calibri" pitchFamily="34" charset="0"/>
            </a:endParaRPr>
          </a:p>
        </p:txBody>
      </p:sp>
    </p:spTree>
    <p:extLst>
      <p:ext uri="{BB962C8B-B14F-4D97-AF65-F5344CB8AC3E}">
        <p14:creationId xmlns:p14="http://schemas.microsoft.com/office/powerpoint/2010/main" val="396792211"/>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Slide Image Placeholder 1"/>
          <p:cNvSpPr>
            <a:spLocks noGrp="1" noRot="1" noChangeAspect="1" noTextEdit="1"/>
          </p:cNvSpPr>
          <p:nvPr>
            <p:ph type="sldImg"/>
          </p:nvPr>
        </p:nvSpPr>
        <p:spPr bwMode="auto">
          <a:noFill/>
          <a:ln>
            <a:solidFill>
              <a:srgbClr val="000000"/>
            </a:solidFill>
            <a:miter lim="800000"/>
            <a:headEnd/>
            <a:tailEnd/>
          </a:ln>
        </p:spPr>
      </p:sp>
      <p:sp>
        <p:nvSpPr>
          <p:cNvPr id="7782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dirty="0" smtClean="0"/>
              <a:t>r</a:t>
            </a:r>
          </a:p>
        </p:txBody>
      </p:sp>
      <p:sp>
        <p:nvSpPr>
          <p:cNvPr id="30724" name="Slide Number Placeholder 3"/>
          <p:cNvSpPr txBox="1">
            <a:spLocks noGrp="1"/>
          </p:cNvSpPr>
          <p:nvPr/>
        </p:nvSpPr>
        <p:spPr bwMode="auto">
          <a:xfrm>
            <a:off x="3884414" y="8685894"/>
            <a:ext cx="2972098" cy="456595"/>
          </a:xfrm>
          <a:prstGeom prst="rect">
            <a:avLst/>
          </a:prstGeom>
          <a:noFill/>
          <a:ln>
            <a:miter lim="800000"/>
            <a:headEnd/>
            <a:tailEnd/>
          </a:ln>
        </p:spPr>
        <p:txBody>
          <a:bodyPr lIns="91432" tIns="45716" rIns="91432" bIns="45716" anchor="b"/>
          <a:lstStyle/>
          <a:p>
            <a:pPr algn="r">
              <a:defRPr/>
            </a:pPr>
            <a:fld id="{C82A2D00-766C-44AA-A0F3-A17B8C9294F5}" type="slidenum">
              <a:rPr lang="en-US" sz="1200"/>
              <a:pPr algn="r">
                <a:defRPr/>
              </a:pPr>
              <a:t>46</a:t>
            </a:fld>
            <a:endParaRPr lang="mr-IN" sz="1200"/>
          </a:p>
        </p:txBody>
      </p:sp>
    </p:spTree>
    <p:extLst>
      <p:ext uri="{BB962C8B-B14F-4D97-AF65-F5344CB8AC3E}">
        <p14:creationId xmlns:p14="http://schemas.microsoft.com/office/powerpoint/2010/main" val="2360124249"/>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Slide Image Placeholder 1"/>
          <p:cNvSpPr>
            <a:spLocks noGrp="1" noRot="1" noChangeAspect="1" noTextEdit="1"/>
          </p:cNvSpPr>
          <p:nvPr>
            <p:ph type="sldImg"/>
          </p:nvPr>
        </p:nvSpPr>
        <p:spPr bwMode="auto">
          <a:noFill/>
          <a:ln>
            <a:solidFill>
              <a:srgbClr val="000000"/>
            </a:solidFill>
            <a:miter lim="800000"/>
            <a:headEnd/>
            <a:tailEnd/>
          </a:ln>
        </p:spPr>
      </p:sp>
      <p:sp>
        <p:nvSpPr>
          <p:cNvPr id="7782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dirty="0" smtClean="0"/>
              <a:t>r</a:t>
            </a:r>
          </a:p>
        </p:txBody>
      </p:sp>
      <p:sp>
        <p:nvSpPr>
          <p:cNvPr id="30724" name="Slide Number Placeholder 3"/>
          <p:cNvSpPr txBox="1">
            <a:spLocks noGrp="1"/>
          </p:cNvSpPr>
          <p:nvPr/>
        </p:nvSpPr>
        <p:spPr bwMode="auto">
          <a:xfrm>
            <a:off x="3884414" y="8685894"/>
            <a:ext cx="2972098" cy="456595"/>
          </a:xfrm>
          <a:prstGeom prst="rect">
            <a:avLst/>
          </a:prstGeom>
          <a:noFill/>
          <a:ln>
            <a:miter lim="800000"/>
            <a:headEnd/>
            <a:tailEnd/>
          </a:ln>
        </p:spPr>
        <p:txBody>
          <a:bodyPr lIns="91432" tIns="45716" rIns="91432" bIns="45716" anchor="b"/>
          <a:lstStyle/>
          <a:p>
            <a:pPr algn="r">
              <a:defRPr/>
            </a:pPr>
            <a:fld id="{C82A2D00-766C-44AA-A0F3-A17B8C9294F5}" type="slidenum">
              <a:rPr lang="en-US" sz="1200"/>
              <a:pPr algn="r">
                <a:defRPr/>
              </a:pPr>
              <a:t>47</a:t>
            </a:fld>
            <a:endParaRPr lang="mr-IN" sz="1200"/>
          </a:p>
        </p:txBody>
      </p:sp>
    </p:spTree>
    <p:extLst>
      <p:ext uri="{BB962C8B-B14F-4D97-AF65-F5344CB8AC3E}">
        <p14:creationId xmlns:p14="http://schemas.microsoft.com/office/powerpoint/2010/main" val="1324859260"/>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3697F578-2AFF-4D51-8183-BD8997A2C575}" type="slidenum">
              <a:rPr lang="en-GB" smtClean="0"/>
              <a:pPr fontAlgn="base">
                <a:spcBef>
                  <a:spcPct val="0"/>
                </a:spcBef>
                <a:spcAft>
                  <a:spcPct val="0"/>
                </a:spcAft>
                <a:defRPr/>
              </a:pPr>
              <a:t>48</a:t>
            </a:fld>
            <a:endParaRPr lang="mr-IN" smtClean="0"/>
          </a:p>
        </p:txBody>
      </p:sp>
      <p:sp>
        <p:nvSpPr>
          <p:cNvPr id="29699" name="Text Box 1"/>
          <p:cNvSpPr txBox="1">
            <a:spLocks noChangeArrowheads="1"/>
          </p:cNvSpPr>
          <p:nvPr/>
        </p:nvSpPr>
        <p:spPr bwMode="auto">
          <a:xfrm>
            <a:off x="1216025" y="647700"/>
            <a:ext cx="4646613" cy="3232150"/>
          </a:xfrm>
          <a:prstGeom prst="rect">
            <a:avLst/>
          </a:prstGeom>
          <a:solidFill>
            <a:srgbClr val="FFFFFF"/>
          </a:solidFill>
          <a:ln w="9360">
            <a:solidFill>
              <a:srgbClr val="000000"/>
            </a:solidFill>
            <a:miter lim="800000"/>
            <a:headEnd/>
            <a:tailEnd/>
          </a:ln>
        </p:spPr>
        <p:txBody>
          <a:bodyPr wrap="none" lIns="84739" tIns="42370" rIns="84739" bIns="42370" anchor="ctr"/>
          <a:lstStyle/>
          <a:p>
            <a:endParaRPr lang="en-IN">
              <a:latin typeface="Calibri" pitchFamily="34" charset="0"/>
            </a:endParaRPr>
          </a:p>
        </p:txBody>
      </p:sp>
      <p:sp>
        <p:nvSpPr>
          <p:cNvPr id="29700" name="Text Box 2"/>
          <p:cNvSpPr>
            <a:spLocks noGrp="1" noChangeArrowheads="1"/>
          </p:cNvSpPr>
          <p:nvPr>
            <p:ph type="body"/>
          </p:nvPr>
        </p:nvSpPr>
        <p:spPr bwMode="auto">
          <a:xfrm>
            <a:off x="708025" y="4095750"/>
            <a:ext cx="5662613" cy="3878263"/>
          </a:xfrm>
          <a:noFill/>
        </p:spPr>
        <p:txBody>
          <a:bodyPr wrap="square" lIns="89743" tIns="44705" rIns="89743" bIns="44705" numCol="1" anchor="t" anchorCtr="0" compatLnSpc="1">
            <a:prstTxWarp prst="textNoShape">
              <a:avLst/>
            </a:prstTxWarp>
          </a:bodyPr>
          <a:lstStyle/>
          <a:p>
            <a:pPr eaLnBrk="1" hangingPunct="1">
              <a:lnSpc>
                <a:spcPct val="102000"/>
              </a:lnSpc>
              <a:spcBef>
                <a:spcPct val="0"/>
              </a:spcBef>
              <a:tabLst>
                <a:tab pos="0" algn="l"/>
                <a:tab pos="412750" algn="l"/>
                <a:tab pos="828675" algn="l"/>
                <a:tab pos="1244600" algn="l"/>
                <a:tab pos="1662113" algn="l"/>
                <a:tab pos="2078038" algn="l"/>
                <a:tab pos="2492375" algn="l"/>
                <a:tab pos="2911475" algn="l"/>
                <a:tab pos="3327400" algn="l"/>
                <a:tab pos="3743325" algn="l"/>
                <a:tab pos="4159250" algn="l"/>
                <a:tab pos="4575175" algn="l"/>
                <a:tab pos="4991100" algn="l"/>
                <a:tab pos="5408613" algn="l"/>
                <a:tab pos="5826125" algn="l"/>
                <a:tab pos="6242050" algn="l"/>
                <a:tab pos="6657975" algn="l"/>
                <a:tab pos="7072313" algn="l"/>
                <a:tab pos="7489825" algn="l"/>
                <a:tab pos="7907338" algn="l"/>
                <a:tab pos="8323263" algn="l"/>
              </a:tabLst>
            </a:pPr>
            <a:endParaRPr lang="en-GB" smtClean="0">
              <a:ea typeface="MS Gothic"/>
              <a:cs typeface="MS Gothic"/>
            </a:endParaRPr>
          </a:p>
        </p:txBody>
      </p:sp>
      <p:sp>
        <p:nvSpPr>
          <p:cNvPr id="29701" name="Text Box 3"/>
          <p:cNvSpPr txBox="1">
            <a:spLocks noChangeArrowheads="1"/>
          </p:cNvSpPr>
          <p:nvPr/>
        </p:nvSpPr>
        <p:spPr bwMode="auto">
          <a:xfrm>
            <a:off x="4010025" y="8189913"/>
            <a:ext cx="3067050" cy="430212"/>
          </a:xfrm>
          <a:prstGeom prst="rect">
            <a:avLst/>
          </a:prstGeom>
          <a:noFill/>
          <a:ln w="9525">
            <a:noFill/>
            <a:round/>
            <a:headEnd/>
            <a:tailEnd/>
          </a:ln>
        </p:spPr>
        <p:txBody>
          <a:bodyPr lIns="89743" tIns="44705" rIns="89743" bIns="44705" anchor="b"/>
          <a:lstStyle/>
          <a:p>
            <a:pPr algn="r">
              <a:tabLst>
                <a:tab pos="0" algn="l"/>
                <a:tab pos="412750" algn="l"/>
                <a:tab pos="828675" algn="l"/>
                <a:tab pos="1244600" algn="l"/>
                <a:tab pos="1662113" algn="l"/>
                <a:tab pos="2078038" algn="l"/>
                <a:tab pos="2492375" algn="l"/>
                <a:tab pos="2911475" algn="l"/>
                <a:tab pos="3327400" algn="l"/>
                <a:tab pos="3743325" algn="l"/>
                <a:tab pos="4159250" algn="l"/>
                <a:tab pos="4575175" algn="l"/>
                <a:tab pos="4991100" algn="l"/>
                <a:tab pos="5408613" algn="l"/>
                <a:tab pos="5826125" algn="l"/>
                <a:tab pos="6242050" algn="l"/>
                <a:tab pos="6657975" algn="l"/>
                <a:tab pos="7072313" algn="l"/>
                <a:tab pos="7489825" algn="l"/>
                <a:tab pos="7907338" algn="l"/>
                <a:tab pos="8323263" algn="l"/>
              </a:tabLst>
            </a:pPr>
            <a:fld id="{9D45C4B7-F015-4BAA-8172-E3FBB62DFFF0}" type="slidenum">
              <a:rPr lang="en-GB" sz="1200">
                <a:solidFill>
                  <a:srgbClr val="000000"/>
                </a:solidFill>
                <a:latin typeface="Calibri" pitchFamily="34" charset="0"/>
              </a:rPr>
              <a:pPr algn="r">
                <a:tabLst>
                  <a:tab pos="0" algn="l"/>
                  <a:tab pos="412750" algn="l"/>
                  <a:tab pos="828675" algn="l"/>
                  <a:tab pos="1244600" algn="l"/>
                  <a:tab pos="1662113" algn="l"/>
                  <a:tab pos="2078038" algn="l"/>
                  <a:tab pos="2492375" algn="l"/>
                  <a:tab pos="2911475" algn="l"/>
                  <a:tab pos="3327400" algn="l"/>
                  <a:tab pos="3743325" algn="l"/>
                  <a:tab pos="4159250" algn="l"/>
                  <a:tab pos="4575175" algn="l"/>
                  <a:tab pos="4991100" algn="l"/>
                  <a:tab pos="5408613" algn="l"/>
                  <a:tab pos="5826125" algn="l"/>
                  <a:tab pos="6242050" algn="l"/>
                  <a:tab pos="6657975" algn="l"/>
                  <a:tab pos="7072313" algn="l"/>
                  <a:tab pos="7489825" algn="l"/>
                  <a:tab pos="7907338" algn="l"/>
                  <a:tab pos="8323263" algn="l"/>
                </a:tabLst>
              </a:pPr>
              <a:t>48</a:t>
            </a:fld>
            <a:endParaRPr lang="mr-IN" sz="1200">
              <a:solidFill>
                <a:srgbClr val="000000"/>
              </a:solidFill>
              <a:latin typeface="Calibri" pitchFamily="34" charset="0"/>
            </a:endParaRPr>
          </a:p>
        </p:txBody>
      </p:sp>
    </p:spTree>
    <p:extLst>
      <p:ext uri="{BB962C8B-B14F-4D97-AF65-F5344CB8AC3E}">
        <p14:creationId xmlns:p14="http://schemas.microsoft.com/office/powerpoint/2010/main" val="2770718900"/>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365AC56-817A-422E-BFD8-DDC72B9B59EA}" type="slidenum">
              <a:rPr lang="en-GB" smtClean="0"/>
              <a:pPr fontAlgn="base">
                <a:spcBef>
                  <a:spcPct val="0"/>
                </a:spcBef>
                <a:spcAft>
                  <a:spcPct val="0"/>
                </a:spcAft>
                <a:defRPr/>
              </a:pPr>
              <a:t>49</a:t>
            </a:fld>
            <a:endParaRPr lang="en-GB" smtClean="0"/>
          </a:p>
        </p:txBody>
      </p:sp>
      <p:sp>
        <p:nvSpPr>
          <p:cNvPr id="59395" name="Text Box 1"/>
          <p:cNvSpPr txBox="1">
            <a:spLocks noChangeArrowheads="1"/>
          </p:cNvSpPr>
          <p:nvPr/>
        </p:nvSpPr>
        <p:spPr bwMode="auto">
          <a:xfrm>
            <a:off x="1068586" y="588131"/>
            <a:ext cx="4083844" cy="2931583"/>
          </a:xfrm>
          <a:prstGeom prst="rect">
            <a:avLst/>
          </a:prstGeom>
          <a:solidFill>
            <a:srgbClr val="FFFFFF"/>
          </a:solidFill>
          <a:ln w="9360">
            <a:solidFill>
              <a:srgbClr val="000000"/>
            </a:solidFill>
            <a:miter lim="800000"/>
            <a:headEnd/>
            <a:tailEnd/>
          </a:ln>
        </p:spPr>
        <p:txBody>
          <a:bodyPr wrap="none" lIns="75825" tIns="37913" rIns="75825" bIns="37913"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IN">
              <a:latin typeface="Calibri" pitchFamily="34" charset="0"/>
            </a:endParaRPr>
          </a:p>
        </p:txBody>
      </p:sp>
      <p:sp>
        <p:nvSpPr>
          <p:cNvPr id="59396" name="Text Box 2"/>
          <p:cNvSpPr>
            <a:spLocks noGrp="1" noChangeArrowheads="1"/>
          </p:cNvSpPr>
          <p:nvPr>
            <p:ph type="body"/>
          </p:nvPr>
        </p:nvSpPr>
        <p:spPr bwMode="auto">
          <a:xfrm>
            <a:off x="622101" y="3714750"/>
            <a:ext cx="4976813" cy="351820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0302" tIns="40002" rIns="80302" bIns="40002" numCol="1" anchor="t" anchorCtr="0" compatLnSpc="1">
            <a:prstTxWarp prst="textNoShape">
              <a:avLst/>
            </a:prstTxWarp>
          </a:bodyPr>
          <a:lstStyle/>
          <a:p>
            <a:pPr>
              <a:lnSpc>
                <a:spcPct val="102000"/>
              </a:lnSpc>
              <a:spcBef>
                <a:spcPct val="0"/>
              </a:spcBef>
              <a:tabLst>
                <a:tab pos="0" algn="l"/>
                <a:tab pos="369398" algn="l"/>
                <a:tab pos="741798" algn="l"/>
                <a:tab pos="1114199" algn="l"/>
                <a:tab pos="1488102" algn="l"/>
                <a:tab pos="1860503" algn="l"/>
                <a:tab pos="2231402" algn="l"/>
                <a:tab pos="2605305" algn="l"/>
                <a:tab pos="2977705" algn="l"/>
                <a:tab pos="3350106" algn="l"/>
                <a:tab pos="3722507" algn="l"/>
                <a:tab pos="4094908" algn="l"/>
                <a:tab pos="4467309" algn="l"/>
                <a:tab pos="4839710" algn="l"/>
                <a:tab pos="5213612" algn="l"/>
                <a:tab pos="5586012" algn="l"/>
                <a:tab pos="5958413" algn="l"/>
                <a:tab pos="6329313" algn="l"/>
                <a:tab pos="6703215" algn="l"/>
                <a:tab pos="7075616" algn="l"/>
                <a:tab pos="7448017" algn="l"/>
              </a:tabLst>
            </a:pPr>
            <a:endParaRPr lang="en-GB" smtClean="0">
              <a:ea typeface="MS Gothic" pitchFamily="49" charset="-128"/>
            </a:endParaRPr>
          </a:p>
        </p:txBody>
      </p:sp>
      <p:sp>
        <p:nvSpPr>
          <p:cNvPr id="59397" name="Text Box 3"/>
          <p:cNvSpPr txBox="1">
            <a:spLocks noChangeArrowheads="1"/>
          </p:cNvSpPr>
          <p:nvPr/>
        </p:nvSpPr>
        <p:spPr bwMode="auto">
          <a:xfrm>
            <a:off x="3524250" y="7427989"/>
            <a:ext cx="2695278" cy="390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0302" tIns="40002" rIns="80302" bIns="40002" anchor="b"/>
          <a:lstStyle>
            <a:lvl1pPr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1pPr>
            <a:lvl2pPr marL="742950" indent="-28575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2pPr>
            <a:lvl3pPr marL="11430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3pPr>
            <a:lvl4pPr marL="16002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4pPr>
            <a:lvl5pPr marL="20574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9pPr>
          </a:lstStyle>
          <a:p>
            <a:pPr algn="r" eaLnBrk="1" hangingPunct="1"/>
            <a:fld id="{FE9461D4-B93C-4570-8EF9-1EEB334A62BD}" type="slidenum">
              <a:rPr lang="en-GB" sz="1000">
                <a:solidFill>
                  <a:srgbClr val="000000"/>
                </a:solidFill>
                <a:latin typeface="Calibri" pitchFamily="34" charset="0"/>
              </a:rPr>
              <a:pPr algn="r" eaLnBrk="1" hangingPunct="1"/>
              <a:t>49</a:t>
            </a:fld>
            <a:endParaRPr lang="en-GB" sz="1000">
              <a:solidFill>
                <a:srgbClr val="000000"/>
              </a:solidFill>
              <a:latin typeface="Calibri" pitchFamily="34" charset="0"/>
            </a:endParaRPr>
          </a:p>
        </p:txBody>
      </p:sp>
    </p:spTree>
    <p:extLst>
      <p:ext uri="{BB962C8B-B14F-4D97-AF65-F5344CB8AC3E}">
        <p14:creationId xmlns:p14="http://schemas.microsoft.com/office/powerpoint/2010/main" val="267648487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4274"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3F2B6DD5-DB7E-49F0-83CD-36DAECAA8F89}" type="slidenum">
              <a:rPr lang="en-GB" smtClean="0"/>
              <a:pPr fontAlgn="base">
                <a:spcBef>
                  <a:spcPct val="0"/>
                </a:spcBef>
                <a:spcAft>
                  <a:spcPct val="0"/>
                </a:spcAft>
                <a:defRPr/>
              </a:pPr>
              <a:t>5</a:t>
            </a:fld>
            <a:endParaRPr lang="en-GB" smtClean="0"/>
          </a:p>
        </p:txBody>
      </p:sp>
      <p:sp>
        <p:nvSpPr>
          <p:cNvPr id="139267" name="Text Box 1"/>
          <p:cNvSpPr txBox="1">
            <a:spLocks noChangeArrowheads="1"/>
          </p:cNvSpPr>
          <p:nvPr/>
        </p:nvSpPr>
        <p:spPr bwMode="auto">
          <a:xfrm>
            <a:off x="1141413" y="617538"/>
            <a:ext cx="4354512" cy="3078162"/>
          </a:xfrm>
          <a:prstGeom prst="rect">
            <a:avLst/>
          </a:prstGeom>
          <a:solidFill>
            <a:srgbClr val="FFFFFF"/>
          </a:solidFill>
          <a:ln w="9360">
            <a:solidFill>
              <a:srgbClr val="000000"/>
            </a:solidFill>
            <a:miter lim="800000"/>
            <a:headEnd/>
            <a:tailEnd/>
          </a:ln>
        </p:spPr>
        <p:txBody>
          <a:bodyPr wrap="none" lIns="80151" tIns="40074" rIns="80151" bIns="40074"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IN">
              <a:latin typeface="Calibri" pitchFamily="34" charset="0"/>
            </a:endParaRPr>
          </a:p>
        </p:txBody>
      </p:sp>
      <p:sp>
        <p:nvSpPr>
          <p:cNvPr id="139268" name="Text Box 2"/>
          <p:cNvSpPr>
            <a:spLocks noGrp="1" noChangeArrowheads="1"/>
          </p:cNvSpPr>
          <p:nvPr>
            <p:ph type="body"/>
          </p:nvPr>
        </p:nvSpPr>
        <p:spPr bwMode="auto">
          <a:xfrm>
            <a:off x="663575" y="3900488"/>
            <a:ext cx="5310188" cy="369411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4883" tIns="42285" rIns="84883" bIns="42285" numCol="1" anchor="t" anchorCtr="0" compatLnSpc="1">
            <a:prstTxWarp prst="textNoShape">
              <a:avLst/>
            </a:prstTxWarp>
          </a:bodyPr>
          <a:lstStyle/>
          <a:p>
            <a:pPr>
              <a:lnSpc>
                <a:spcPct val="102000"/>
              </a:lnSpc>
              <a:spcBef>
                <a:spcPct val="0"/>
              </a:spcBef>
              <a:tabLst>
                <a:tab pos="0" algn="l"/>
                <a:tab pos="390490" algn="l"/>
                <a:tab pos="784155" algn="l"/>
                <a:tab pos="1177820" algn="l"/>
                <a:tab pos="1571485" algn="l"/>
                <a:tab pos="1965150" algn="l"/>
                <a:tab pos="2358814" algn="l"/>
                <a:tab pos="2754067" algn="l"/>
                <a:tab pos="3147733" algn="l"/>
                <a:tab pos="3541398" algn="l"/>
                <a:tab pos="3931888" algn="l"/>
                <a:tab pos="4328727" algn="l"/>
                <a:tab pos="4720804" algn="l"/>
                <a:tab pos="5114469" algn="l"/>
                <a:tab pos="5511309" algn="l"/>
                <a:tab pos="5901799" algn="l"/>
                <a:tab pos="6295464" algn="l"/>
                <a:tab pos="6689129" algn="l"/>
                <a:tab pos="7084381" algn="l"/>
                <a:tab pos="7478047" algn="l"/>
                <a:tab pos="7871712" algn="l"/>
              </a:tabLst>
            </a:pPr>
            <a:endParaRPr lang="en-GB" dirty="0" smtClean="0">
              <a:ea typeface="MS Gothic" pitchFamily="49" charset="-128"/>
            </a:endParaRPr>
          </a:p>
        </p:txBody>
      </p:sp>
      <p:sp>
        <p:nvSpPr>
          <p:cNvPr id="139269" name="Text Box 3"/>
          <p:cNvSpPr txBox="1">
            <a:spLocks noChangeArrowheads="1"/>
          </p:cNvSpPr>
          <p:nvPr/>
        </p:nvSpPr>
        <p:spPr bwMode="auto">
          <a:xfrm>
            <a:off x="3759201" y="7799388"/>
            <a:ext cx="2874963" cy="411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4883" tIns="42285" rIns="84883" bIns="42285" anchor="b"/>
          <a:lstStyle>
            <a:lvl1pPr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1pPr>
            <a:lvl2pPr marL="742950" indent="-28575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2pPr>
            <a:lvl3pPr marL="11430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3pPr>
            <a:lvl4pPr marL="16002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4pPr>
            <a:lvl5pPr marL="20574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5pPr>
            <a:lvl6pPr marL="25146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6pPr>
            <a:lvl7pPr marL="29718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7pPr>
            <a:lvl8pPr marL="34290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8pPr>
            <a:lvl9pPr marL="38862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9pPr>
          </a:lstStyle>
          <a:p>
            <a:pPr algn="r" eaLnBrk="1" hangingPunct="1"/>
            <a:fld id="{E8F7BCDE-4930-4FDA-8466-5CCA07FA6401}" type="slidenum">
              <a:rPr lang="en-GB" sz="1200">
                <a:solidFill>
                  <a:srgbClr val="000000"/>
                </a:solidFill>
                <a:latin typeface="Calibri" pitchFamily="34" charset="0"/>
              </a:rPr>
              <a:pPr algn="r" eaLnBrk="1" hangingPunct="1"/>
              <a:t>5</a:t>
            </a:fld>
            <a:endParaRPr lang="en-GB" sz="1200">
              <a:solidFill>
                <a:srgbClr val="000000"/>
              </a:solidFill>
              <a:latin typeface="Calibri" pitchFamily="34" charset="0"/>
            </a:endParaRPr>
          </a:p>
        </p:txBody>
      </p:sp>
    </p:spTree>
    <p:extLst>
      <p:ext uri="{BB962C8B-B14F-4D97-AF65-F5344CB8AC3E}">
        <p14:creationId xmlns:p14="http://schemas.microsoft.com/office/powerpoint/2010/main" val="1406587277"/>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4274"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B9F989D-4436-45EE-969D-8873382B9551}" type="slidenum">
              <a:rPr lang="en-GB" smtClean="0"/>
              <a:pPr fontAlgn="base">
                <a:spcBef>
                  <a:spcPct val="0"/>
                </a:spcBef>
                <a:spcAft>
                  <a:spcPct val="0"/>
                </a:spcAft>
                <a:defRPr/>
              </a:pPr>
              <a:t>50</a:t>
            </a:fld>
            <a:endParaRPr lang="en-GB" smtClean="0"/>
          </a:p>
        </p:txBody>
      </p:sp>
      <p:sp>
        <p:nvSpPr>
          <p:cNvPr id="134147" name="Text Box 1"/>
          <p:cNvSpPr txBox="1">
            <a:spLocks noChangeArrowheads="1"/>
          </p:cNvSpPr>
          <p:nvPr/>
        </p:nvSpPr>
        <p:spPr bwMode="auto">
          <a:xfrm>
            <a:off x="1141413" y="617538"/>
            <a:ext cx="4354512" cy="3078162"/>
          </a:xfrm>
          <a:prstGeom prst="rect">
            <a:avLst/>
          </a:prstGeom>
          <a:solidFill>
            <a:srgbClr val="FFFFFF"/>
          </a:solidFill>
          <a:ln w="9360">
            <a:solidFill>
              <a:srgbClr val="000000"/>
            </a:solidFill>
            <a:miter lim="800000"/>
            <a:headEnd/>
            <a:tailEnd/>
          </a:ln>
        </p:spPr>
        <p:txBody>
          <a:bodyPr wrap="none" lIns="80151" tIns="40074" rIns="80151" bIns="40074"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IN">
              <a:latin typeface="Calibri" pitchFamily="34" charset="0"/>
            </a:endParaRPr>
          </a:p>
        </p:txBody>
      </p:sp>
      <p:sp>
        <p:nvSpPr>
          <p:cNvPr id="134148" name="Text Box 2"/>
          <p:cNvSpPr>
            <a:spLocks noGrp="1" noChangeArrowheads="1"/>
          </p:cNvSpPr>
          <p:nvPr>
            <p:ph type="body"/>
          </p:nvPr>
        </p:nvSpPr>
        <p:spPr bwMode="auto">
          <a:xfrm>
            <a:off x="663575" y="3900488"/>
            <a:ext cx="5310188" cy="369411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4883" tIns="42285" rIns="84883" bIns="42285" numCol="1" anchor="t" anchorCtr="0" compatLnSpc="1">
            <a:prstTxWarp prst="textNoShape">
              <a:avLst/>
            </a:prstTxWarp>
          </a:bodyPr>
          <a:lstStyle/>
          <a:p>
            <a:pPr>
              <a:lnSpc>
                <a:spcPct val="102000"/>
              </a:lnSpc>
              <a:spcBef>
                <a:spcPct val="0"/>
              </a:spcBef>
              <a:tabLst>
                <a:tab pos="0" algn="l"/>
                <a:tab pos="390490" algn="l"/>
                <a:tab pos="784155" algn="l"/>
                <a:tab pos="1177820" algn="l"/>
                <a:tab pos="1571485" algn="l"/>
                <a:tab pos="1965150" algn="l"/>
                <a:tab pos="2358814" algn="l"/>
                <a:tab pos="2754067" algn="l"/>
                <a:tab pos="3147733" algn="l"/>
                <a:tab pos="3541398" algn="l"/>
                <a:tab pos="3931888" algn="l"/>
                <a:tab pos="4328727" algn="l"/>
                <a:tab pos="4720804" algn="l"/>
                <a:tab pos="5114469" algn="l"/>
                <a:tab pos="5511309" algn="l"/>
                <a:tab pos="5901799" algn="l"/>
                <a:tab pos="6295464" algn="l"/>
                <a:tab pos="6689129" algn="l"/>
                <a:tab pos="7084381" algn="l"/>
                <a:tab pos="7478047" algn="l"/>
                <a:tab pos="7871712" algn="l"/>
              </a:tabLst>
            </a:pPr>
            <a:endParaRPr lang="en-GB" dirty="0" smtClean="0">
              <a:ea typeface="MS Gothic" pitchFamily="49" charset="-128"/>
            </a:endParaRPr>
          </a:p>
        </p:txBody>
      </p:sp>
      <p:sp>
        <p:nvSpPr>
          <p:cNvPr id="134149" name="Text Box 3"/>
          <p:cNvSpPr txBox="1">
            <a:spLocks noChangeArrowheads="1"/>
          </p:cNvSpPr>
          <p:nvPr/>
        </p:nvSpPr>
        <p:spPr bwMode="auto">
          <a:xfrm>
            <a:off x="3759201" y="7799388"/>
            <a:ext cx="2874963" cy="411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4883" tIns="42285" rIns="84883" bIns="42285" anchor="b"/>
          <a:lstStyle>
            <a:lvl1pPr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1pPr>
            <a:lvl2pPr marL="742950" indent="-28575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2pPr>
            <a:lvl3pPr marL="11430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3pPr>
            <a:lvl4pPr marL="16002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4pPr>
            <a:lvl5pPr marL="20574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5pPr>
            <a:lvl6pPr marL="25146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6pPr>
            <a:lvl7pPr marL="29718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7pPr>
            <a:lvl8pPr marL="34290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8pPr>
            <a:lvl9pPr marL="38862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9pPr>
          </a:lstStyle>
          <a:p>
            <a:pPr algn="r" eaLnBrk="1" hangingPunct="1"/>
            <a:fld id="{EFB4970B-8B71-4D05-A3AC-E854A589B2D0}" type="slidenum">
              <a:rPr lang="en-GB" sz="1200">
                <a:solidFill>
                  <a:srgbClr val="000000"/>
                </a:solidFill>
                <a:latin typeface="Calibri" pitchFamily="34" charset="0"/>
              </a:rPr>
              <a:pPr algn="r" eaLnBrk="1" hangingPunct="1"/>
              <a:t>50</a:t>
            </a:fld>
            <a:endParaRPr lang="en-GB" sz="1200">
              <a:solidFill>
                <a:srgbClr val="000000"/>
              </a:solidFill>
              <a:latin typeface="Calibri" pitchFamily="34" charset="0"/>
            </a:endParaRPr>
          </a:p>
        </p:txBody>
      </p:sp>
    </p:spTree>
    <p:extLst>
      <p:ext uri="{BB962C8B-B14F-4D97-AF65-F5344CB8AC3E}">
        <p14:creationId xmlns:p14="http://schemas.microsoft.com/office/powerpoint/2010/main" val="2153124626"/>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5298"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20DEB386-ECEE-49A8-B3B2-E5E8EAC30426}" type="slidenum">
              <a:rPr lang="en-GB" smtClean="0"/>
              <a:pPr fontAlgn="base">
                <a:spcBef>
                  <a:spcPct val="0"/>
                </a:spcBef>
                <a:spcAft>
                  <a:spcPct val="0"/>
                </a:spcAft>
                <a:defRPr/>
              </a:pPr>
              <a:t>51</a:t>
            </a:fld>
            <a:endParaRPr lang="en-GB" smtClean="0"/>
          </a:p>
        </p:txBody>
      </p:sp>
      <p:sp>
        <p:nvSpPr>
          <p:cNvPr id="135171" name="Text Box 1"/>
          <p:cNvSpPr txBox="1">
            <a:spLocks noChangeArrowheads="1"/>
          </p:cNvSpPr>
          <p:nvPr/>
        </p:nvSpPr>
        <p:spPr bwMode="auto">
          <a:xfrm>
            <a:off x="1141413" y="617538"/>
            <a:ext cx="4354512" cy="3078162"/>
          </a:xfrm>
          <a:prstGeom prst="rect">
            <a:avLst/>
          </a:prstGeom>
          <a:solidFill>
            <a:srgbClr val="FFFFFF"/>
          </a:solidFill>
          <a:ln w="9360">
            <a:solidFill>
              <a:srgbClr val="000000"/>
            </a:solidFill>
            <a:miter lim="800000"/>
            <a:headEnd/>
            <a:tailEnd/>
          </a:ln>
        </p:spPr>
        <p:txBody>
          <a:bodyPr wrap="none" lIns="80151" tIns="40074" rIns="80151" bIns="40074"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IN">
              <a:latin typeface="Calibri" pitchFamily="34" charset="0"/>
            </a:endParaRPr>
          </a:p>
        </p:txBody>
      </p:sp>
      <p:sp>
        <p:nvSpPr>
          <p:cNvPr id="135172" name="Text Box 2"/>
          <p:cNvSpPr>
            <a:spLocks noGrp="1" noChangeArrowheads="1"/>
          </p:cNvSpPr>
          <p:nvPr>
            <p:ph type="body"/>
          </p:nvPr>
        </p:nvSpPr>
        <p:spPr bwMode="auto">
          <a:xfrm>
            <a:off x="663575" y="3900488"/>
            <a:ext cx="5310188" cy="369411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4883" tIns="42285" rIns="84883" bIns="42285" numCol="1" anchor="t" anchorCtr="0" compatLnSpc="1">
            <a:prstTxWarp prst="textNoShape">
              <a:avLst/>
            </a:prstTxWarp>
          </a:bodyPr>
          <a:lstStyle/>
          <a:p>
            <a:pPr>
              <a:lnSpc>
                <a:spcPct val="102000"/>
              </a:lnSpc>
              <a:spcBef>
                <a:spcPct val="0"/>
              </a:spcBef>
              <a:tabLst>
                <a:tab pos="0" algn="l"/>
                <a:tab pos="390490" algn="l"/>
                <a:tab pos="784155" algn="l"/>
                <a:tab pos="1177820" algn="l"/>
                <a:tab pos="1571485" algn="l"/>
                <a:tab pos="1965150" algn="l"/>
                <a:tab pos="2358814" algn="l"/>
                <a:tab pos="2754067" algn="l"/>
                <a:tab pos="3147733" algn="l"/>
                <a:tab pos="3541398" algn="l"/>
                <a:tab pos="3931888" algn="l"/>
                <a:tab pos="4328727" algn="l"/>
                <a:tab pos="4720804" algn="l"/>
                <a:tab pos="5114469" algn="l"/>
                <a:tab pos="5511309" algn="l"/>
                <a:tab pos="5901799" algn="l"/>
                <a:tab pos="6295464" algn="l"/>
                <a:tab pos="6689129" algn="l"/>
                <a:tab pos="7084381" algn="l"/>
                <a:tab pos="7478047" algn="l"/>
                <a:tab pos="7871712" algn="l"/>
              </a:tabLst>
            </a:pPr>
            <a:endParaRPr lang="en-GB" dirty="0" smtClean="0">
              <a:ea typeface="MS Gothic" pitchFamily="49" charset="-128"/>
            </a:endParaRPr>
          </a:p>
        </p:txBody>
      </p:sp>
      <p:sp>
        <p:nvSpPr>
          <p:cNvPr id="135173" name="Text Box 3"/>
          <p:cNvSpPr txBox="1">
            <a:spLocks noChangeArrowheads="1"/>
          </p:cNvSpPr>
          <p:nvPr/>
        </p:nvSpPr>
        <p:spPr bwMode="auto">
          <a:xfrm>
            <a:off x="3759201" y="7799388"/>
            <a:ext cx="2874963" cy="411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4883" tIns="42285" rIns="84883" bIns="42285" anchor="b"/>
          <a:lstStyle>
            <a:lvl1pPr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1pPr>
            <a:lvl2pPr marL="742950" indent="-28575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2pPr>
            <a:lvl3pPr marL="11430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3pPr>
            <a:lvl4pPr marL="16002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4pPr>
            <a:lvl5pPr marL="20574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5pPr>
            <a:lvl6pPr marL="25146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6pPr>
            <a:lvl7pPr marL="29718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7pPr>
            <a:lvl8pPr marL="34290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8pPr>
            <a:lvl9pPr marL="38862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9pPr>
          </a:lstStyle>
          <a:p>
            <a:pPr algn="r" eaLnBrk="1" hangingPunct="1"/>
            <a:fld id="{D67AF9FD-5623-40E9-ACA0-D98FCFD8B35C}" type="slidenum">
              <a:rPr lang="en-GB" sz="1200">
                <a:solidFill>
                  <a:srgbClr val="000000"/>
                </a:solidFill>
                <a:latin typeface="Calibri" pitchFamily="34" charset="0"/>
              </a:rPr>
              <a:pPr algn="r" eaLnBrk="1" hangingPunct="1"/>
              <a:t>51</a:t>
            </a:fld>
            <a:endParaRPr lang="en-GB" sz="1200">
              <a:solidFill>
                <a:srgbClr val="000000"/>
              </a:solidFill>
              <a:latin typeface="Calibri" pitchFamily="34" charset="0"/>
            </a:endParaRPr>
          </a:p>
        </p:txBody>
      </p:sp>
    </p:spTree>
    <p:extLst>
      <p:ext uri="{BB962C8B-B14F-4D97-AF65-F5344CB8AC3E}">
        <p14:creationId xmlns:p14="http://schemas.microsoft.com/office/powerpoint/2010/main" val="2831726564"/>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4274"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a:defRPr/>
            </a:pPr>
            <a:fld id="{5C344636-25E8-4792-B892-46C45819D1F7}" type="slidenum">
              <a:rPr lang="en-GB" smtClean="0">
                <a:solidFill>
                  <a:prstClr val="black"/>
                </a:solidFill>
              </a:rPr>
              <a:pPr>
                <a:defRPr/>
              </a:pPr>
              <a:t>52</a:t>
            </a:fld>
            <a:endParaRPr lang="en-GB" smtClean="0">
              <a:solidFill>
                <a:prstClr val="black"/>
              </a:solidFill>
            </a:endParaRPr>
          </a:p>
        </p:txBody>
      </p:sp>
      <p:sp>
        <p:nvSpPr>
          <p:cNvPr id="566275" name="Text Box 1"/>
          <p:cNvSpPr txBox="1">
            <a:spLocks noChangeArrowheads="1"/>
          </p:cNvSpPr>
          <p:nvPr/>
        </p:nvSpPr>
        <p:spPr bwMode="auto">
          <a:xfrm>
            <a:off x="1141413" y="617538"/>
            <a:ext cx="4354512" cy="3078162"/>
          </a:xfrm>
          <a:prstGeom prst="rect">
            <a:avLst/>
          </a:prstGeom>
          <a:solidFill>
            <a:srgbClr val="FFFFFF"/>
          </a:solidFill>
          <a:ln w="9360">
            <a:solidFill>
              <a:srgbClr val="000000"/>
            </a:solidFill>
            <a:miter lim="800000"/>
            <a:headEnd/>
            <a:tailEnd/>
          </a:ln>
        </p:spPr>
        <p:txBody>
          <a:bodyPr wrap="none" lIns="80144" tIns="40070" rIns="80144" bIns="40070"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n-IN">
              <a:solidFill>
                <a:srgbClr val="000000"/>
              </a:solidFill>
              <a:latin typeface="Calibri" pitchFamily="34" charset="0"/>
            </a:endParaRPr>
          </a:p>
        </p:txBody>
      </p:sp>
      <p:sp>
        <p:nvSpPr>
          <p:cNvPr id="566276" name="Text Box 2"/>
          <p:cNvSpPr>
            <a:spLocks noGrp="1" noChangeArrowheads="1"/>
          </p:cNvSpPr>
          <p:nvPr>
            <p:ph type="body"/>
          </p:nvPr>
        </p:nvSpPr>
        <p:spPr bwMode="auto">
          <a:xfrm>
            <a:off x="663575" y="3900488"/>
            <a:ext cx="5310188" cy="369411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4876" tIns="42281" rIns="84876" bIns="42281" numCol="1" anchor="t" anchorCtr="0" compatLnSpc="1">
            <a:prstTxWarp prst="textNoShape">
              <a:avLst/>
            </a:prstTxWarp>
          </a:bodyPr>
          <a:lstStyle/>
          <a:p>
            <a:pPr>
              <a:lnSpc>
                <a:spcPct val="102000"/>
              </a:lnSpc>
              <a:spcBef>
                <a:spcPct val="0"/>
              </a:spcBef>
              <a:tabLst>
                <a:tab pos="0" algn="l"/>
                <a:tab pos="390455" algn="l"/>
                <a:tab pos="784085" algn="l"/>
                <a:tab pos="1177715" algn="l"/>
                <a:tab pos="1571345" algn="l"/>
                <a:tab pos="1964975" algn="l"/>
                <a:tab pos="2358604" algn="l"/>
                <a:tab pos="2753821" algn="l"/>
                <a:tab pos="3147453" algn="l"/>
                <a:tab pos="3541083" algn="l"/>
                <a:tab pos="3931538" algn="l"/>
                <a:tab pos="4328341" algn="l"/>
                <a:tab pos="4720383" algn="l"/>
                <a:tab pos="5114013" algn="l"/>
                <a:tab pos="5510818" algn="l"/>
                <a:tab pos="5901273" algn="l"/>
                <a:tab pos="6294903" algn="l"/>
                <a:tab pos="6688533" algn="l"/>
                <a:tab pos="7083750" algn="l"/>
                <a:tab pos="7477380" algn="l"/>
                <a:tab pos="7871011" algn="l"/>
              </a:tabLst>
            </a:pPr>
            <a:endParaRPr lang="en-GB" smtClean="0">
              <a:ea typeface="MS Gothic" pitchFamily="49" charset="-128"/>
            </a:endParaRPr>
          </a:p>
        </p:txBody>
      </p:sp>
      <p:sp>
        <p:nvSpPr>
          <p:cNvPr id="566277" name="Text Box 3"/>
          <p:cNvSpPr txBox="1">
            <a:spLocks noChangeArrowheads="1"/>
          </p:cNvSpPr>
          <p:nvPr/>
        </p:nvSpPr>
        <p:spPr bwMode="auto">
          <a:xfrm>
            <a:off x="3759202" y="7799388"/>
            <a:ext cx="2874963" cy="411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4876" tIns="42281" rIns="84876" bIns="42281" anchor="b"/>
          <a:lstStyle>
            <a:lvl1pPr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1pPr>
            <a:lvl2pPr marL="742950" indent="-28575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2pPr>
            <a:lvl3pPr marL="11430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3pPr>
            <a:lvl4pPr marL="16002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4pPr>
            <a:lvl5pPr marL="20574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9pPr>
          </a:lstStyle>
          <a:p>
            <a:pPr algn="r" eaLnBrk="1" hangingPunct="1"/>
            <a:fld id="{465B02F2-A89A-49AE-86A8-23F8A8C96092}" type="slidenum">
              <a:rPr lang="en-GB" sz="1200">
                <a:solidFill>
                  <a:srgbClr val="000000"/>
                </a:solidFill>
                <a:latin typeface="Calibri" pitchFamily="34" charset="0"/>
              </a:rPr>
              <a:pPr algn="r" eaLnBrk="1" hangingPunct="1"/>
              <a:t>52</a:t>
            </a:fld>
            <a:endParaRPr lang="en-GB" sz="1200">
              <a:solidFill>
                <a:srgbClr val="000000"/>
              </a:solidFill>
              <a:latin typeface="Calibri" pitchFamily="34" charset="0"/>
            </a:endParaRPr>
          </a:p>
        </p:txBody>
      </p:sp>
    </p:spTree>
    <p:extLst>
      <p:ext uri="{BB962C8B-B14F-4D97-AF65-F5344CB8AC3E}">
        <p14:creationId xmlns:p14="http://schemas.microsoft.com/office/powerpoint/2010/main" val="1261830365"/>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4274"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a:defRPr/>
            </a:pPr>
            <a:fld id="{3ABAE058-887D-4FFF-AEE9-1462552AB3EC}" type="slidenum">
              <a:rPr lang="en-GB" smtClean="0">
                <a:solidFill>
                  <a:prstClr val="black"/>
                </a:solidFill>
              </a:rPr>
              <a:pPr>
                <a:defRPr/>
              </a:pPr>
              <a:t>53</a:t>
            </a:fld>
            <a:endParaRPr lang="en-GB" smtClean="0">
              <a:solidFill>
                <a:prstClr val="black"/>
              </a:solidFill>
            </a:endParaRPr>
          </a:p>
        </p:txBody>
      </p:sp>
      <p:sp>
        <p:nvSpPr>
          <p:cNvPr id="567299" name="Text Box 1"/>
          <p:cNvSpPr txBox="1">
            <a:spLocks noChangeArrowheads="1"/>
          </p:cNvSpPr>
          <p:nvPr/>
        </p:nvSpPr>
        <p:spPr bwMode="auto">
          <a:xfrm>
            <a:off x="1141413" y="617538"/>
            <a:ext cx="4354512" cy="3078162"/>
          </a:xfrm>
          <a:prstGeom prst="rect">
            <a:avLst/>
          </a:prstGeom>
          <a:solidFill>
            <a:srgbClr val="FFFFFF"/>
          </a:solidFill>
          <a:ln w="9360">
            <a:solidFill>
              <a:srgbClr val="000000"/>
            </a:solidFill>
            <a:miter lim="800000"/>
            <a:headEnd/>
            <a:tailEnd/>
          </a:ln>
        </p:spPr>
        <p:txBody>
          <a:bodyPr wrap="none" lIns="80144" tIns="40070" rIns="80144" bIns="40070"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n-IN">
              <a:solidFill>
                <a:srgbClr val="000000"/>
              </a:solidFill>
              <a:latin typeface="Calibri" pitchFamily="34" charset="0"/>
            </a:endParaRPr>
          </a:p>
        </p:txBody>
      </p:sp>
      <p:sp>
        <p:nvSpPr>
          <p:cNvPr id="567300" name="Text Box 2"/>
          <p:cNvSpPr>
            <a:spLocks noGrp="1" noChangeArrowheads="1"/>
          </p:cNvSpPr>
          <p:nvPr>
            <p:ph type="body"/>
          </p:nvPr>
        </p:nvSpPr>
        <p:spPr bwMode="auto">
          <a:xfrm>
            <a:off x="663575" y="3900488"/>
            <a:ext cx="5310188" cy="369411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4876" tIns="42281" rIns="84876" bIns="42281" numCol="1" anchor="t" anchorCtr="0" compatLnSpc="1">
            <a:prstTxWarp prst="textNoShape">
              <a:avLst/>
            </a:prstTxWarp>
          </a:bodyPr>
          <a:lstStyle/>
          <a:p>
            <a:pPr>
              <a:lnSpc>
                <a:spcPct val="102000"/>
              </a:lnSpc>
              <a:spcBef>
                <a:spcPct val="0"/>
              </a:spcBef>
              <a:tabLst>
                <a:tab pos="0" algn="l"/>
                <a:tab pos="390455" algn="l"/>
                <a:tab pos="784085" algn="l"/>
                <a:tab pos="1177715" algn="l"/>
                <a:tab pos="1571345" algn="l"/>
                <a:tab pos="1964975" algn="l"/>
                <a:tab pos="2358604" algn="l"/>
                <a:tab pos="2753821" algn="l"/>
                <a:tab pos="3147453" algn="l"/>
                <a:tab pos="3541083" algn="l"/>
                <a:tab pos="3931538" algn="l"/>
                <a:tab pos="4328341" algn="l"/>
                <a:tab pos="4720383" algn="l"/>
                <a:tab pos="5114013" algn="l"/>
                <a:tab pos="5510818" algn="l"/>
                <a:tab pos="5901273" algn="l"/>
                <a:tab pos="6294903" algn="l"/>
                <a:tab pos="6688533" algn="l"/>
                <a:tab pos="7083750" algn="l"/>
                <a:tab pos="7477380" algn="l"/>
                <a:tab pos="7871011" algn="l"/>
              </a:tabLst>
            </a:pPr>
            <a:endParaRPr lang="en-GB" smtClean="0">
              <a:ea typeface="MS Gothic" pitchFamily="49" charset="-128"/>
            </a:endParaRPr>
          </a:p>
        </p:txBody>
      </p:sp>
      <p:sp>
        <p:nvSpPr>
          <p:cNvPr id="567301" name="Text Box 3"/>
          <p:cNvSpPr txBox="1">
            <a:spLocks noChangeArrowheads="1"/>
          </p:cNvSpPr>
          <p:nvPr/>
        </p:nvSpPr>
        <p:spPr bwMode="auto">
          <a:xfrm>
            <a:off x="3759202" y="7799388"/>
            <a:ext cx="2874963" cy="411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4876" tIns="42281" rIns="84876" bIns="42281" anchor="b"/>
          <a:lstStyle>
            <a:lvl1pPr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1pPr>
            <a:lvl2pPr marL="742950" indent="-28575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2pPr>
            <a:lvl3pPr marL="11430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3pPr>
            <a:lvl4pPr marL="16002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4pPr>
            <a:lvl5pPr marL="20574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9pPr>
          </a:lstStyle>
          <a:p>
            <a:pPr algn="r" eaLnBrk="1" hangingPunct="1"/>
            <a:fld id="{0C19D67B-C443-4D19-97C9-7876CACDD6C8}" type="slidenum">
              <a:rPr lang="en-GB" sz="1200">
                <a:solidFill>
                  <a:srgbClr val="000000"/>
                </a:solidFill>
                <a:latin typeface="Calibri" pitchFamily="34" charset="0"/>
              </a:rPr>
              <a:pPr algn="r" eaLnBrk="1" hangingPunct="1"/>
              <a:t>53</a:t>
            </a:fld>
            <a:endParaRPr lang="en-GB" sz="1200">
              <a:solidFill>
                <a:srgbClr val="000000"/>
              </a:solidFill>
              <a:latin typeface="Calibri" pitchFamily="34" charset="0"/>
            </a:endParaRPr>
          </a:p>
        </p:txBody>
      </p:sp>
    </p:spTree>
    <p:extLst>
      <p:ext uri="{BB962C8B-B14F-4D97-AF65-F5344CB8AC3E}">
        <p14:creationId xmlns:p14="http://schemas.microsoft.com/office/powerpoint/2010/main" val="2670264946"/>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83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683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IN" smtClean="0"/>
          </a:p>
        </p:txBody>
      </p:sp>
      <p:sp>
        <p:nvSpPr>
          <p:cNvPr id="4" name="Slide Number Placeholder 3"/>
          <p:cNvSpPr>
            <a:spLocks noGrp="1"/>
          </p:cNvSpPr>
          <p:nvPr>
            <p:ph type="sldNum" sz="quarter" idx="5"/>
          </p:nvPr>
        </p:nvSpPr>
        <p:spPr/>
        <p:txBody>
          <a:bodyPr/>
          <a:lstStyle/>
          <a:p>
            <a:pPr>
              <a:defRPr/>
            </a:pPr>
            <a:fld id="{DB61A525-1159-4CF3-A1D1-4A9887D1CBAB}" type="slidenum">
              <a:rPr lang="en-US">
                <a:solidFill>
                  <a:prstClr val="black"/>
                </a:solidFill>
              </a:rPr>
              <a:pPr>
                <a:defRPr/>
              </a:pPr>
              <a:t>54</a:t>
            </a:fld>
            <a:endParaRPr lang="en-US">
              <a:solidFill>
                <a:prstClr val="black"/>
              </a:solidFill>
            </a:endParaRPr>
          </a:p>
        </p:txBody>
      </p:sp>
    </p:spTree>
    <p:extLst>
      <p:ext uri="{BB962C8B-B14F-4D97-AF65-F5344CB8AC3E}">
        <p14:creationId xmlns:p14="http://schemas.microsoft.com/office/powerpoint/2010/main" val="1950880608"/>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93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693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IN" smtClean="0"/>
          </a:p>
        </p:txBody>
      </p:sp>
      <p:sp>
        <p:nvSpPr>
          <p:cNvPr id="4" name="Slide Number Placeholder 3"/>
          <p:cNvSpPr>
            <a:spLocks noGrp="1"/>
          </p:cNvSpPr>
          <p:nvPr>
            <p:ph type="sldNum" sz="quarter" idx="5"/>
          </p:nvPr>
        </p:nvSpPr>
        <p:spPr/>
        <p:txBody>
          <a:bodyPr/>
          <a:lstStyle/>
          <a:p>
            <a:pPr>
              <a:defRPr/>
            </a:pPr>
            <a:fld id="{C3CE51A5-1459-40B5-A8CA-675C99A11C35}" type="slidenum">
              <a:rPr lang="en-US">
                <a:solidFill>
                  <a:prstClr val="black"/>
                </a:solidFill>
              </a:rPr>
              <a:pPr>
                <a:defRPr/>
              </a:pPr>
              <a:t>55</a:t>
            </a:fld>
            <a:endParaRPr lang="en-US">
              <a:solidFill>
                <a:prstClr val="black"/>
              </a:solidFill>
            </a:endParaRPr>
          </a:p>
        </p:txBody>
      </p:sp>
    </p:spTree>
    <p:extLst>
      <p:ext uri="{BB962C8B-B14F-4D97-AF65-F5344CB8AC3E}">
        <p14:creationId xmlns:p14="http://schemas.microsoft.com/office/powerpoint/2010/main" val="1611782586"/>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93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693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IN" smtClean="0"/>
          </a:p>
        </p:txBody>
      </p:sp>
      <p:sp>
        <p:nvSpPr>
          <p:cNvPr id="4" name="Slide Number Placeholder 3"/>
          <p:cNvSpPr>
            <a:spLocks noGrp="1"/>
          </p:cNvSpPr>
          <p:nvPr>
            <p:ph type="sldNum" sz="quarter" idx="5"/>
          </p:nvPr>
        </p:nvSpPr>
        <p:spPr/>
        <p:txBody>
          <a:bodyPr/>
          <a:lstStyle/>
          <a:p>
            <a:pPr>
              <a:defRPr/>
            </a:pPr>
            <a:fld id="{C3CE51A5-1459-40B5-A8CA-675C99A11C35}" type="slidenum">
              <a:rPr lang="en-US">
                <a:solidFill>
                  <a:prstClr val="black"/>
                </a:solidFill>
              </a:rPr>
              <a:pPr>
                <a:defRPr/>
              </a:pPr>
              <a:t>56</a:t>
            </a:fld>
            <a:endParaRPr lang="en-US">
              <a:solidFill>
                <a:prstClr val="black"/>
              </a:solidFill>
            </a:endParaRPr>
          </a:p>
        </p:txBody>
      </p:sp>
    </p:spTree>
    <p:extLst>
      <p:ext uri="{BB962C8B-B14F-4D97-AF65-F5344CB8AC3E}">
        <p14:creationId xmlns:p14="http://schemas.microsoft.com/office/powerpoint/2010/main" val="1208579751"/>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93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693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IN" smtClean="0"/>
          </a:p>
        </p:txBody>
      </p:sp>
      <p:sp>
        <p:nvSpPr>
          <p:cNvPr id="4" name="Slide Number Placeholder 3"/>
          <p:cNvSpPr>
            <a:spLocks noGrp="1"/>
          </p:cNvSpPr>
          <p:nvPr>
            <p:ph type="sldNum" sz="quarter" idx="5"/>
          </p:nvPr>
        </p:nvSpPr>
        <p:spPr/>
        <p:txBody>
          <a:bodyPr/>
          <a:lstStyle/>
          <a:p>
            <a:pPr>
              <a:defRPr/>
            </a:pPr>
            <a:fld id="{C3CE51A5-1459-40B5-A8CA-675C99A11C35}" type="slidenum">
              <a:rPr lang="en-US">
                <a:solidFill>
                  <a:prstClr val="black"/>
                </a:solidFill>
              </a:rPr>
              <a:pPr>
                <a:defRPr/>
              </a:pPr>
              <a:t>57</a:t>
            </a:fld>
            <a:endParaRPr lang="en-US">
              <a:solidFill>
                <a:prstClr val="black"/>
              </a:solidFill>
            </a:endParaRPr>
          </a:p>
        </p:txBody>
      </p:sp>
    </p:spTree>
    <p:extLst>
      <p:ext uri="{BB962C8B-B14F-4D97-AF65-F5344CB8AC3E}">
        <p14:creationId xmlns:p14="http://schemas.microsoft.com/office/powerpoint/2010/main" val="296129871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4274"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661689B4-C26E-44FB-9BF5-B74FF37904FA}" type="slidenum">
              <a:rPr lang="en-GB" smtClean="0"/>
              <a:pPr fontAlgn="base">
                <a:spcBef>
                  <a:spcPct val="0"/>
                </a:spcBef>
                <a:spcAft>
                  <a:spcPct val="0"/>
                </a:spcAft>
                <a:defRPr/>
              </a:pPr>
              <a:t>6</a:t>
            </a:fld>
            <a:endParaRPr lang="en-GB" smtClean="0"/>
          </a:p>
        </p:txBody>
      </p:sp>
      <p:sp>
        <p:nvSpPr>
          <p:cNvPr id="140291" name="Text Box 1"/>
          <p:cNvSpPr txBox="1">
            <a:spLocks noChangeArrowheads="1"/>
          </p:cNvSpPr>
          <p:nvPr/>
        </p:nvSpPr>
        <p:spPr bwMode="auto">
          <a:xfrm>
            <a:off x="1141413" y="617538"/>
            <a:ext cx="4354512" cy="3078162"/>
          </a:xfrm>
          <a:prstGeom prst="rect">
            <a:avLst/>
          </a:prstGeom>
          <a:solidFill>
            <a:srgbClr val="FFFFFF"/>
          </a:solidFill>
          <a:ln w="9360">
            <a:solidFill>
              <a:srgbClr val="000000"/>
            </a:solidFill>
            <a:miter lim="800000"/>
            <a:headEnd/>
            <a:tailEnd/>
          </a:ln>
        </p:spPr>
        <p:txBody>
          <a:bodyPr wrap="none" lIns="80151" tIns="40074" rIns="80151" bIns="40074"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IN">
              <a:latin typeface="Calibri" pitchFamily="34" charset="0"/>
            </a:endParaRPr>
          </a:p>
        </p:txBody>
      </p:sp>
      <p:sp>
        <p:nvSpPr>
          <p:cNvPr id="140292" name="Text Box 2"/>
          <p:cNvSpPr>
            <a:spLocks noGrp="1" noChangeArrowheads="1"/>
          </p:cNvSpPr>
          <p:nvPr>
            <p:ph type="body"/>
          </p:nvPr>
        </p:nvSpPr>
        <p:spPr bwMode="auto">
          <a:xfrm>
            <a:off x="663575" y="3900488"/>
            <a:ext cx="5310188" cy="369411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4883" tIns="42285" rIns="84883" bIns="42285" numCol="1" anchor="t" anchorCtr="0" compatLnSpc="1">
            <a:prstTxWarp prst="textNoShape">
              <a:avLst/>
            </a:prstTxWarp>
          </a:bodyPr>
          <a:lstStyle/>
          <a:p>
            <a:pPr>
              <a:lnSpc>
                <a:spcPct val="102000"/>
              </a:lnSpc>
              <a:spcBef>
                <a:spcPct val="0"/>
              </a:spcBef>
              <a:tabLst>
                <a:tab pos="0" algn="l"/>
                <a:tab pos="390490" algn="l"/>
                <a:tab pos="784155" algn="l"/>
                <a:tab pos="1177820" algn="l"/>
                <a:tab pos="1571485" algn="l"/>
                <a:tab pos="1965150" algn="l"/>
                <a:tab pos="2358814" algn="l"/>
                <a:tab pos="2754067" algn="l"/>
                <a:tab pos="3147733" algn="l"/>
                <a:tab pos="3541398" algn="l"/>
                <a:tab pos="3931888" algn="l"/>
                <a:tab pos="4328727" algn="l"/>
                <a:tab pos="4720804" algn="l"/>
                <a:tab pos="5114469" algn="l"/>
                <a:tab pos="5511309" algn="l"/>
                <a:tab pos="5901799" algn="l"/>
                <a:tab pos="6295464" algn="l"/>
                <a:tab pos="6689129" algn="l"/>
                <a:tab pos="7084381" algn="l"/>
                <a:tab pos="7478047" algn="l"/>
                <a:tab pos="7871712" algn="l"/>
              </a:tabLst>
            </a:pPr>
            <a:endParaRPr lang="en-GB" dirty="0" smtClean="0">
              <a:ea typeface="MS Gothic" pitchFamily="49" charset="-128"/>
            </a:endParaRPr>
          </a:p>
        </p:txBody>
      </p:sp>
      <p:sp>
        <p:nvSpPr>
          <p:cNvPr id="140293" name="Text Box 3"/>
          <p:cNvSpPr txBox="1">
            <a:spLocks noChangeArrowheads="1"/>
          </p:cNvSpPr>
          <p:nvPr/>
        </p:nvSpPr>
        <p:spPr bwMode="auto">
          <a:xfrm>
            <a:off x="3759201" y="7799388"/>
            <a:ext cx="2874963" cy="411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4883" tIns="42285" rIns="84883" bIns="42285" anchor="b"/>
          <a:lstStyle>
            <a:lvl1pPr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1pPr>
            <a:lvl2pPr marL="742950" indent="-28575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2pPr>
            <a:lvl3pPr marL="11430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3pPr>
            <a:lvl4pPr marL="16002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4pPr>
            <a:lvl5pPr marL="20574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5pPr>
            <a:lvl6pPr marL="25146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6pPr>
            <a:lvl7pPr marL="29718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7pPr>
            <a:lvl8pPr marL="34290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8pPr>
            <a:lvl9pPr marL="38862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9pPr>
          </a:lstStyle>
          <a:p>
            <a:pPr algn="r" eaLnBrk="1" hangingPunct="1"/>
            <a:fld id="{3ACBAC58-1007-48C3-808F-425B8330B22F}" type="slidenum">
              <a:rPr lang="en-GB" sz="1200">
                <a:solidFill>
                  <a:srgbClr val="000000"/>
                </a:solidFill>
                <a:latin typeface="Calibri" pitchFamily="34" charset="0"/>
              </a:rPr>
              <a:pPr algn="r" eaLnBrk="1" hangingPunct="1"/>
              <a:t>6</a:t>
            </a:fld>
            <a:endParaRPr lang="en-GB" sz="1200">
              <a:solidFill>
                <a:srgbClr val="000000"/>
              </a:solidFill>
              <a:latin typeface="Calibri" pitchFamily="34" charset="0"/>
            </a:endParaRPr>
          </a:p>
        </p:txBody>
      </p:sp>
    </p:spTree>
    <p:extLst>
      <p:ext uri="{BB962C8B-B14F-4D97-AF65-F5344CB8AC3E}">
        <p14:creationId xmlns:p14="http://schemas.microsoft.com/office/powerpoint/2010/main" val="213495066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4274"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E4D74BA-5463-477C-B793-C3EA153C097C}" type="slidenum">
              <a:rPr lang="en-GB" smtClean="0"/>
              <a:pPr fontAlgn="base">
                <a:spcBef>
                  <a:spcPct val="0"/>
                </a:spcBef>
                <a:spcAft>
                  <a:spcPct val="0"/>
                </a:spcAft>
                <a:defRPr/>
              </a:pPr>
              <a:t>7</a:t>
            </a:fld>
            <a:endParaRPr lang="en-GB" smtClean="0"/>
          </a:p>
        </p:txBody>
      </p:sp>
      <p:sp>
        <p:nvSpPr>
          <p:cNvPr id="141315" name="Text Box 1"/>
          <p:cNvSpPr txBox="1">
            <a:spLocks noChangeArrowheads="1"/>
          </p:cNvSpPr>
          <p:nvPr/>
        </p:nvSpPr>
        <p:spPr bwMode="auto">
          <a:xfrm>
            <a:off x="1141413" y="617538"/>
            <a:ext cx="4354512" cy="3078162"/>
          </a:xfrm>
          <a:prstGeom prst="rect">
            <a:avLst/>
          </a:prstGeom>
          <a:solidFill>
            <a:srgbClr val="FFFFFF"/>
          </a:solidFill>
          <a:ln w="9360">
            <a:solidFill>
              <a:srgbClr val="000000"/>
            </a:solidFill>
            <a:miter lim="800000"/>
            <a:headEnd/>
            <a:tailEnd/>
          </a:ln>
        </p:spPr>
        <p:txBody>
          <a:bodyPr wrap="none" lIns="80151" tIns="40074" rIns="80151" bIns="40074"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IN">
              <a:latin typeface="Calibri" pitchFamily="34" charset="0"/>
            </a:endParaRPr>
          </a:p>
        </p:txBody>
      </p:sp>
      <p:sp>
        <p:nvSpPr>
          <p:cNvPr id="141316" name="Text Box 2"/>
          <p:cNvSpPr>
            <a:spLocks noGrp="1" noChangeArrowheads="1"/>
          </p:cNvSpPr>
          <p:nvPr>
            <p:ph type="body"/>
          </p:nvPr>
        </p:nvSpPr>
        <p:spPr bwMode="auto">
          <a:xfrm>
            <a:off x="663575" y="3900488"/>
            <a:ext cx="5310188" cy="369411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4883" tIns="42285" rIns="84883" bIns="42285" numCol="1" anchor="t" anchorCtr="0" compatLnSpc="1">
            <a:prstTxWarp prst="textNoShape">
              <a:avLst/>
            </a:prstTxWarp>
          </a:bodyPr>
          <a:lstStyle/>
          <a:p>
            <a:pPr>
              <a:lnSpc>
                <a:spcPct val="102000"/>
              </a:lnSpc>
              <a:spcBef>
                <a:spcPct val="0"/>
              </a:spcBef>
              <a:tabLst>
                <a:tab pos="0" algn="l"/>
                <a:tab pos="390490" algn="l"/>
                <a:tab pos="784155" algn="l"/>
                <a:tab pos="1177820" algn="l"/>
                <a:tab pos="1571485" algn="l"/>
                <a:tab pos="1965150" algn="l"/>
                <a:tab pos="2358814" algn="l"/>
                <a:tab pos="2754067" algn="l"/>
                <a:tab pos="3147733" algn="l"/>
                <a:tab pos="3541398" algn="l"/>
                <a:tab pos="3931888" algn="l"/>
                <a:tab pos="4328727" algn="l"/>
                <a:tab pos="4720804" algn="l"/>
                <a:tab pos="5114469" algn="l"/>
                <a:tab pos="5511309" algn="l"/>
                <a:tab pos="5901799" algn="l"/>
                <a:tab pos="6295464" algn="l"/>
                <a:tab pos="6689129" algn="l"/>
                <a:tab pos="7084381" algn="l"/>
                <a:tab pos="7478047" algn="l"/>
                <a:tab pos="7871712" algn="l"/>
              </a:tabLst>
            </a:pPr>
            <a:endParaRPr lang="en-GB" dirty="0" smtClean="0">
              <a:ea typeface="MS Gothic" pitchFamily="49" charset="-128"/>
            </a:endParaRPr>
          </a:p>
        </p:txBody>
      </p:sp>
      <p:sp>
        <p:nvSpPr>
          <p:cNvPr id="141317" name="Text Box 3"/>
          <p:cNvSpPr txBox="1">
            <a:spLocks noChangeArrowheads="1"/>
          </p:cNvSpPr>
          <p:nvPr/>
        </p:nvSpPr>
        <p:spPr bwMode="auto">
          <a:xfrm>
            <a:off x="3759201" y="7799388"/>
            <a:ext cx="2874963" cy="411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4883" tIns="42285" rIns="84883" bIns="42285" anchor="b"/>
          <a:lstStyle>
            <a:lvl1pPr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1pPr>
            <a:lvl2pPr marL="742950" indent="-28575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2pPr>
            <a:lvl3pPr marL="11430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3pPr>
            <a:lvl4pPr marL="16002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4pPr>
            <a:lvl5pPr marL="20574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5pPr>
            <a:lvl6pPr marL="25146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6pPr>
            <a:lvl7pPr marL="29718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7pPr>
            <a:lvl8pPr marL="34290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8pPr>
            <a:lvl9pPr marL="38862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9pPr>
          </a:lstStyle>
          <a:p>
            <a:pPr algn="r" eaLnBrk="1" hangingPunct="1"/>
            <a:fld id="{DDB091D5-7F18-43B2-BF4B-650417CF489F}" type="slidenum">
              <a:rPr lang="en-GB" sz="1200">
                <a:solidFill>
                  <a:srgbClr val="000000"/>
                </a:solidFill>
                <a:latin typeface="Calibri" pitchFamily="34" charset="0"/>
              </a:rPr>
              <a:pPr algn="r" eaLnBrk="1" hangingPunct="1"/>
              <a:t>7</a:t>
            </a:fld>
            <a:endParaRPr lang="en-GB" sz="1200">
              <a:solidFill>
                <a:srgbClr val="000000"/>
              </a:solidFill>
              <a:latin typeface="Calibri" pitchFamily="34" charset="0"/>
            </a:endParaRPr>
          </a:p>
        </p:txBody>
      </p:sp>
    </p:spTree>
    <p:extLst>
      <p:ext uri="{BB962C8B-B14F-4D97-AF65-F5344CB8AC3E}">
        <p14:creationId xmlns:p14="http://schemas.microsoft.com/office/powerpoint/2010/main" val="212385423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4274"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E4D74BA-5463-477C-B793-C3EA153C097C}" type="slidenum">
              <a:rPr lang="en-GB" smtClean="0"/>
              <a:pPr fontAlgn="base">
                <a:spcBef>
                  <a:spcPct val="0"/>
                </a:spcBef>
                <a:spcAft>
                  <a:spcPct val="0"/>
                </a:spcAft>
                <a:defRPr/>
              </a:pPr>
              <a:t>8</a:t>
            </a:fld>
            <a:endParaRPr lang="en-GB" smtClean="0"/>
          </a:p>
        </p:txBody>
      </p:sp>
      <p:sp>
        <p:nvSpPr>
          <p:cNvPr id="141315" name="Text Box 1"/>
          <p:cNvSpPr txBox="1">
            <a:spLocks noChangeArrowheads="1"/>
          </p:cNvSpPr>
          <p:nvPr/>
        </p:nvSpPr>
        <p:spPr bwMode="auto">
          <a:xfrm>
            <a:off x="1141413" y="617538"/>
            <a:ext cx="4354512" cy="3078162"/>
          </a:xfrm>
          <a:prstGeom prst="rect">
            <a:avLst/>
          </a:prstGeom>
          <a:solidFill>
            <a:srgbClr val="FFFFFF"/>
          </a:solidFill>
          <a:ln w="9360">
            <a:solidFill>
              <a:srgbClr val="000000"/>
            </a:solidFill>
            <a:miter lim="800000"/>
            <a:headEnd/>
            <a:tailEnd/>
          </a:ln>
        </p:spPr>
        <p:txBody>
          <a:bodyPr wrap="none" lIns="80151" tIns="40074" rIns="80151" bIns="40074"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IN">
              <a:latin typeface="Calibri" pitchFamily="34" charset="0"/>
            </a:endParaRPr>
          </a:p>
        </p:txBody>
      </p:sp>
      <p:sp>
        <p:nvSpPr>
          <p:cNvPr id="141316" name="Text Box 2"/>
          <p:cNvSpPr>
            <a:spLocks noGrp="1" noChangeArrowheads="1"/>
          </p:cNvSpPr>
          <p:nvPr>
            <p:ph type="body"/>
          </p:nvPr>
        </p:nvSpPr>
        <p:spPr bwMode="auto">
          <a:xfrm>
            <a:off x="663575" y="3900488"/>
            <a:ext cx="5310188" cy="369411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4883" tIns="42285" rIns="84883" bIns="42285" numCol="1" anchor="t" anchorCtr="0" compatLnSpc="1">
            <a:prstTxWarp prst="textNoShape">
              <a:avLst/>
            </a:prstTxWarp>
          </a:bodyPr>
          <a:lstStyle/>
          <a:p>
            <a:pPr>
              <a:lnSpc>
                <a:spcPct val="102000"/>
              </a:lnSpc>
              <a:spcBef>
                <a:spcPct val="0"/>
              </a:spcBef>
              <a:tabLst>
                <a:tab pos="0" algn="l"/>
                <a:tab pos="390490" algn="l"/>
                <a:tab pos="784155" algn="l"/>
                <a:tab pos="1177820" algn="l"/>
                <a:tab pos="1571485" algn="l"/>
                <a:tab pos="1965150" algn="l"/>
                <a:tab pos="2358814" algn="l"/>
                <a:tab pos="2754067" algn="l"/>
                <a:tab pos="3147733" algn="l"/>
                <a:tab pos="3541398" algn="l"/>
                <a:tab pos="3931888" algn="l"/>
                <a:tab pos="4328727" algn="l"/>
                <a:tab pos="4720804" algn="l"/>
                <a:tab pos="5114469" algn="l"/>
                <a:tab pos="5511309" algn="l"/>
                <a:tab pos="5901799" algn="l"/>
                <a:tab pos="6295464" algn="l"/>
                <a:tab pos="6689129" algn="l"/>
                <a:tab pos="7084381" algn="l"/>
                <a:tab pos="7478047" algn="l"/>
                <a:tab pos="7871712" algn="l"/>
              </a:tabLst>
            </a:pPr>
            <a:endParaRPr lang="en-GB" dirty="0" smtClean="0">
              <a:ea typeface="MS Gothic" pitchFamily="49" charset="-128"/>
            </a:endParaRPr>
          </a:p>
        </p:txBody>
      </p:sp>
      <p:sp>
        <p:nvSpPr>
          <p:cNvPr id="141317" name="Text Box 3"/>
          <p:cNvSpPr txBox="1">
            <a:spLocks noChangeArrowheads="1"/>
          </p:cNvSpPr>
          <p:nvPr/>
        </p:nvSpPr>
        <p:spPr bwMode="auto">
          <a:xfrm>
            <a:off x="3759201" y="7799388"/>
            <a:ext cx="2874963" cy="411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4883" tIns="42285" rIns="84883" bIns="42285" anchor="b"/>
          <a:lstStyle>
            <a:lvl1pPr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1pPr>
            <a:lvl2pPr marL="742950" indent="-28575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2pPr>
            <a:lvl3pPr marL="11430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3pPr>
            <a:lvl4pPr marL="16002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4pPr>
            <a:lvl5pPr marL="20574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5pPr>
            <a:lvl6pPr marL="25146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6pPr>
            <a:lvl7pPr marL="29718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7pPr>
            <a:lvl8pPr marL="34290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8pPr>
            <a:lvl9pPr marL="38862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9pPr>
          </a:lstStyle>
          <a:p>
            <a:pPr algn="r" eaLnBrk="1" hangingPunct="1"/>
            <a:fld id="{DDB091D5-7F18-43B2-BF4B-650417CF489F}" type="slidenum">
              <a:rPr lang="en-GB" sz="1200">
                <a:solidFill>
                  <a:srgbClr val="000000"/>
                </a:solidFill>
                <a:latin typeface="Calibri" pitchFamily="34" charset="0"/>
              </a:rPr>
              <a:pPr algn="r" eaLnBrk="1" hangingPunct="1"/>
              <a:t>8</a:t>
            </a:fld>
            <a:endParaRPr lang="en-GB" sz="1200">
              <a:solidFill>
                <a:srgbClr val="000000"/>
              </a:solidFill>
              <a:latin typeface="Calibri" pitchFamily="34" charset="0"/>
            </a:endParaRPr>
          </a:p>
        </p:txBody>
      </p:sp>
    </p:spTree>
    <p:extLst>
      <p:ext uri="{BB962C8B-B14F-4D97-AF65-F5344CB8AC3E}">
        <p14:creationId xmlns:p14="http://schemas.microsoft.com/office/powerpoint/2010/main" val="167712744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365AC56-817A-422E-BFD8-DDC72B9B59EA}" type="slidenum">
              <a:rPr lang="en-GB" smtClean="0"/>
              <a:pPr fontAlgn="base">
                <a:spcBef>
                  <a:spcPct val="0"/>
                </a:spcBef>
                <a:spcAft>
                  <a:spcPct val="0"/>
                </a:spcAft>
                <a:defRPr/>
              </a:pPr>
              <a:t>9</a:t>
            </a:fld>
            <a:endParaRPr lang="en-GB" smtClean="0"/>
          </a:p>
        </p:txBody>
      </p:sp>
      <p:sp>
        <p:nvSpPr>
          <p:cNvPr id="59395" name="Text Box 1"/>
          <p:cNvSpPr txBox="1">
            <a:spLocks noChangeArrowheads="1"/>
          </p:cNvSpPr>
          <p:nvPr/>
        </p:nvSpPr>
        <p:spPr bwMode="auto">
          <a:xfrm>
            <a:off x="1068586" y="588131"/>
            <a:ext cx="4083844" cy="2931583"/>
          </a:xfrm>
          <a:prstGeom prst="rect">
            <a:avLst/>
          </a:prstGeom>
          <a:solidFill>
            <a:srgbClr val="FFFFFF"/>
          </a:solidFill>
          <a:ln w="9360">
            <a:solidFill>
              <a:srgbClr val="000000"/>
            </a:solidFill>
            <a:miter lim="800000"/>
            <a:headEnd/>
            <a:tailEnd/>
          </a:ln>
        </p:spPr>
        <p:txBody>
          <a:bodyPr wrap="none" lIns="75825" tIns="37913" rIns="75825" bIns="37913"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IN">
              <a:latin typeface="Calibri" pitchFamily="34" charset="0"/>
            </a:endParaRPr>
          </a:p>
        </p:txBody>
      </p:sp>
      <p:sp>
        <p:nvSpPr>
          <p:cNvPr id="59396" name="Text Box 2"/>
          <p:cNvSpPr>
            <a:spLocks noGrp="1" noChangeArrowheads="1"/>
          </p:cNvSpPr>
          <p:nvPr>
            <p:ph type="body"/>
          </p:nvPr>
        </p:nvSpPr>
        <p:spPr bwMode="auto">
          <a:xfrm>
            <a:off x="622101" y="3714750"/>
            <a:ext cx="4976813" cy="351820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0302" tIns="40002" rIns="80302" bIns="40002" numCol="1" anchor="t" anchorCtr="0" compatLnSpc="1">
            <a:prstTxWarp prst="textNoShape">
              <a:avLst/>
            </a:prstTxWarp>
          </a:bodyPr>
          <a:lstStyle/>
          <a:p>
            <a:pPr>
              <a:lnSpc>
                <a:spcPct val="102000"/>
              </a:lnSpc>
              <a:spcBef>
                <a:spcPct val="0"/>
              </a:spcBef>
              <a:tabLst>
                <a:tab pos="0" algn="l"/>
                <a:tab pos="369398" algn="l"/>
                <a:tab pos="741798" algn="l"/>
                <a:tab pos="1114199" algn="l"/>
                <a:tab pos="1488102" algn="l"/>
                <a:tab pos="1860503" algn="l"/>
                <a:tab pos="2231402" algn="l"/>
                <a:tab pos="2605305" algn="l"/>
                <a:tab pos="2977705" algn="l"/>
                <a:tab pos="3350106" algn="l"/>
                <a:tab pos="3722507" algn="l"/>
                <a:tab pos="4094908" algn="l"/>
                <a:tab pos="4467309" algn="l"/>
                <a:tab pos="4839710" algn="l"/>
                <a:tab pos="5213612" algn="l"/>
                <a:tab pos="5586012" algn="l"/>
                <a:tab pos="5958413" algn="l"/>
                <a:tab pos="6329313" algn="l"/>
                <a:tab pos="6703215" algn="l"/>
                <a:tab pos="7075616" algn="l"/>
                <a:tab pos="7448017" algn="l"/>
              </a:tabLst>
            </a:pPr>
            <a:endParaRPr lang="en-GB" smtClean="0">
              <a:ea typeface="MS Gothic" pitchFamily="49" charset="-128"/>
            </a:endParaRPr>
          </a:p>
        </p:txBody>
      </p:sp>
      <p:sp>
        <p:nvSpPr>
          <p:cNvPr id="59397" name="Text Box 3"/>
          <p:cNvSpPr txBox="1">
            <a:spLocks noChangeArrowheads="1"/>
          </p:cNvSpPr>
          <p:nvPr/>
        </p:nvSpPr>
        <p:spPr bwMode="auto">
          <a:xfrm>
            <a:off x="3524250" y="7427989"/>
            <a:ext cx="2695278" cy="390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0302" tIns="40002" rIns="80302" bIns="40002" anchor="b"/>
          <a:lstStyle>
            <a:lvl1pPr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1pPr>
            <a:lvl2pPr marL="742950" indent="-28575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2pPr>
            <a:lvl3pPr marL="11430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3pPr>
            <a:lvl4pPr marL="16002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4pPr>
            <a:lvl5pPr marL="20574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9pPr>
          </a:lstStyle>
          <a:p>
            <a:pPr algn="r" eaLnBrk="1" hangingPunct="1"/>
            <a:fld id="{FE9461D4-B93C-4570-8EF9-1EEB334A62BD}" type="slidenum">
              <a:rPr lang="en-GB" sz="1000">
                <a:solidFill>
                  <a:srgbClr val="000000"/>
                </a:solidFill>
                <a:latin typeface="Calibri" pitchFamily="34" charset="0"/>
              </a:rPr>
              <a:pPr algn="r" eaLnBrk="1" hangingPunct="1"/>
              <a:t>9</a:t>
            </a:fld>
            <a:endParaRPr lang="en-GB" sz="1000">
              <a:solidFill>
                <a:srgbClr val="000000"/>
              </a:solidFill>
              <a:latin typeface="Calibri" pitchFamily="34" charset="0"/>
            </a:endParaRPr>
          </a:p>
        </p:txBody>
      </p:sp>
    </p:spTree>
    <p:extLst>
      <p:ext uri="{BB962C8B-B14F-4D97-AF65-F5344CB8AC3E}">
        <p14:creationId xmlns:p14="http://schemas.microsoft.com/office/powerpoint/2010/main" val="267648487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014F15E8-E52C-4F2C-81D8-6BB2A2E782CA}" type="datetimeFigureOut">
              <a:rPr lang="en-US"/>
              <a:pPr>
                <a:defRPr/>
              </a:pPr>
              <a:t>09/06/17</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F055AC38-0C32-45F8-A532-3618C6155BB2}" type="slidenum">
              <a:rPr lang="en-US"/>
              <a:pPr>
                <a:defRPr/>
              </a:pPr>
              <a:t>‹#›</a:t>
            </a:fld>
            <a:endParaRPr lang="en-US"/>
          </a:p>
        </p:txBody>
      </p:sp>
    </p:spTree>
    <p:extLst>
      <p:ext uri="{BB962C8B-B14F-4D97-AF65-F5344CB8AC3E}">
        <p14:creationId xmlns:p14="http://schemas.microsoft.com/office/powerpoint/2010/main" val="35508943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Arial" pitchFamily="34" charset="0"/>
                <a:cs typeface="Arial" pitchFamily="34" charset="0"/>
              </a:defRPr>
            </a:lvl1p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lvl1pPr>
              <a:defRPr>
                <a:latin typeface="Arial" pitchFamily="34" charset="0"/>
                <a:cs typeface="Arial" pitchFamily="34" charset="0"/>
              </a:defRPr>
            </a:lvl1pPr>
            <a:lvl2pPr>
              <a:defRPr>
                <a:latin typeface="Arial" pitchFamily="34" charset="0"/>
                <a:cs typeface="Arial" pitchFamily="34" charset="0"/>
              </a:defRPr>
            </a:lvl2pPr>
            <a:lvl3pPr>
              <a:defRPr>
                <a:latin typeface="Arial" pitchFamily="34" charset="0"/>
                <a:cs typeface="Arial" pitchFamily="34" charset="0"/>
              </a:defRPr>
            </a:lvl3pPr>
            <a:lvl4pPr>
              <a:defRPr>
                <a:latin typeface="Arial" pitchFamily="34" charset="0"/>
                <a:cs typeface="Arial" pitchFamily="34" charset="0"/>
              </a:defRPr>
            </a:lvl4pPr>
            <a:lvl5pPr>
              <a:defRPr>
                <a:latin typeface="Arial" pitchFamily="34" charset="0"/>
                <a:cs typeface="Arial"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E5593CDE-8F05-45DC-BA11-2AD4697ABC8B}" type="datetimeFigureOut">
              <a:rPr lang="en-US"/>
              <a:pPr>
                <a:defRPr/>
              </a:pPr>
              <a:t>09/06/17</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642BD3C9-5C08-46C6-B5CE-D09A8984FDA8}" type="slidenum">
              <a:rPr lang="en-US"/>
              <a:pPr>
                <a:defRPr/>
              </a:pPr>
              <a:t>‹#›</a:t>
            </a:fld>
            <a:endParaRPr lang="en-US"/>
          </a:p>
        </p:txBody>
      </p:sp>
    </p:spTree>
    <p:extLst>
      <p:ext uri="{BB962C8B-B14F-4D97-AF65-F5344CB8AC3E}">
        <p14:creationId xmlns:p14="http://schemas.microsoft.com/office/powerpoint/2010/main" val="19232319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lvl1pPr>
              <a:defRPr>
                <a:latin typeface="Arial" pitchFamily="34" charset="0"/>
                <a:cs typeface="Arial" pitchFamily="34" charset="0"/>
              </a:defRPr>
            </a:lvl1pPr>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647466CC-FBA2-4DF7-BDC6-5C094781921B}" type="datetimeFigureOut">
              <a:rPr lang="en-US"/>
              <a:pPr>
                <a:defRPr/>
              </a:pPr>
              <a:t>09/06/17</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BFB7E608-B5DB-43DF-B7E1-160BEAACFE85}" type="slidenum">
              <a:rPr lang="en-US"/>
              <a:pPr>
                <a:defRPr/>
              </a:pPr>
              <a:t>‹#›</a:t>
            </a:fld>
            <a:endParaRPr lang="en-US"/>
          </a:p>
        </p:txBody>
      </p:sp>
    </p:spTree>
    <p:extLst>
      <p:ext uri="{BB962C8B-B14F-4D97-AF65-F5344CB8AC3E}">
        <p14:creationId xmlns:p14="http://schemas.microsoft.com/office/powerpoint/2010/main" val="17285568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C7A51499-B0F3-4E42-94D6-83F56E2E622C}" type="datetimeFigureOut">
              <a:rPr lang="en-US"/>
              <a:pPr>
                <a:defRPr/>
              </a:pPr>
              <a:t>09/06/17</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942F52E-C08B-4B36-A30A-0AF68DBE7881}" type="slidenum">
              <a:rPr lang="en-US"/>
              <a:pPr>
                <a:defRPr/>
              </a:pPr>
              <a:t>‹#›</a:t>
            </a:fld>
            <a:endParaRPr lang="en-US"/>
          </a:p>
        </p:txBody>
      </p:sp>
    </p:spTree>
    <p:extLst>
      <p:ext uri="{BB962C8B-B14F-4D97-AF65-F5344CB8AC3E}">
        <p14:creationId xmlns:p14="http://schemas.microsoft.com/office/powerpoint/2010/main" val="2444688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918C0531-AE81-473F-A133-13BFD7CFB185}" type="datetimeFigureOut">
              <a:rPr lang="en-US"/>
              <a:pPr>
                <a:defRPr/>
              </a:pPr>
              <a:t>09/06/17</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B6829994-F3C2-48EA-8110-C48D8C974229}" type="slidenum">
              <a:rPr lang="en-US"/>
              <a:pPr>
                <a:defRPr/>
              </a:pPr>
              <a:t>‹#›</a:t>
            </a:fld>
            <a:endParaRPr lang="en-US"/>
          </a:p>
        </p:txBody>
      </p:sp>
    </p:spTree>
    <p:extLst>
      <p:ext uri="{BB962C8B-B14F-4D97-AF65-F5344CB8AC3E}">
        <p14:creationId xmlns:p14="http://schemas.microsoft.com/office/powerpoint/2010/main" val="10513600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566F7ACD-B235-49BC-882E-5E0B99E5935D}" type="datetimeFigureOut">
              <a:rPr lang="en-US"/>
              <a:pPr>
                <a:defRPr/>
              </a:pPr>
              <a:t>09/06/17</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14E26AC1-9941-4538-B445-2871A5CC0163}" type="slidenum">
              <a:rPr lang="en-US"/>
              <a:pPr>
                <a:defRPr/>
              </a:pPr>
              <a:t>‹#›</a:t>
            </a:fld>
            <a:endParaRPr lang="en-US"/>
          </a:p>
        </p:txBody>
      </p:sp>
    </p:spTree>
    <p:extLst>
      <p:ext uri="{BB962C8B-B14F-4D97-AF65-F5344CB8AC3E}">
        <p14:creationId xmlns:p14="http://schemas.microsoft.com/office/powerpoint/2010/main" val="40010251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4A30EB50-A818-4D5F-A5ED-DA460EBFBA13}" type="datetimeFigureOut">
              <a:rPr lang="en-US"/>
              <a:pPr>
                <a:defRPr/>
              </a:pPr>
              <a:t>09/06/17</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7A725943-80B3-43B6-AFCA-CD091AF41EC5}" type="slidenum">
              <a:rPr lang="en-US"/>
              <a:pPr>
                <a:defRPr/>
              </a:pPr>
              <a:t>‹#›</a:t>
            </a:fld>
            <a:endParaRPr lang="en-US"/>
          </a:p>
        </p:txBody>
      </p:sp>
    </p:spTree>
    <p:extLst>
      <p:ext uri="{BB962C8B-B14F-4D97-AF65-F5344CB8AC3E}">
        <p14:creationId xmlns:p14="http://schemas.microsoft.com/office/powerpoint/2010/main" val="361804119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EAA74CCF-1D0E-4998-864A-E26CD91062E1}" type="datetimeFigureOut">
              <a:rPr lang="en-US"/>
              <a:pPr>
                <a:defRPr/>
              </a:pPr>
              <a:t>09/06/17</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3FCCD56F-E0B4-4438-B37C-28BB034949A3}" type="slidenum">
              <a:rPr lang="en-US"/>
              <a:pPr>
                <a:defRPr/>
              </a:pPr>
              <a:t>‹#›</a:t>
            </a:fld>
            <a:endParaRPr lang="en-US"/>
          </a:p>
        </p:txBody>
      </p:sp>
    </p:spTree>
    <p:extLst>
      <p:ext uri="{BB962C8B-B14F-4D97-AF65-F5344CB8AC3E}">
        <p14:creationId xmlns:p14="http://schemas.microsoft.com/office/powerpoint/2010/main" val="43376204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29E2E4E8-B2EB-4A08-A13C-D9C65DB4A37F}" type="datetimeFigureOut">
              <a:rPr lang="en-US"/>
              <a:pPr>
                <a:defRPr/>
              </a:pPr>
              <a:t>09/06/17</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8E10E0DC-D530-4A68-839E-6EE637D685B5}" type="slidenum">
              <a:rPr lang="en-US"/>
              <a:pPr>
                <a:defRPr/>
              </a:pPr>
              <a:t>‹#›</a:t>
            </a:fld>
            <a:endParaRPr lang="en-US"/>
          </a:p>
        </p:txBody>
      </p:sp>
    </p:spTree>
    <p:extLst>
      <p:ext uri="{BB962C8B-B14F-4D97-AF65-F5344CB8AC3E}">
        <p14:creationId xmlns:p14="http://schemas.microsoft.com/office/powerpoint/2010/main" val="33216529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atin typeface="Arial" pitchFamily="34" charset="0"/>
                <a:cs typeface="Arial" pitchFamily="34" charset="0"/>
              </a:defRPr>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atin typeface="Arial" pitchFamily="34" charset="0"/>
                <a:cs typeface="Arial" pitchFamily="34" charset="0"/>
              </a:defRPr>
            </a:lvl1pPr>
            <a:lvl2pPr>
              <a:defRPr sz="2800">
                <a:latin typeface="Arial" pitchFamily="34" charset="0"/>
                <a:cs typeface="Arial" pitchFamily="34" charset="0"/>
              </a:defRPr>
            </a:lvl2pPr>
            <a:lvl3pPr>
              <a:defRPr sz="2400">
                <a:latin typeface="Arial" pitchFamily="34" charset="0"/>
                <a:cs typeface="Arial" pitchFamily="34" charset="0"/>
              </a:defRPr>
            </a:lvl3pPr>
            <a:lvl4pPr>
              <a:defRPr sz="2000">
                <a:latin typeface="Arial" pitchFamily="34" charset="0"/>
                <a:cs typeface="Arial" pitchFamily="34" charset="0"/>
              </a:defRPr>
            </a:lvl4pPr>
            <a:lvl5pPr>
              <a:defRPr sz="2000">
                <a:latin typeface="Arial" pitchFamily="34" charset="0"/>
                <a:cs typeface="Arial" pitchFamily="34" charset="0"/>
              </a:defRPr>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atin typeface="Arial" pitchFamily="34" charset="0"/>
                <a:cs typeface="Arial"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260DC63C-FB66-4BAF-AE77-8059FA44EE70}" type="datetimeFigureOut">
              <a:rPr lang="en-US"/>
              <a:pPr>
                <a:defRPr/>
              </a:pPr>
              <a:t>09/06/17</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177A9B8A-C0AD-4BAD-96D4-54D38D173A22}" type="slidenum">
              <a:rPr lang="en-US"/>
              <a:pPr>
                <a:defRPr/>
              </a:pPr>
              <a:t>‹#›</a:t>
            </a:fld>
            <a:endParaRPr lang="en-US"/>
          </a:p>
        </p:txBody>
      </p:sp>
    </p:spTree>
    <p:extLst>
      <p:ext uri="{BB962C8B-B14F-4D97-AF65-F5344CB8AC3E}">
        <p14:creationId xmlns:p14="http://schemas.microsoft.com/office/powerpoint/2010/main" val="197736391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atin typeface="Arial" pitchFamily="34" charset="0"/>
                <a:cs typeface="Arial" pitchFamily="34" charset="0"/>
              </a:defRPr>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035B060D-695F-4258-998F-22F10BF8FBFC}" type="datetimeFigureOut">
              <a:rPr lang="en-US"/>
              <a:pPr>
                <a:defRPr/>
              </a:pPr>
              <a:t>09/06/17</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321D8318-2013-4E5F-9204-9E4A18B0243A}" type="slidenum">
              <a:rPr lang="en-US"/>
              <a:pPr>
                <a:defRPr/>
              </a:pPr>
              <a:t>‹#›</a:t>
            </a:fld>
            <a:endParaRPr lang="en-US"/>
          </a:p>
        </p:txBody>
      </p:sp>
    </p:spTree>
    <p:extLst>
      <p:ext uri="{BB962C8B-B14F-4D97-AF65-F5344CB8AC3E}">
        <p14:creationId xmlns:p14="http://schemas.microsoft.com/office/powerpoint/2010/main" val="1154507523"/>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174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3174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prstClr val="black">
                    <a:tint val="75000"/>
                  </a:prstClr>
                </a:solidFill>
                <a:latin typeface="+mn-lt"/>
              </a:defRPr>
            </a:lvl1pPr>
          </a:lstStyle>
          <a:p>
            <a:pPr>
              <a:defRPr/>
            </a:pPr>
            <a:fld id="{C6634E4A-59E5-41C9-B007-4830A5823891}" type="datetimeFigureOut">
              <a:rPr lang="en-US"/>
              <a:pPr>
                <a:defRPr/>
              </a:pPr>
              <a:t>09/06/17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prstClr val="black">
                    <a:tint val="75000"/>
                  </a:prstClr>
                </a:solidFill>
                <a:latin typeface="+mn-lt"/>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prstClr val="black">
                    <a:tint val="75000"/>
                  </a:prstClr>
                </a:solidFill>
                <a:latin typeface="+mn-lt"/>
              </a:defRPr>
            </a:lvl1pPr>
          </a:lstStyle>
          <a:p>
            <a:pPr>
              <a:defRPr/>
            </a:pPr>
            <a:fld id="{17601BEC-B439-41AE-B0BA-1BC5F11DC193}"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4918" r:id="rId1"/>
    <p:sldLayoutId id="2147484919" r:id="rId2"/>
    <p:sldLayoutId id="2147484920" r:id="rId3"/>
    <p:sldLayoutId id="2147484921" r:id="rId4"/>
    <p:sldLayoutId id="2147484922" r:id="rId5"/>
    <p:sldLayoutId id="2147484923" r:id="rId6"/>
    <p:sldLayoutId id="2147484924" r:id="rId7"/>
    <p:sldLayoutId id="2147484925" r:id="rId8"/>
    <p:sldLayoutId id="2147484926" r:id="rId9"/>
    <p:sldLayoutId id="2147484927" r:id="rId10"/>
    <p:sldLayoutId id="2147484928" r:id="rId11"/>
  </p:sldLayoutIdLst>
  <p:txStyles>
    <p:titleStyle>
      <a:lvl1pPr algn="ctr" rtl="0" eaLnBrk="0" fontAlgn="base" hangingPunct="0">
        <a:spcBef>
          <a:spcPct val="0"/>
        </a:spcBef>
        <a:spcAft>
          <a:spcPct val="0"/>
        </a:spcAft>
        <a:defRPr sz="4400" kern="1200">
          <a:solidFill>
            <a:schemeClr val="tx1"/>
          </a:solidFill>
          <a:latin typeface="Arial" pitchFamily="34" charset="0"/>
          <a:ea typeface="+mj-ea"/>
          <a:cs typeface="Arial" pitchFamily="34" charset="0"/>
        </a:defRPr>
      </a:lvl1pPr>
      <a:lvl2pPr algn="ctr" rtl="0" eaLnBrk="0" fontAlgn="base" hangingPunct="0">
        <a:spcBef>
          <a:spcPct val="0"/>
        </a:spcBef>
        <a:spcAft>
          <a:spcPct val="0"/>
        </a:spcAft>
        <a:defRPr sz="4400">
          <a:solidFill>
            <a:schemeClr val="tx1"/>
          </a:solidFill>
          <a:latin typeface="Arial" charset="0"/>
          <a:cs typeface="Arial" charset="0"/>
        </a:defRPr>
      </a:lvl2pPr>
      <a:lvl3pPr algn="ctr" rtl="0" eaLnBrk="0" fontAlgn="base" hangingPunct="0">
        <a:spcBef>
          <a:spcPct val="0"/>
        </a:spcBef>
        <a:spcAft>
          <a:spcPct val="0"/>
        </a:spcAft>
        <a:defRPr sz="4400">
          <a:solidFill>
            <a:schemeClr val="tx1"/>
          </a:solidFill>
          <a:latin typeface="Arial" charset="0"/>
          <a:cs typeface="Arial" charset="0"/>
        </a:defRPr>
      </a:lvl3pPr>
      <a:lvl4pPr algn="ctr" rtl="0" eaLnBrk="0" fontAlgn="base" hangingPunct="0">
        <a:spcBef>
          <a:spcPct val="0"/>
        </a:spcBef>
        <a:spcAft>
          <a:spcPct val="0"/>
        </a:spcAft>
        <a:defRPr sz="4400">
          <a:solidFill>
            <a:schemeClr val="tx1"/>
          </a:solidFill>
          <a:latin typeface="Arial" charset="0"/>
          <a:cs typeface="Arial" charset="0"/>
        </a:defRPr>
      </a:lvl4pPr>
      <a:lvl5pPr algn="ctr" rtl="0" eaLnBrk="0" fontAlgn="base" hangingPunct="0">
        <a:spcBef>
          <a:spcPct val="0"/>
        </a:spcBef>
        <a:spcAft>
          <a:spcPct val="0"/>
        </a:spcAft>
        <a:defRPr sz="4400">
          <a:solidFill>
            <a:schemeClr val="tx1"/>
          </a:solidFill>
          <a:latin typeface="Arial" charset="0"/>
          <a:cs typeface="Arial"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Arial" pitchFamily="34" charset="0"/>
          <a:ea typeface="+mn-ea"/>
          <a:cs typeface="Arial" pitchFamily="34" charset="0"/>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Arial" pitchFamily="34" charset="0"/>
          <a:ea typeface="+mn-ea"/>
          <a:cs typeface="Arial" pitchFamily="34" charset="0"/>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Arial" pitchFamily="34" charset="0"/>
          <a:ea typeface="+mn-ea"/>
          <a:cs typeface="Arial" pitchFamily="34" charset="0"/>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Arial" pitchFamily="34" charset="0"/>
          <a:ea typeface="+mn-ea"/>
          <a:cs typeface="Arial" pitchFamily="34" charset="0"/>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3.xml"/><Relationship Id="rId3" Type="http://schemas.openxmlformats.org/officeDocument/2006/relationships/image" Target="../media/image1.wmf"/></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3.xml"/><Relationship Id="rId3" Type="http://schemas.openxmlformats.org/officeDocument/2006/relationships/image" Target="../media/image2.wmf"/></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6.xml"/><Relationship Id="rId3" Type="http://schemas.openxmlformats.org/officeDocument/2006/relationships/image" Target="../media/image3.wmf"/></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3" Type="http://schemas.openxmlformats.org/officeDocument/2006/relationships/notesSlide" Target="../notesSlides/notesSlide33.xml"/><Relationship Id="rId4" Type="http://schemas.openxmlformats.org/officeDocument/2006/relationships/oleObject" Target="../embeddings/oleObject1.bin"/><Relationship Id="rId5" Type="http://schemas.openxmlformats.org/officeDocument/2006/relationships/image" Target="../media/image4.wmf"/><Relationship Id="rId6" Type="http://schemas.openxmlformats.org/officeDocument/2006/relationships/oleObject" Target="../embeddings/oleObject2.bin"/><Relationship Id="rId7" Type="http://schemas.openxmlformats.org/officeDocument/2006/relationships/image" Target="../media/image5.wmf"/><Relationship Id="rId8" Type="http://schemas.openxmlformats.org/officeDocument/2006/relationships/oleObject" Target="../embeddings/oleObject3.bin"/><Relationship Id="rId9" Type="http://schemas.openxmlformats.org/officeDocument/2006/relationships/oleObject" Target="../embeddings/oleObject4.bin"/><Relationship Id="rId1" Type="http://schemas.openxmlformats.org/officeDocument/2006/relationships/vmlDrawing" Target="../drawings/vmlDrawing1.vml"/><Relationship Id="rId2"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6.xml"/></Relationships>
</file>

<file path=ppt/slides/_rels/slide37.xml.rels><?xml version="1.0" encoding="UTF-8" standalone="yes"?>
<Relationships xmlns="http://schemas.openxmlformats.org/package/2006/relationships"><Relationship Id="rId3" Type="http://schemas.openxmlformats.org/officeDocument/2006/relationships/slideLayout" Target="../slideLayouts/slideLayout7.xml"/><Relationship Id="rId4" Type="http://schemas.openxmlformats.org/officeDocument/2006/relationships/notesSlide" Target="../notesSlides/notesSlide37.xml"/><Relationship Id="rId1" Type="http://schemas.openxmlformats.org/officeDocument/2006/relationships/tags" Target="../tags/tag1.xml"/><Relationship Id="rId2" Type="http://schemas.openxmlformats.org/officeDocument/2006/relationships/tags" Target="../tags/tag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8.xml"/></Relationships>
</file>

<file path=ppt/slides/_rels/slide39.xml.rels><?xml version="1.0" encoding="UTF-8" standalone="yes"?>
<Relationships xmlns="http://schemas.openxmlformats.org/package/2006/relationships"><Relationship Id="rId3" Type="http://schemas.openxmlformats.org/officeDocument/2006/relationships/slideLayout" Target="../slideLayouts/slideLayout7.xml"/><Relationship Id="rId4" Type="http://schemas.openxmlformats.org/officeDocument/2006/relationships/notesSlide" Target="../notesSlides/notesSlide39.xml"/><Relationship Id="rId1" Type="http://schemas.openxmlformats.org/officeDocument/2006/relationships/tags" Target="../tags/tag3.xml"/><Relationship Id="rId2" Type="http://schemas.openxmlformats.org/officeDocument/2006/relationships/tags" Target="../tags/tag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3" Type="http://schemas.openxmlformats.org/officeDocument/2006/relationships/slideLayout" Target="../slideLayouts/slideLayout7.xml"/><Relationship Id="rId4" Type="http://schemas.openxmlformats.org/officeDocument/2006/relationships/notesSlide" Target="../notesSlides/notesSlide40.xml"/><Relationship Id="rId1" Type="http://schemas.openxmlformats.org/officeDocument/2006/relationships/tags" Target="../tags/tag5.xml"/><Relationship Id="rId2" Type="http://schemas.openxmlformats.org/officeDocument/2006/relationships/tags" Target="../tags/tag6.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4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3.xml"/><Relationship Id="rId3" Type="http://schemas.openxmlformats.org/officeDocument/2006/relationships/comments" Target="../comments/comment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4.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45.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6.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48.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4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5.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50.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5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5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53.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4.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5.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6.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Text Box 3"/>
          <p:cNvSpPr txBox="1">
            <a:spLocks noChangeArrowheads="1"/>
          </p:cNvSpPr>
          <p:nvPr/>
        </p:nvSpPr>
        <p:spPr bwMode="auto">
          <a:xfrm>
            <a:off x="381000" y="304800"/>
            <a:ext cx="4038600" cy="6248400"/>
          </a:xfrm>
          <a:prstGeom prst="rect">
            <a:avLst/>
          </a:prstGeom>
          <a:noFill/>
          <a:ln w="3175">
            <a:solidFill>
              <a:schemeClr val="bg1"/>
            </a:solidFill>
            <a:round/>
            <a:headEnd/>
            <a:tailEnd/>
          </a:ln>
        </p:spPr>
        <p:txBody>
          <a:bodyPr lIns="81639" tIns="40820" rIns="81639" bIns="40820"/>
          <a:lstStyle/>
          <a:p>
            <a:pPr algn="ctr">
              <a:lnSpc>
                <a:spcPct val="130000"/>
              </a:lnSpc>
              <a:spcBef>
                <a:spcPts val="0"/>
              </a:spcBef>
              <a:spcAft>
                <a:spcPts val="0"/>
              </a:spcAft>
              <a:buNone/>
            </a:pPr>
            <a:r>
              <a:rPr lang="en-IN" sz="3600" b="0" i="0" dirty="0" smtClean="0">
                <a:latin typeface="Arial"/>
                <a:ea typeface="+mn-ea"/>
                <a:cs typeface="Arial"/>
              </a:rPr>
              <a:t>Introduction to Business</a:t>
            </a:r>
            <a:endParaRPr lang="en-IN" sz="3200" b="1" i="0" u="sng" dirty="0">
              <a:latin typeface="Arial"/>
              <a:ea typeface="+mn-ea"/>
              <a:cs typeface="Arial"/>
            </a:endParaRPr>
          </a:p>
        </p:txBody>
      </p:sp>
      <p:sp>
        <p:nvSpPr>
          <p:cNvPr id="6148" name="Slide Number Placeholder 5"/>
          <p:cNvSpPr>
            <a:spLocks noGrp="1"/>
          </p:cNvSpPr>
          <p:nvPr>
            <p:ph type="sldNum" sz="quarter" idx="12"/>
          </p:nvPr>
        </p:nvSpPr>
        <p:spPr bwMode="auto">
          <a:xfrm>
            <a:off x="3124200" y="6477000"/>
            <a:ext cx="2895600" cy="365125"/>
          </a:xfrm>
          <a:ln>
            <a:miter lim="800000"/>
            <a:headEnd/>
            <a:tailEnd/>
          </a:ln>
        </p:spPr>
        <p:txBody>
          <a:bodyPr wrap="square" bIns="0" numCol="1" anchor="b" anchorCtr="0" compatLnSpc="1">
            <a:prstTxWarp prst="textNoShape">
              <a:avLst/>
            </a:prstTxWarp>
          </a:bodyPr>
          <a:lstStyle/>
          <a:p>
            <a:pPr algn="ctr">
              <a:spcBef>
                <a:spcPts val="0"/>
              </a:spcBef>
              <a:spcAft>
                <a:spcPts val="0"/>
              </a:spcAft>
              <a:buNone/>
            </a:pPr>
            <a:fld id="{30892CEB-72AA-47FF-A663-9ADBD2B09B9F}" type="slidenum">
              <a:rPr lang="en-US" sz="1600" b="1" i="0">
                <a:solidFill>
                  <a:schemeClr val="tx1"/>
                </a:solidFill>
                <a:latin typeface="Calibri"/>
                <a:ea typeface="+mn-ea"/>
                <a:cs typeface="+mn-cs"/>
              </a:rPr>
              <a:pPr algn="ctr">
                <a:spcBef>
                  <a:spcPts val="0"/>
                </a:spcBef>
                <a:spcAft>
                  <a:spcPts val="0"/>
                </a:spcAft>
                <a:buNone/>
              </a:pPr>
              <a:t>1</a:t>
            </a:fld>
            <a:endParaRPr lang="en-US" sz="1600" b="1" i="0">
              <a:solidFill>
                <a:schemeClr val="tx1"/>
              </a:solidFill>
              <a:latin typeface="Calibri"/>
              <a:ea typeface="+mn-ea"/>
              <a:cs typeface="+mn-cs"/>
            </a:endParaRPr>
          </a:p>
        </p:txBody>
      </p:sp>
      <p:sp>
        <p:nvSpPr>
          <p:cNvPr id="11" name="Text Box 3"/>
          <p:cNvSpPr txBox="1">
            <a:spLocks noChangeArrowheads="1"/>
          </p:cNvSpPr>
          <p:nvPr/>
        </p:nvSpPr>
        <p:spPr bwMode="auto">
          <a:xfrm>
            <a:off x="4648200" y="304800"/>
            <a:ext cx="4038600" cy="6248400"/>
          </a:xfrm>
          <a:prstGeom prst="rect">
            <a:avLst/>
          </a:prstGeom>
          <a:noFill/>
          <a:ln w="3175">
            <a:solidFill>
              <a:schemeClr val="bg1"/>
            </a:solidFill>
            <a:round/>
            <a:headEnd/>
            <a:tailEnd/>
          </a:ln>
          <a:extLst>
            <a:ext uri="{909E8E84-426E-40dd-AFC4-6F175D3DCCD1}">
              <a14:hiddenFill xmlns:a14="http://schemas.microsoft.com/office/drawing/2010/main">
                <a:solidFill>
                  <a:srgbClr val="FFFFFF"/>
                </a:solidFill>
              </a14:hiddenFill>
            </a:ext>
          </a:extLst>
        </p:spPr>
        <p:txBody>
          <a:bodyPr lIns="81639" tIns="40820" rIns="81639" bIns="40820"/>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lnSpc>
                <a:spcPct val="130000"/>
              </a:lnSpc>
            </a:pPr>
            <a:endParaRPr lang="en-GB" sz="2200" dirty="0">
              <a:latin typeface="Kruti Dev 010" pitchFamily="2" charset="0"/>
            </a:endParaRPr>
          </a:p>
        </p:txBody>
      </p:sp>
      <p:sp>
        <p:nvSpPr>
          <p:cNvPr id="5" name="Text Box 3"/>
          <p:cNvSpPr txBox="1">
            <a:spLocks noChangeArrowheads="1"/>
          </p:cNvSpPr>
          <p:nvPr/>
        </p:nvSpPr>
        <p:spPr bwMode="auto">
          <a:xfrm>
            <a:off x="4800600" y="304800"/>
            <a:ext cx="4038600" cy="6248400"/>
          </a:xfrm>
          <a:prstGeom prst="rect">
            <a:avLst/>
          </a:prstGeom>
          <a:noFill/>
          <a:ln w="3175">
            <a:solidFill>
              <a:schemeClr val="bg1"/>
            </a:solidFill>
            <a:round/>
            <a:headEnd/>
            <a:tailEnd/>
          </a:ln>
        </p:spPr>
        <p:txBody>
          <a:bodyPr lIns="81639" tIns="40820" rIns="81639" bIns="40820"/>
          <a:lstStyle/>
          <a:p>
            <a:pPr algn="ctr">
              <a:lnSpc>
                <a:spcPct val="130000"/>
              </a:lnSpc>
              <a:spcBef>
                <a:spcPts val="0"/>
              </a:spcBef>
              <a:spcAft>
                <a:spcPts val="0"/>
              </a:spcAft>
              <a:buNone/>
            </a:pPr>
            <a:r>
              <a:rPr lang="x-none" sz="3600" dirty="0" smtClean="0">
                <a:latin typeface="Arial"/>
                <a:cs typeface="Arial"/>
              </a:rPr>
              <a:t>व्यापार का परिचय </a:t>
            </a:r>
            <a:endParaRPr lang="en-IN" sz="3200" b="1" i="0" u="sng" dirty="0">
              <a:latin typeface="Arial"/>
              <a:ea typeface="+mn-ea"/>
              <a:cs typeface="Arial"/>
            </a:endParaRPr>
          </a:p>
        </p:txBody>
      </p:sp>
    </p:spTree>
    <p:extLst>
      <p:ext uri="{BB962C8B-B14F-4D97-AF65-F5344CB8AC3E}">
        <p14:creationId xmlns:p14="http://schemas.microsoft.com/office/powerpoint/2010/main" val="2880048544"/>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819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ext Box 1"/>
          <p:cNvSpPr txBox="1">
            <a:spLocks noChangeArrowheads="1"/>
          </p:cNvSpPr>
          <p:nvPr/>
        </p:nvSpPr>
        <p:spPr bwMode="auto">
          <a:xfrm>
            <a:off x="2286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en-US" sz="2400" dirty="0" smtClean="0">
                <a:cs typeface="Arial" charset="0"/>
              </a:rPr>
              <a:t>Fluctuations in businesses</a:t>
            </a:r>
            <a:endParaRPr lang="en-GB" sz="2400" dirty="0">
              <a:cs typeface="Arial" charset="0"/>
            </a:endParaRPr>
          </a:p>
        </p:txBody>
      </p:sp>
      <p:sp>
        <p:nvSpPr>
          <p:cNvPr id="11267" name="Text Box 2"/>
          <p:cNvSpPr txBox="1">
            <a:spLocks noChangeArrowheads="1"/>
          </p:cNvSpPr>
          <p:nvPr/>
        </p:nvSpPr>
        <p:spPr bwMode="auto">
          <a:xfrm>
            <a:off x="228600" y="1035050"/>
            <a:ext cx="4267200" cy="53657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914400" indent="-4572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eaLnBrk="1" hangingPunct="1">
              <a:lnSpc>
                <a:spcPct val="130000"/>
              </a:lnSpc>
              <a:buSzPct val="100000"/>
              <a:buFont typeface="Arial" charset="0"/>
              <a:buChar char="•"/>
            </a:pPr>
            <a:r>
              <a:rPr lang="en-US" dirty="0" smtClean="0">
                <a:cs typeface="Arial" charset="0"/>
              </a:rPr>
              <a:t>Businesses fluctuate for two reasons:</a:t>
            </a:r>
            <a:endParaRPr lang="en-US" dirty="0">
              <a:cs typeface="Arial" charset="0"/>
            </a:endParaRPr>
          </a:p>
          <a:p>
            <a:pPr lvl="1" eaLnBrk="1" hangingPunct="1">
              <a:lnSpc>
                <a:spcPct val="130000"/>
              </a:lnSpc>
              <a:buSzPct val="100000"/>
              <a:buFont typeface="Calibri" pitchFamily="34" charset="0"/>
              <a:buAutoNum type="arabicPeriod"/>
            </a:pPr>
            <a:r>
              <a:rPr lang="en-US" sz="1600" dirty="0">
                <a:cs typeface="Arial" charset="0"/>
              </a:rPr>
              <a:t>Customers want products or services during a certain period </a:t>
            </a:r>
            <a:r>
              <a:rPr lang="en-US" sz="1600" dirty="0" smtClean="0">
                <a:cs typeface="Arial" charset="0"/>
              </a:rPr>
              <a:t>(For example, during </a:t>
            </a:r>
            <a:r>
              <a:rPr lang="en-US" sz="1600" dirty="0">
                <a:cs typeface="Arial" charset="0"/>
              </a:rPr>
              <a:t>festivals, decorative lamps are in </a:t>
            </a:r>
            <a:r>
              <a:rPr lang="en-US" sz="1600" dirty="0" smtClean="0">
                <a:cs typeface="Arial" charset="0"/>
              </a:rPr>
              <a:t>demand. Another example is that a </a:t>
            </a:r>
            <a:r>
              <a:rPr lang="en-US" sz="1600" dirty="0">
                <a:cs typeface="Arial" charset="0"/>
              </a:rPr>
              <a:t>tea shop is likely to be more crowded in the morning than in the afternoon)</a:t>
            </a:r>
          </a:p>
          <a:p>
            <a:pPr lvl="1" eaLnBrk="1" hangingPunct="1">
              <a:lnSpc>
                <a:spcPct val="130000"/>
              </a:lnSpc>
              <a:buSzPct val="100000"/>
              <a:buFont typeface="Calibri" pitchFamily="34" charset="0"/>
              <a:buAutoNum type="arabicPeriod"/>
            </a:pPr>
            <a:r>
              <a:rPr lang="en-US" sz="1600" dirty="0" smtClean="0">
                <a:cs typeface="Arial" charset="0"/>
              </a:rPr>
              <a:t>Raw material is available only during a certain period (For example, mangoes are available only during early summer for a mango pickle business)</a:t>
            </a:r>
          </a:p>
          <a:p>
            <a:pPr marL="200025" lvl="1" indent="-200025" eaLnBrk="1" hangingPunct="1">
              <a:lnSpc>
                <a:spcPct val="130000"/>
              </a:lnSpc>
              <a:buSzPct val="100000"/>
              <a:buFont typeface="Arial" charset="0"/>
              <a:buChar char="•"/>
            </a:pPr>
            <a:r>
              <a:rPr lang="en-US" dirty="0">
                <a:cs typeface="Arial" charset="0"/>
              </a:rPr>
              <a:t>We call such fluctuating businesses as seasonal businesses</a:t>
            </a:r>
          </a:p>
        </p:txBody>
      </p:sp>
      <p:sp>
        <p:nvSpPr>
          <p:cNvPr id="10" name="Slide Number Placeholder 5"/>
          <p:cNvSpPr>
            <a:spLocks noGrp="1"/>
          </p:cNvSpPr>
          <p:nvPr>
            <p:ph type="sldNum" sz="quarter" idx="12"/>
          </p:nvPr>
        </p:nvSpPr>
        <p:spPr>
          <a:xfrm>
            <a:off x="3048000" y="6416675"/>
            <a:ext cx="2895600" cy="365125"/>
          </a:xfrm>
        </p:spPr>
        <p:txBody>
          <a:bodyPr bIns="0" anchor="b" anchorCtr="0"/>
          <a:lstStyle/>
          <a:p>
            <a:pPr algn="ctr">
              <a:defRPr/>
            </a:pPr>
            <a:fld id="{F77BD7FE-DE30-4E41-AFAB-458F0DEF08D7}" type="slidenum">
              <a:rPr lang="en-US" sz="1600" b="1" smtClean="0">
                <a:solidFill>
                  <a:schemeClr val="tx1"/>
                </a:solidFill>
              </a:rPr>
              <a:pPr algn="ctr">
                <a:defRPr/>
              </a:pPr>
              <a:t>10</a:t>
            </a:fld>
            <a:endParaRPr lang="en-US" sz="1600" b="1" smtClean="0">
              <a:solidFill>
                <a:schemeClr val="tx1"/>
              </a:solidFill>
            </a:endParaRPr>
          </a:p>
        </p:txBody>
      </p:sp>
      <p:sp>
        <p:nvSpPr>
          <p:cNvPr id="8" name="Text Box 1"/>
          <p:cNvSpPr txBox="1">
            <a:spLocks noChangeArrowheads="1"/>
          </p:cNvSpPr>
          <p:nvPr/>
        </p:nvSpPr>
        <p:spPr bwMode="auto">
          <a:xfrm>
            <a:off x="4648200" y="168275"/>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x-none" sz="2400" dirty="0" smtClean="0">
                <a:solidFill>
                  <a:srgbClr val="000000"/>
                </a:solidFill>
                <a:cs typeface="Arial" charset="0"/>
              </a:rPr>
              <a:t>मौसमी व्यापार </a:t>
            </a:r>
            <a:endParaRPr lang="en-GB" sz="2400" dirty="0">
              <a:solidFill>
                <a:srgbClr val="000000"/>
              </a:solidFill>
              <a:cs typeface="Arial" charset="0"/>
            </a:endParaRPr>
          </a:p>
        </p:txBody>
      </p:sp>
      <p:sp>
        <p:nvSpPr>
          <p:cNvPr id="9" name="Text Box 2"/>
          <p:cNvSpPr txBox="1">
            <a:spLocks noChangeArrowheads="1"/>
          </p:cNvSpPr>
          <p:nvPr/>
        </p:nvSpPr>
        <p:spPr bwMode="auto">
          <a:xfrm>
            <a:off x="4648200" y="1050925"/>
            <a:ext cx="4267200" cy="53657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914400" indent="-4572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eaLnBrk="1" hangingPunct="1">
              <a:lnSpc>
                <a:spcPct val="140000"/>
              </a:lnSpc>
              <a:buSzPct val="100000"/>
              <a:buFont typeface="Arial" charset="0"/>
              <a:buChar char="•"/>
            </a:pPr>
            <a:r>
              <a:rPr lang="x-none" dirty="0" smtClean="0">
                <a:solidFill>
                  <a:srgbClr val="000000"/>
                </a:solidFill>
                <a:cs typeface="Arial" charset="0"/>
              </a:rPr>
              <a:t>कई बार व्यापार मौसम के अनुसार होते हैं। व्यापार मौसमी क्यों होते हैं इसके दो प्रमुख कारण हैं:</a:t>
            </a:r>
          </a:p>
          <a:p>
            <a:pPr marL="454025" indent="-342900" eaLnBrk="1" hangingPunct="1">
              <a:lnSpc>
                <a:spcPct val="140000"/>
              </a:lnSpc>
              <a:buSzPct val="100000"/>
              <a:buFont typeface="+mj-lt"/>
              <a:buAutoNum type="arabicPeriod"/>
            </a:pPr>
            <a:r>
              <a:rPr lang="x-none" dirty="0" smtClean="0">
                <a:solidFill>
                  <a:srgbClr val="000000"/>
                </a:solidFill>
                <a:cs typeface="Arial" charset="0"/>
              </a:rPr>
              <a:t>ग्राहक एक निश्चित समय के दौरान ही कोई उत्पाद या सेवाएं चाहते हैं </a:t>
            </a:r>
            <a:r>
              <a:rPr lang="en-US" dirty="0" smtClean="0">
                <a:solidFill>
                  <a:srgbClr val="000000"/>
                </a:solidFill>
                <a:cs typeface="Arial" charset="0"/>
              </a:rPr>
              <a:t>(</a:t>
            </a:r>
            <a:r>
              <a:rPr lang="x-none" dirty="0" smtClean="0">
                <a:solidFill>
                  <a:srgbClr val="000000"/>
                </a:solidFill>
                <a:cs typeface="Arial" charset="0"/>
              </a:rPr>
              <a:t>जैसे, त्योहार के दौरान आकर्षक ​दीयों/लैम्प की मांग होती है, एक चाय की दुकान में दोपहर की तुलना में सुबह के समय ज्यादा भीड़ होती है</a:t>
            </a:r>
            <a:r>
              <a:rPr lang="en-US" dirty="0" smtClean="0">
                <a:solidFill>
                  <a:srgbClr val="000000"/>
                </a:solidFill>
                <a:cs typeface="Arial" charset="0"/>
              </a:rPr>
              <a:t>)</a:t>
            </a:r>
            <a:endParaRPr lang="x-none" dirty="0" smtClean="0">
              <a:solidFill>
                <a:srgbClr val="000000"/>
              </a:solidFill>
              <a:cs typeface="Arial" charset="0"/>
            </a:endParaRPr>
          </a:p>
          <a:p>
            <a:pPr marL="454025" indent="-342900" eaLnBrk="1" hangingPunct="1">
              <a:lnSpc>
                <a:spcPct val="140000"/>
              </a:lnSpc>
              <a:buSzPct val="100000"/>
              <a:buFont typeface="+mj-lt"/>
              <a:buAutoNum type="arabicPeriod"/>
            </a:pPr>
            <a:r>
              <a:rPr lang="x-none" dirty="0" smtClean="0">
                <a:solidFill>
                  <a:srgbClr val="000000"/>
                </a:solidFill>
                <a:cs typeface="Arial" charset="0"/>
              </a:rPr>
              <a:t>कच्चा माल एक निश्चित समय के दौरान ही उपलब्ध होता है </a:t>
            </a:r>
            <a:r>
              <a:rPr lang="en-US" dirty="0" smtClean="0">
                <a:solidFill>
                  <a:srgbClr val="000000"/>
                </a:solidFill>
                <a:cs typeface="Arial" charset="0"/>
              </a:rPr>
              <a:t>(</a:t>
            </a:r>
            <a:r>
              <a:rPr lang="x-none" dirty="0" smtClean="0">
                <a:solidFill>
                  <a:srgbClr val="000000"/>
                </a:solidFill>
                <a:cs typeface="Arial" charset="0"/>
              </a:rPr>
              <a:t>जैसे आम के अचार के व्यापार के लिए कच्चे माल के रूप में आम गर्मी के शुरुआत में ही उपलब्ध होते हैं</a:t>
            </a:r>
            <a:r>
              <a:rPr lang="en-US" dirty="0" smtClean="0">
                <a:solidFill>
                  <a:srgbClr val="000000"/>
                </a:solidFill>
                <a:cs typeface="Arial" charset="0"/>
              </a:rPr>
              <a:t>)</a:t>
            </a:r>
            <a:r>
              <a:rPr lang="x-none" dirty="0" smtClean="0">
                <a:solidFill>
                  <a:srgbClr val="000000"/>
                </a:solidFill>
                <a:cs typeface="Arial" charset="0"/>
              </a:rPr>
              <a:t> </a:t>
            </a:r>
            <a:endParaRPr lang="en-US" sz="1600" dirty="0">
              <a:solidFill>
                <a:srgbClr val="000000"/>
              </a:solidFill>
              <a:cs typeface="Arial" charset="0"/>
            </a:endParaRPr>
          </a:p>
        </p:txBody>
      </p:sp>
    </p:spTree>
    <p:extLst>
      <p:ext uri="{BB962C8B-B14F-4D97-AF65-F5344CB8AC3E}">
        <p14:creationId xmlns:p14="http://schemas.microsoft.com/office/powerpoint/2010/main" val="3994543045"/>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267">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1267">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1267">
                                            <p:txEl>
                                              <p:pRg st="1" end="1"/>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xEl>
                                              <p:pRg st="1" end="1"/>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9">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ext Box 1"/>
          <p:cNvSpPr txBox="1">
            <a:spLocks noChangeArrowheads="1"/>
          </p:cNvSpPr>
          <p:nvPr/>
        </p:nvSpPr>
        <p:spPr bwMode="auto">
          <a:xfrm>
            <a:off x="2286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en-US" sz="2400" dirty="0" smtClean="0">
                <a:cs typeface="Arial" charset="0"/>
              </a:rPr>
              <a:t>Seasonal businesses</a:t>
            </a:r>
            <a:endParaRPr lang="en-GB" sz="2400" dirty="0">
              <a:cs typeface="Arial" charset="0"/>
            </a:endParaRPr>
          </a:p>
        </p:txBody>
      </p:sp>
      <p:sp>
        <p:nvSpPr>
          <p:cNvPr id="11267" name="Text Box 2"/>
          <p:cNvSpPr txBox="1">
            <a:spLocks noChangeArrowheads="1"/>
          </p:cNvSpPr>
          <p:nvPr/>
        </p:nvSpPr>
        <p:spPr bwMode="auto">
          <a:xfrm>
            <a:off x="228600" y="1035050"/>
            <a:ext cx="4267200" cy="53657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914400" indent="-4572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eaLnBrk="1" hangingPunct="1">
              <a:lnSpc>
                <a:spcPct val="140000"/>
              </a:lnSpc>
              <a:buSzPct val="100000"/>
              <a:buFont typeface="Arial" charset="0"/>
              <a:buChar char="•"/>
            </a:pPr>
            <a:r>
              <a:rPr lang="en-US" sz="2000" dirty="0" smtClean="0">
                <a:solidFill>
                  <a:srgbClr val="000000"/>
                </a:solidFill>
                <a:cs typeface="Arial" charset="0"/>
              </a:rPr>
              <a:t>All three types of businesses (production, services, and trading) can be seasonal in nature</a:t>
            </a:r>
          </a:p>
          <a:p>
            <a:pPr eaLnBrk="1" hangingPunct="1">
              <a:lnSpc>
                <a:spcPct val="140000"/>
              </a:lnSpc>
              <a:buSzPct val="100000"/>
              <a:buFont typeface="Arial" charset="0"/>
              <a:buChar char="•"/>
            </a:pPr>
            <a:r>
              <a:rPr lang="en-US" sz="2000" dirty="0" smtClean="0">
                <a:solidFill>
                  <a:srgbClr val="000000"/>
                </a:solidFill>
                <a:cs typeface="Arial" charset="0"/>
              </a:rPr>
              <a:t>The concepts we will look at apply equally to the seasonal and non-seasonal businesses. </a:t>
            </a:r>
          </a:p>
          <a:p>
            <a:pPr lvl="1" eaLnBrk="1" hangingPunct="1">
              <a:lnSpc>
                <a:spcPct val="140000"/>
              </a:lnSpc>
              <a:buSzPct val="100000"/>
              <a:buFont typeface="Arial" charset="0"/>
              <a:buChar char="•"/>
            </a:pPr>
            <a:r>
              <a:rPr lang="en-US" dirty="0" smtClean="0">
                <a:solidFill>
                  <a:srgbClr val="000000"/>
                </a:solidFill>
                <a:cs typeface="Arial" charset="0"/>
              </a:rPr>
              <a:t>But for seasonal businesses, we must pay special attention to the raw material supply and the customer</a:t>
            </a:r>
          </a:p>
        </p:txBody>
      </p:sp>
      <p:sp>
        <p:nvSpPr>
          <p:cNvPr id="10" name="Slide Number Placeholder 5"/>
          <p:cNvSpPr>
            <a:spLocks noGrp="1"/>
          </p:cNvSpPr>
          <p:nvPr>
            <p:ph type="sldNum" sz="quarter" idx="12"/>
          </p:nvPr>
        </p:nvSpPr>
        <p:spPr>
          <a:xfrm>
            <a:off x="3048000" y="6416675"/>
            <a:ext cx="2895600" cy="365125"/>
          </a:xfrm>
        </p:spPr>
        <p:txBody>
          <a:bodyPr bIns="0" anchor="b" anchorCtr="0"/>
          <a:lstStyle/>
          <a:p>
            <a:pPr algn="ctr">
              <a:defRPr/>
            </a:pPr>
            <a:fld id="{F77BD7FE-DE30-4E41-AFAB-458F0DEF08D7}" type="slidenum">
              <a:rPr lang="en-US" sz="1600" b="1" smtClean="0">
                <a:solidFill>
                  <a:schemeClr val="tx1"/>
                </a:solidFill>
              </a:rPr>
              <a:pPr algn="ctr">
                <a:defRPr/>
              </a:pPr>
              <a:t>11</a:t>
            </a:fld>
            <a:endParaRPr lang="en-US" sz="1600" b="1" smtClean="0">
              <a:solidFill>
                <a:schemeClr val="tx1"/>
              </a:solidFill>
            </a:endParaRPr>
          </a:p>
        </p:txBody>
      </p:sp>
      <p:sp>
        <p:nvSpPr>
          <p:cNvPr id="8" name="Text Box 1"/>
          <p:cNvSpPr txBox="1">
            <a:spLocks noChangeArrowheads="1"/>
          </p:cNvSpPr>
          <p:nvPr/>
        </p:nvSpPr>
        <p:spPr bwMode="auto">
          <a:xfrm>
            <a:off x="47244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x-none" sz="2400" dirty="0" smtClean="0">
                <a:solidFill>
                  <a:srgbClr val="000000"/>
                </a:solidFill>
                <a:cs typeface="Arial" charset="0"/>
              </a:rPr>
              <a:t>मौसमी व्यापार </a:t>
            </a:r>
            <a:endParaRPr lang="en-GB" sz="2400" dirty="0">
              <a:solidFill>
                <a:srgbClr val="000000"/>
              </a:solidFill>
              <a:cs typeface="Arial" charset="0"/>
            </a:endParaRPr>
          </a:p>
        </p:txBody>
      </p:sp>
      <p:sp>
        <p:nvSpPr>
          <p:cNvPr id="9" name="Text Box 2"/>
          <p:cNvSpPr txBox="1">
            <a:spLocks noChangeArrowheads="1"/>
          </p:cNvSpPr>
          <p:nvPr/>
        </p:nvSpPr>
        <p:spPr bwMode="auto">
          <a:xfrm>
            <a:off x="4724400" y="1035050"/>
            <a:ext cx="4267200" cy="53657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914400" indent="-4572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eaLnBrk="1" hangingPunct="1">
              <a:lnSpc>
                <a:spcPct val="130000"/>
              </a:lnSpc>
              <a:buSzPct val="100000"/>
              <a:buFont typeface="Arial" charset="0"/>
              <a:buChar char="•"/>
            </a:pPr>
            <a:r>
              <a:rPr lang="x-none" sz="2000" dirty="0" smtClean="0">
                <a:solidFill>
                  <a:srgbClr val="000000"/>
                </a:solidFill>
                <a:cs typeface="Arial" charset="0"/>
              </a:rPr>
              <a:t>सभी तीनों प्रकार के व्यापार (उत्पादन, सेवाएं/सर्विस और क्रय—विक्रय)स्वभाव से मौसमी हो सकते हैं</a:t>
            </a:r>
          </a:p>
          <a:p>
            <a:pPr eaLnBrk="1" hangingPunct="1">
              <a:lnSpc>
                <a:spcPct val="130000"/>
              </a:lnSpc>
              <a:buSzPct val="100000"/>
              <a:buFont typeface="Arial" charset="0"/>
              <a:buChar char="•"/>
            </a:pPr>
            <a:r>
              <a:rPr lang="x-none" sz="2000" dirty="0" smtClean="0">
                <a:solidFill>
                  <a:srgbClr val="000000"/>
                </a:solidFill>
                <a:cs typeface="Arial" charset="0"/>
              </a:rPr>
              <a:t>वे अवधारणाएं जो हम देंखेंगे, वे मौसमी व्यापार पर भी उसी प्रकार से लागू होंगे। लेकिन इस प्रकार के व्यापारों के लिए, हमें कच्चे माल की आपूर्ति और ग्राहक पर विशेष ध्यान देना होगा। </a:t>
            </a:r>
            <a:endParaRPr lang="en-US" dirty="0" smtClean="0">
              <a:solidFill>
                <a:srgbClr val="000000"/>
              </a:solidFill>
              <a:cs typeface="Arial" charset="0"/>
            </a:endParaRPr>
          </a:p>
        </p:txBody>
      </p:sp>
    </p:spTree>
    <p:extLst>
      <p:ext uri="{BB962C8B-B14F-4D97-AF65-F5344CB8AC3E}">
        <p14:creationId xmlns:p14="http://schemas.microsoft.com/office/powerpoint/2010/main" val="3888342376"/>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26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1267">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9">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Slide Number Placeholder 5"/>
          <p:cNvSpPr>
            <a:spLocks noGrp="1"/>
          </p:cNvSpPr>
          <p:nvPr>
            <p:ph type="sldNum" sz="quarter" idx="12"/>
          </p:nvPr>
        </p:nvSpPr>
        <p:spPr bwMode="auto">
          <a:xfrm>
            <a:off x="3124200" y="6356350"/>
            <a:ext cx="2895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fld id="{F3B6D15D-5E2B-4026-B75C-22CFB76785BF}" type="slidenum">
              <a:rPr lang="en-US" sz="1600" b="1" smtClean="0"/>
              <a:pPr algn="ctr" eaLnBrk="1" hangingPunct="1"/>
              <a:t>12</a:t>
            </a:fld>
            <a:endParaRPr lang="en-US" sz="1600" b="1" smtClean="0"/>
          </a:p>
        </p:txBody>
      </p:sp>
      <p:sp>
        <p:nvSpPr>
          <p:cNvPr id="11" name="Text Box 2"/>
          <p:cNvSpPr txBox="1">
            <a:spLocks noChangeArrowheads="1"/>
          </p:cNvSpPr>
          <p:nvPr/>
        </p:nvSpPr>
        <p:spPr bwMode="auto">
          <a:xfrm>
            <a:off x="228600" y="1214438"/>
            <a:ext cx="4319588" cy="3586162"/>
          </a:xfrm>
          <a:prstGeom prst="rect">
            <a:avLst/>
          </a:prstGeom>
          <a:noFill/>
          <a:ln w="9525">
            <a:noFill/>
            <a:round/>
            <a:headEnd/>
            <a:tailEnd/>
          </a:ln>
        </p:spPr>
        <p:txBody>
          <a:bodyPr lIns="82945" tIns="41473" rIns="82945" bIns="41473"/>
          <a:lstStyle/>
          <a:p>
            <a:pPr marL="200025" indent="-200025" fontAlgn="auto">
              <a:spcBef>
                <a:spcPts val="0"/>
              </a:spcBef>
              <a:spcAft>
                <a:spcPts val="120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sz="2000" dirty="0">
              <a:solidFill>
                <a:srgbClr val="000000"/>
              </a:solidFill>
              <a:latin typeface="+mj-lt"/>
              <a:cs typeface="+mn-cs"/>
            </a:endParaRPr>
          </a:p>
          <a:p>
            <a:pPr marL="200025" indent="-200025" fontAlgn="auto">
              <a:spcBef>
                <a:spcPts val="0"/>
              </a:spcBef>
              <a:spcAft>
                <a:spcPts val="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dirty="0">
              <a:solidFill>
                <a:srgbClr val="000000"/>
              </a:solidFill>
              <a:latin typeface="Calibri" pitchFamily="34" charset="0"/>
              <a:cs typeface="+mn-cs"/>
            </a:endParaRPr>
          </a:p>
        </p:txBody>
      </p:sp>
      <p:sp>
        <p:nvSpPr>
          <p:cNvPr id="10248" name="Text Box 17"/>
          <p:cNvSpPr txBox="1">
            <a:spLocks noChangeArrowheads="1"/>
          </p:cNvSpPr>
          <p:nvPr/>
        </p:nvSpPr>
        <p:spPr bwMode="auto">
          <a:xfrm>
            <a:off x="-16709" y="2819400"/>
            <a:ext cx="414338" cy="331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600" b="1" dirty="0">
                <a:solidFill>
                  <a:srgbClr val="000000"/>
                </a:solidFill>
                <a:latin typeface="Wingdings" pitchFamily="2" charset="2"/>
                <a:cs typeface="Times New Roman" pitchFamily="18" charset="0"/>
                <a:sym typeface="Wingdings" pitchFamily="2" charset="2"/>
              </a:rPr>
              <a:t></a:t>
            </a:r>
            <a:endParaRPr lang="en-GB" sz="1600" b="1" dirty="0">
              <a:solidFill>
                <a:srgbClr val="000000"/>
              </a:solidFill>
              <a:latin typeface="Wingdings" pitchFamily="2" charset="2"/>
              <a:cs typeface="Times New Roman" pitchFamily="18" charset="0"/>
            </a:endParaRPr>
          </a:p>
        </p:txBody>
      </p:sp>
      <p:sp>
        <p:nvSpPr>
          <p:cNvPr id="10249" name="Text Box 17"/>
          <p:cNvSpPr txBox="1">
            <a:spLocks noChangeArrowheads="1"/>
          </p:cNvSpPr>
          <p:nvPr/>
        </p:nvSpPr>
        <p:spPr bwMode="auto">
          <a:xfrm>
            <a:off x="-57150" y="1198563"/>
            <a:ext cx="414338" cy="30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400" b="1">
                <a:solidFill>
                  <a:srgbClr val="00B050"/>
                </a:solidFill>
                <a:latin typeface="Wingdings" pitchFamily="2" charset="2"/>
                <a:cs typeface="Times New Roman" pitchFamily="18" charset="0"/>
              </a:rPr>
              <a:t></a:t>
            </a:r>
          </a:p>
        </p:txBody>
      </p:sp>
      <p:sp>
        <p:nvSpPr>
          <p:cNvPr id="10" name="Text Box 1"/>
          <p:cNvSpPr txBox="1">
            <a:spLocks noChangeArrowheads="1"/>
          </p:cNvSpPr>
          <p:nvPr/>
        </p:nvSpPr>
        <p:spPr bwMode="auto">
          <a:xfrm>
            <a:off x="381000" y="152400"/>
            <a:ext cx="40386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en-GB" sz="2400" dirty="0"/>
              <a:t>Agenda</a:t>
            </a:r>
          </a:p>
        </p:txBody>
      </p:sp>
      <p:sp>
        <p:nvSpPr>
          <p:cNvPr id="12" name="Text Box 2"/>
          <p:cNvSpPr txBox="1">
            <a:spLocks noChangeArrowheads="1"/>
          </p:cNvSpPr>
          <p:nvPr/>
        </p:nvSpPr>
        <p:spPr bwMode="auto">
          <a:xfrm>
            <a:off x="381000" y="1066800"/>
            <a:ext cx="4038600" cy="52578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marL="342900" lvl="1" indent="-342900" eaLnBrk="1" hangingPunct="1">
              <a:spcAft>
                <a:spcPts val="400"/>
              </a:spcAft>
              <a:buSzPct val="100000"/>
              <a:buFont typeface="+mj-lt"/>
              <a:buAutoNum type="arabicPeriod"/>
              <a:defRPr/>
            </a:pPr>
            <a:r>
              <a:rPr lang="en-IN" sz="2400" dirty="0">
                <a:latin typeface="Arial"/>
                <a:cs typeface="Arial"/>
              </a:rPr>
              <a:t>What is business?</a:t>
            </a:r>
            <a:endParaRPr lang="en-US" sz="2400" dirty="0">
              <a:latin typeface="Arial"/>
              <a:cs typeface="Arial"/>
            </a:endParaRPr>
          </a:p>
          <a:p>
            <a:pPr marL="342900" lvl="1" indent="-342900" eaLnBrk="1" hangingPunct="1">
              <a:spcAft>
                <a:spcPts val="400"/>
              </a:spcAft>
              <a:buSzPct val="100000"/>
              <a:buFont typeface="+mj-lt"/>
              <a:buAutoNum type="arabicPeriod"/>
              <a:defRPr/>
            </a:pPr>
            <a:r>
              <a:rPr lang="en-IN" sz="2400" dirty="0">
                <a:latin typeface="Arial"/>
                <a:cs typeface="Arial"/>
              </a:rPr>
              <a:t>Types of businesses</a:t>
            </a:r>
            <a:endParaRPr lang="en-US" sz="2400" dirty="0">
              <a:latin typeface="Arial"/>
              <a:cs typeface="Arial"/>
            </a:endParaRPr>
          </a:p>
          <a:p>
            <a:pPr marL="342900" lvl="1" indent="-342900" eaLnBrk="1" hangingPunct="1">
              <a:spcAft>
                <a:spcPts val="400"/>
              </a:spcAft>
              <a:buSzPct val="100000"/>
              <a:buFont typeface="+mj-lt"/>
              <a:buAutoNum type="arabicPeriod"/>
              <a:defRPr/>
            </a:pPr>
            <a:r>
              <a:rPr lang="en-IN" sz="2400" dirty="0">
                <a:latin typeface="Arial"/>
                <a:cs typeface="Arial"/>
              </a:rPr>
              <a:t>Fluctuations in businesses</a:t>
            </a:r>
            <a:endParaRPr lang="en-US" sz="2400" dirty="0">
              <a:latin typeface="Arial"/>
              <a:cs typeface="Arial"/>
            </a:endParaRPr>
          </a:p>
          <a:p>
            <a:pPr marL="342900" lvl="1" indent="-342900" eaLnBrk="1" hangingPunct="1">
              <a:spcAft>
                <a:spcPts val="400"/>
              </a:spcAft>
              <a:buSzPct val="100000"/>
              <a:buFont typeface="+mj-lt"/>
              <a:buAutoNum type="arabicPeriod"/>
              <a:defRPr/>
            </a:pPr>
            <a:r>
              <a:rPr lang="en-IN" sz="2400" dirty="0">
                <a:latin typeface="Arial"/>
                <a:cs typeface="Arial"/>
              </a:rPr>
              <a:t>Objective of businesses</a:t>
            </a:r>
            <a:endParaRPr lang="en-US" sz="2400" dirty="0">
              <a:latin typeface="Arial"/>
              <a:cs typeface="Arial"/>
            </a:endParaRPr>
          </a:p>
          <a:p>
            <a:pPr marL="342900" lvl="1" indent="-342900" eaLnBrk="1" hangingPunct="1">
              <a:spcAft>
                <a:spcPts val="400"/>
              </a:spcAft>
              <a:buSzPct val="100000"/>
              <a:buFont typeface="+mj-lt"/>
              <a:buAutoNum type="arabicPeriod"/>
              <a:defRPr/>
            </a:pPr>
            <a:r>
              <a:rPr lang="en-IN" sz="2400" dirty="0">
                <a:latin typeface="Arial"/>
                <a:cs typeface="Arial"/>
              </a:rPr>
              <a:t>Business viability framework</a:t>
            </a:r>
            <a:endParaRPr lang="en-US" sz="2400" dirty="0">
              <a:latin typeface="Arial"/>
              <a:cs typeface="Arial"/>
            </a:endParaRPr>
          </a:p>
          <a:p>
            <a:pPr marL="342900" lvl="1" indent="-342900" eaLnBrk="1" hangingPunct="1">
              <a:spcAft>
                <a:spcPts val="400"/>
              </a:spcAft>
              <a:buSzPct val="100000"/>
              <a:buFont typeface="+mj-lt"/>
              <a:buAutoNum type="arabicPeriod"/>
              <a:defRPr/>
            </a:pPr>
            <a:r>
              <a:rPr lang="en-IN" sz="2400" dirty="0">
                <a:latin typeface="Arial"/>
                <a:cs typeface="Arial"/>
              </a:rPr>
              <a:t>To do or not to do a business</a:t>
            </a:r>
            <a:endParaRPr lang="en-US" sz="2400" dirty="0">
              <a:latin typeface="Arial"/>
              <a:cs typeface="Arial"/>
            </a:endParaRPr>
          </a:p>
          <a:p>
            <a:pPr marL="342900" lvl="1" indent="-342900" eaLnBrk="1" hangingPunct="1">
              <a:spcAft>
                <a:spcPts val="400"/>
              </a:spcAft>
              <a:buSzPct val="100000"/>
              <a:buFont typeface="+mj-lt"/>
              <a:buAutoNum type="arabicPeriod"/>
              <a:defRPr/>
            </a:pPr>
            <a:r>
              <a:rPr lang="en-IN" sz="2400" dirty="0">
                <a:latin typeface="Arial"/>
                <a:cs typeface="Arial"/>
              </a:rPr>
              <a:t>Introduction to financial statements</a:t>
            </a:r>
            <a:endParaRPr lang="en-US" sz="2400" dirty="0">
              <a:latin typeface="Arial"/>
              <a:cs typeface="Arial"/>
            </a:endParaRPr>
          </a:p>
          <a:p>
            <a:pPr marL="342900" lvl="1" indent="-342900" eaLnBrk="1" hangingPunct="1">
              <a:spcAft>
                <a:spcPts val="400"/>
              </a:spcAft>
              <a:buSzPct val="100000"/>
              <a:buFont typeface="+mj-lt"/>
              <a:buAutoNum type="arabicPeriod"/>
              <a:defRPr/>
            </a:pPr>
            <a:r>
              <a:rPr lang="en-IN" sz="2400" dirty="0">
                <a:latin typeface="Arial"/>
                <a:cs typeface="Arial"/>
              </a:rPr>
              <a:t>Examples of common  businesses</a:t>
            </a:r>
            <a:endParaRPr lang="en-US" sz="2400" dirty="0">
              <a:latin typeface="Arial"/>
              <a:cs typeface="Arial"/>
            </a:endParaRPr>
          </a:p>
          <a:p>
            <a:pPr marL="457200" lvl="1" indent="-457200" eaLnBrk="1" hangingPunct="1">
              <a:spcAft>
                <a:spcPts val="800"/>
              </a:spcAft>
              <a:buSzPct val="100000"/>
              <a:buFont typeface="+mj-lt"/>
              <a:buAutoNum type="arabicPeriod"/>
              <a:defRPr/>
            </a:pPr>
            <a:endParaRPr lang="en-GB" sz="2400" dirty="0" smtClean="0">
              <a:solidFill>
                <a:srgbClr val="000000"/>
              </a:solidFill>
              <a:cs typeface="Arial" charset="0"/>
            </a:endParaRPr>
          </a:p>
        </p:txBody>
      </p:sp>
      <p:sp>
        <p:nvSpPr>
          <p:cNvPr id="13" name="Text Box 1"/>
          <p:cNvSpPr txBox="1">
            <a:spLocks noChangeArrowheads="1"/>
          </p:cNvSpPr>
          <p:nvPr/>
        </p:nvSpPr>
        <p:spPr bwMode="auto">
          <a:xfrm>
            <a:off x="4686401" y="152400"/>
            <a:ext cx="40386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x-none" sz="2400" dirty="0" smtClean="0"/>
              <a:t>लक्ष्य</a:t>
            </a:r>
            <a:endParaRPr lang="en-GB" sz="2400" dirty="0"/>
          </a:p>
        </p:txBody>
      </p:sp>
      <p:sp>
        <p:nvSpPr>
          <p:cNvPr id="14" name="Text Box 2"/>
          <p:cNvSpPr txBox="1">
            <a:spLocks noChangeArrowheads="1"/>
          </p:cNvSpPr>
          <p:nvPr/>
        </p:nvSpPr>
        <p:spPr bwMode="auto">
          <a:xfrm>
            <a:off x="4686401" y="1066800"/>
            <a:ext cx="4038600" cy="52578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marL="457200" lvl="1" indent="-457200" eaLnBrk="1" hangingPunct="1">
              <a:lnSpc>
                <a:spcPct val="150000"/>
              </a:lnSpc>
              <a:buSzPct val="100000"/>
              <a:buFont typeface="+mj-lt"/>
              <a:buAutoNum type="arabicPeriod"/>
              <a:defRPr/>
            </a:pPr>
            <a:endParaRPr lang="en-US" sz="2400" dirty="0">
              <a:solidFill>
                <a:srgbClr val="000000"/>
              </a:solidFill>
              <a:cs typeface="Arial" charset="0"/>
            </a:endParaRPr>
          </a:p>
        </p:txBody>
      </p:sp>
      <p:sp>
        <p:nvSpPr>
          <p:cNvPr id="15" name="Text Box 17"/>
          <p:cNvSpPr txBox="1">
            <a:spLocks noChangeArrowheads="1"/>
          </p:cNvSpPr>
          <p:nvPr/>
        </p:nvSpPr>
        <p:spPr bwMode="auto">
          <a:xfrm>
            <a:off x="-76200" y="1600200"/>
            <a:ext cx="414338" cy="30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400" b="1" dirty="0">
                <a:solidFill>
                  <a:srgbClr val="00B050"/>
                </a:solidFill>
                <a:latin typeface="Wingdings" pitchFamily="2" charset="2"/>
                <a:cs typeface="Times New Roman" pitchFamily="18" charset="0"/>
              </a:rPr>
              <a:t></a:t>
            </a:r>
          </a:p>
        </p:txBody>
      </p:sp>
      <p:sp>
        <p:nvSpPr>
          <p:cNvPr id="16" name="Text Box 17"/>
          <p:cNvSpPr txBox="1">
            <a:spLocks noChangeArrowheads="1"/>
          </p:cNvSpPr>
          <p:nvPr/>
        </p:nvSpPr>
        <p:spPr bwMode="auto">
          <a:xfrm>
            <a:off x="-76200" y="2057400"/>
            <a:ext cx="414338" cy="30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400" b="1" dirty="0">
                <a:solidFill>
                  <a:srgbClr val="00B050"/>
                </a:solidFill>
                <a:latin typeface="Wingdings" pitchFamily="2" charset="2"/>
                <a:cs typeface="Times New Roman" pitchFamily="18" charset="0"/>
              </a:rPr>
              <a:t></a:t>
            </a:r>
          </a:p>
        </p:txBody>
      </p:sp>
    </p:spTree>
    <p:extLst>
      <p:ext uri="{BB962C8B-B14F-4D97-AF65-F5344CB8AC3E}">
        <p14:creationId xmlns:p14="http://schemas.microsoft.com/office/powerpoint/2010/main" val="2501714983"/>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2">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2">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2">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2">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2">
                                            <p:txEl>
                                              <p:pRg st="6" end="6"/>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2">
                                            <p:txEl>
                                              <p:pRg st="7" end="7"/>
                                            </p:txEl>
                                          </p:spTgt>
                                        </p:tgtEl>
                                        <p:attrNameLst>
                                          <p:attrName>style.visibility</p:attrName>
                                        </p:attrNameLst>
                                      </p:cBhvr>
                                      <p:to>
                                        <p:strVal val="visible"/>
                                      </p:to>
                                    </p:set>
                                  </p:childTnLst>
                                </p:cTn>
                              </p:par>
                              <p:par>
                                <p:cTn id="21" presetID="1" presetClass="entr" presetSubtype="0" fill="hold" nodeType="withEffect" nodePh="1">
                                  <p:stCondLst>
                                    <p:cond delay="0"/>
                                  </p:stCondLst>
                                  <p:endCondLst>
                                    <p:cond evt="begin" delay="0">
                                      <p:tn val="21"/>
                                    </p:cond>
                                  </p:endCondLst>
                                  <p:childTnLst>
                                    <p:set>
                                      <p:cBhvr>
                                        <p:cTn id="22" dur="1" fill="hold">
                                          <p:stCondLst>
                                            <p:cond delay="0"/>
                                          </p:stCondLst>
                                        </p:cTn>
                                        <p:tgtEl>
                                          <p:spTgt spid="1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Text Box 3"/>
          <p:cNvSpPr txBox="1">
            <a:spLocks noChangeArrowheads="1"/>
          </p:cNvSpPr>
          <p:nvPr/>
        </p:nvSpPr>
        <p:spPr bwMode="auto">
          <a:xfrm>
            <a:off x="381000" y="304800"/>
            <a:ext cx="4038600" cy="6096000"/>
          </a:xfrm>
          <a:prstGeom prst="rect">
            <a:avLst/>
          </a:prstGeom>
          <a:noFill/>
          <a:ln w="3175">
            <a:solidFill>
              <a:schemeClr val="bg1"/>
            </a:solidFill>
            <a:round/>
            <a:headEnd/>
            <a:tailEnd/>
          </a:ln>
          <a:extLst>
            <a:ext uri="{909E8E84-426E-40dd-AFC4-6F175D3DCCD1}">
              <a14:hiddenFill xmlns:a14="http://schemas.microsoft.com/office/drawing/2010/main">
                <a:solidFill>
                  <a:srgbClr val="FFFFFF"/>
                </a:solidFill>
              </a14:hiddenFill>
            </a:ext>
          </a:extLst>
        </p:spPr>
        <p:txBody>
          <a:bodyPr lIns="81639" tIns="40820" rIns="81639" bIns="40820"/>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l">
              <a:buNone/>
            </a:pPr>
            <a:r>
              <a:rPr lang="en-US" sz="2400" b="0" i="0" dirty="0">
                <a:latin typeface="Arial"/>
                <a:ea typeface="+mn-ea"/>
                <a:cs typeface="Arial"/>
              </a:rPr>
              <a:t>When we run a business, we are investing time, money, and taking risks.</a:t>
            </a:r>
          </a:p>
          <a:p>
            <a:pPr algn="l">
              <a:buNone/>
            </a:pPr>
            <a:endParaRPr lang="en-US" sz="2400" dirty="0" smtClean="0">
              <a:cs typeface="Arial"/>
            </a:endParaRPr>
          </a:p>
          <a:p>
            <a:pPr algn="l">
              <a:buNone/>
            </a:pPr>
            <a:endParaRPr lang="en-US" sz="2400" dirty="0" smtClean="0">
              <a:cs typeface="Arial"/>
            </a:endParaRPr>
          </a:p>
          <a:p>
            <a:pPr algn="l">
              <a:buNone/>
            </a:pPr>
            <a:r>
              <a:rPr lang="en-US" sz="2400" b="0" i="0" dirty="0">
                <a:latin typeface="Arial"/>
                <a:ea typeface="+mn-ea"/>
                <a:cs typeface="Arial"/>
              </a:rPr>
              <a:t>So running a business is a serious </a:t>
            </a:r>
            <a:r>
              <a:rPr lang="en-US" sz="2400" b="0" i="0" dirty="0" smtClean="0">
                <a:latin typeface="Arial"/>
                <a:ea typeface="+mn-ea"/>
                <a:cs typeface="Arial"/>
              </a:rPr>
              <a:t>activity. </a:t>
            </a:r>
            <a:endParaRPr lang="en-US" sz="2400" b="0" i="0" dirty="0">
              <a:latin typeface="Arial"/>
              <a:ea typeface="+mn-ea"/>
              <a:cs typeface="Arial"/>
            </a:endParaRPr>
          </a:p>
          <a:p>
            <a:pPr algn="l">
              <a:buNone/>
            </a:pPr>
            <a:endParaRPr lang="en-US" sz="2400" dirty="0" smtClean="0">
              <a:cs typeface="Arial"/>
            </a:endParaRPr>
          </a:p>
          <a:p>
            <a:pPr algn="l">
              <a:buNone/>
            </a:pPr>
            <a:r>
              <a:rPr lang="en-US" sz="2400" b="0" i="0" dirty="0">
                <a:latin typeface="Arial"/>
                <a:ea typeface="+mn-ea"/>
                <a:cs typeface="Arial"/>
              </a:rPr>
              <a:t>We must have clear business objectives.</a:t>
            </a:r>
          </a:p>
          <a:p>
            <a:pPr algn="l">
              <a:buNone/>
            </a:pPr>
            <a:endParaRPr lang="en-US" sz="2400" dirty="0" smtClean="0">
              <a:cs typeface="Arial"/>
            </a:endParaRPr>
          </a:p>
          <a:p>
            <a:pPr algn="l">
              <a:buNone/>
            </a:pPr>
            <a:endParaRPr lang="en-US" sz="2400" dirty="0" smtClean="0">
              <a:cs typeface="Arial"/>
            </a:endParaRPr>
          </a:p>
          <a:p>
            <a:pPr algn="l">
              <a:buNone/>
            </a:pPr>
            <a:endParaRPr lang="en-US" sz="2400" dirty="0" smtClean="0">
              <a:cs typeface="Arial"/>
            </a:endParaRPr>
          </a:p>
          <a:p>
            <a:pPr algn="l">
              <a:buNone/>
            </a:pPr>
            <a:r>
              <a:rPr lang="en-US" sz="2400" b="0" i="0" dirty="0">
                <a:latin typeface="Arial"/>
                <a:ea typeface="+mn-ea"/>
                <a:cs typeface="Arial"/>
              </a:rPr>
              <a:t>They should be specific and realistic</a:t>
            </a:r>
          </a:p>
        </p:txBody>
      </p:sp>
      <p:pic>
        <p:nvPicPr>
          <p:cNvPr id="6" name="Picture 3" descr="C:\Users\Ranjeet\AppData\Local\Microsoft\Windows\Temporary Internet Files\Content.IE5\2O47RWK5\MCj03361750000[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810000" y="5580062"/>
            <a:ext cx="1069975" cy="973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Slide Number Placeholder 5"/>
          <p:cNvSpPr>
            <a:spLocks noGrp="1"/>
          </p:cNvSpPr>
          <p:nvPr>
            <p:ph type="sldNum" sz="quarter" idx="12"/>
          </p:nvPr>
        </p:nvSpPr>
        <p:spPr bwMode="auto">
          <a:xfrm>
            <a:off x="3124200" y="6477000"/>
            <a:ext cx="2895600" cy="365125"/>
          </a:xfrm>
          <a:ln>
            <a:miter lim="800000"/>
            <a:headEnd/>
            <a:tailEnd/>
          </a:ln>
        </p:spPr>
        <p:txBody>
          <a:bodyPr wrap="square" bIns="0" numCol="1" anchor="b" anchorCtr="0" compatLnSpc="1">
            <a:prstTxWarp prst="textNoShape">
              <a:avLst/>
            </a:prstTxWarp>
          </a:bodyPr>
          <a:lstStyle/>
          <a:p>
            <a:pPr algn="ctr">
              <a:spcBef>
                <a:spcPts val="0"/>
              </a:spcBef>
              <a:spcAft>
                <a:spcPts val="0"/>
              </a:spcAft>
              <a:buNone/>
            </a:pPr>
            <a:fld id="{5952EB9A-5C01-4921-95C9-A361278D0D29}" type="slidenum">
              <a:rPr lang="en-US" sz="1600" b="1" i="0">
                <a:solidFill>
                  <a:schemeClr val="tx1"/>
                </a:solidFill>
                <a:latin typeface="Calibri"/>
                <a:ea typeface="+mn-ea"/>
                <a:cs typeface="+mn-cs"/>
              </a:rPr>
              <a:pPr algn="ctr">
                <a:spcBef>
                  <a:spcPts val="0"/>
                </a:spcBef>
                <a:spcAft>
                  <a:spcPts val="0"/>
                </a:spcAft>
                <a:buNone/>
              </a:pPr>
              <a:t>13</a:t>
            </a:fld>
            <a:endParaRPr lang="en-US" sz="1600" b="1" i="0">
              <a:solidFill>
                <a:schemeClr val="tx1"/>
              </a:solidFill>
              <a:latin typeface="Calibri"/>
              <a:ea typeface="+mn-ea"/>
              <a:cs typeface="+mn-cs"/>
            </a:endParaRPr>
          </a:p>
        </p:txBody>
      </p:sp>
      <p:sp>
        <p:nvSpPr>
          <p:cNvPr id="7" name="Text Box 3"/>
          <p:cNvSpPr txBox="1">
            <a:spLocks noChangeArrowheads="1"/>
          </p:cNvSpPr>
          <p:nvPr/>
        </p:nvSpPr>
        <p:spPr bwMode="auto">
          <a:xfrm>
            <a:off x="4800600" y="344103"/>
            <a:ext cx="4038600" cy="6096000"/>
          </a:xfrm>
          <a:prstGeom prst="rect">
            <a:avLst/>
          </a:prstGeom>
          <a:noFill/>
          <a:ln w="3175">
            <a:solidFill>
              <a:schemeClr val="bg1"/>
            </a:solidFill>
            <a:round/>
            <a:headEnd/>
            <a:tailEnd/>
          </a:ln>
          <a:extLst>
            <a:ext uri="{909E8E84-426E-40dd-AFC4-6F175D3DCCD1}">
              <a14:hiddenFill xmlns:a14="http://schemas.microsoft.com/office/drawing/2010/main">
                <a:solidFill>
                  <a:srgbClr val="FFFFFF"/>
                </a:solidFill>
              </a14:hiddenFill>
            </a:ext>
          </a:extLst>
        </p:spPr>
        <p:txBody>
          <a:bodyPr lIns="81639" tIns="40820" rIns="81639" bIns="40820"/>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x-none" sz="2400" dirty="0" smtClean="0">
                <a:latin typeface="Arial"/>
                <a:cs typeface="Arial"/>
              </a:rPr>
              <a:t>जब हम व्यापार करते हैं, तो हम उस पर समय और धन निवेश कर रहे होते हैं और जोखिम ले रहे होते हैं।</a:t>
            </a:r>
          </a:p>
          <a:p>
            <a:endParaRPr lang="x-none" sz="2400" dirty="0" smtClean="0">
              <a:latin typeface="Arial"/>
              <a:cs typeface="Arial"/>
            </a:endParaRPr>
          </a:p>
          <a:p>
            <a:r>
              <a:rPr lang="x-none" sz="2400" dirty="0" smtClean="0">
                <a:latin typeface="Arial"/>
                <a:cs typeface="Arial"/>
              </a:rPr>
              <a:t>तो व्यापार चलाना एक गंभीर काम है।</a:t>
            </a:r>
          </a:p>
          <a:p>
            <a:endParaRPr lang="x-none" sz="2400" dirty="0" smtClean="0">
              <a:latin typeface="Arial"/>
              <a:cs typeface="Arial"/>
            </a:endParaRPr>
          </a:p>
          <a:p>
            <a:r>
              <a:rPr lang="x-none" sz="2400" dirty="0" smtClean="0">
                <a:latin typeface="Arial"/>
                <a:cs typeface="Arial"/>
              </a:rPr>
              <a:t>हमें व्यापार के लक्ष्यों को स्पष्ट रूप से समझना चाहिए।</a:t>
            </a:r>
          </a:p>
          <a:p>
            <a:endParaRPr lang="en-US" sz="2400" dirty="0" smtClean="0">
              <a:latin typeface="Arial"/>
              <a:cs typeface="Arial"/>
            </a:endParaRPr>
          </a:p>
          <a:p>
            <a:endParaRPr lang="en-US" sz="2400" dirty="0" smtClean="0">
              <a:latin typeface="Arial"/>
              <a:cs typeface="Arial"/>
            </a:endParaRPr>
          </a:p>
          <a:p>
            <a:endParaRPr lang="x-none" sz="2400" dirty="0" smtClean="0">
              <a:latin typeface="Arial"/>
              <a:cs typeface="Arial"/>
            </a:endParaRPr>
          </a:p>
          <a:p>
            <a:r>
              <a:rPr lang="x-none" sz="2400" dirty="0" smtClean="0">
                <a:latin typeface="Arial"/>
                <a:cs typeface="Arial"/>
              </a:rPr>
              <a:t>वे निश्चित और वास्तविक होने चाहिए </a:t>
            </a:r>
            <a:endParaRPr lang="en-US" sz="2400" b="0" i="0" dirty="0">
              <a:latin typeface="Arial"/>
              <a:ea typeface="+mn-ea"/>
              <a:cs typeface="Arial"/>
            </a:endParaRPr>
          </a:p>
        </p:txBody>
      </p:sp>
    </p:spTree>
    <p:extLst>
      <p:ext uri="{BB962C8B-B14F-4D97-AF65-F5344CB8AC3E}">
        <p14:creationId xmlns:p14="http://schemas.microsoft.com/office/powerpoint/2010/main" val="638308196"/>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819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195">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195">
                                            <p:txEl>
                                              <p:pRg st="5" end="5"/>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6"/>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8195">
                                            <p:txEl>
                                              <p:pRg st="9" end="9"/>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7">
                                            <p:txEl>
                                              <p:pRg st="4" end="4"/>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7">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Text Box 1"/>
          <p:cNvSpPr txBox="1">
            <a:spLocks noChangeArrowheads="1"/>
          </p:cNvSpPr>
          <p:nvPr/>
        </p:nvSpPr>
        <p:spPr bwMode="auto">
          <a:xfrm>
            <a:off x="2286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en-GB" sz="2400" dirty="0">
                <a:cs typeface="Arial" charset="0"/>
              </a:rPr>
              <a:t>O</a:t>
            </a:r>
            <a:r>
              <a:rPr lang="en-GB" sz="2400" dirty="0" smtClean="0">
                <a:cs typeface="Arial" charset="0"/>
              </a:rPr>
              <a:t>bjective </a:t>
            </a:r>
            <a:r>
              <a:rPr lang="en-GB" sz="2400" dirty="0">
                <a:cs typeface="Arial" charset="0"/>
              </a:rPr>
              <a:t>of a business </a:t>
            </a:r>
            <a:r>
              <a:rPr lang="en-GB" sz="2400" dirty="0" smtClean="0">
                <a:cs typeface="Arial" charset="0"/>
              </a:rPr>
              <a:t>is to  </a:t>
            </a:r>
            <a:r>
              <a:rPr lang="en-GB" sz="2400" dirty="0">
                <a:cs typeface="Arial" charset="0"/>
              </a:rPr>
              <a:t>make profits</a:t>
            </a:r>
          </a:p>
        </p:txBody>
      </p:sp>
      <p:sp>
        <p:nvSpPr>
          <p:cNvPr id="59398" name="Text Box 2"/>
          <p:cNvSpPr txBox="1">
            <a:spLocks noChangeArrowheads="1"/>
          </p:cNvSpPr>
          <p:nvPr/>
        </p:nvSpPr>
        <p:spPr bwMode="auto">
          <a:xfrm>
            <a:off x="228600" y="1143000"/>
            <a:ext cx="4267200" cy="3459997"/>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60007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eaLnBrk="1" hangingPunct="1">
              <a:lnSpc>
                <a:spcPct val="140000"/>
              </a:lnSpc>
              <a:buSzPct val="100000"/>
              <a:buFont typeface="Arial" charset="0"/>
              <a:buChar char="•"/>
            </a:pPr>
            <a:r>
              <a:rPr lang="en-US" sz="2000" dirty="0">
                <a:cs typeface="Arial" charset="0"/>
              </a:rPr>
              <a:t>The </a:t>
            </a:r>
            <a:r>
              <a:rPr lang="en-US" sz="2000" dirty="0" smtClean="0">
                <a:cs typeface="Arial" charset="0"/>
              </a:rPr>
              <a:t>objective </a:t>
            </a:r>
            <a:r>
              <a:rPr lang="en-US" sz="2000" dirty="0">
                <a:cs typeface="Arial" charset="0"/>
              </a:rPr>
              <a:t>of a business is to make profits so that </a:t>
            </a:r>
            <a:r>
              <a:rPr lang="en-US" sz="2000" dirty="0" smtClean="0">
                <a:cs typeface="Arial" charset="0"/>
              </a:rPr>
              <a:t>for the owner it </a:t>
            </a:r>
            <a:r>
              <a:rPr lang="en-US" sz="2000" dirty="0">
                <a:cs typeface="Arial" charset="0"/>
              </a:rPr>
              <a:t>is </a:t>
            </a:r>
            <a:r>
              <a:rPr lang="en-US" sz="2000" dirty="0" smtClean="0">
                <a:cs typeface="Arial" charset="0"/>
              </a:rPr>
              <a:t>worth </a:t>
            </a:r>
            <a:r>
              <a:rPr lang="en-US" sz="2000" dirty="0">
                <a:cs typeface="Arial" charset="0"/>
              </a:rPr>
              <a:t>doing </a:t>
            </a:r>
            <a:r>
              <a:rPr lang="en-US" sz="2000" dirty="0" smtClean="0">
                <a:cs typeface="Arial" charset="0"/>
              </a:rPr>
              <a:t>the business</a:t>
            </a:r>
            <a:endParaRPr lang="en-US" sz="2000" dirty="0">
              <a:cs typeface="Arial" charset="0"/>
            </a:endParaRPr>
          </a:p>
          <a:p>
            <a:pPr eaLnBrk="1" hangingPunct="1">
              <a:lnSpc>
                <a:spcPct val="140000"/>
              </a:lnSpc>
              <a:buSzPct val="100000"/>
              <a:buFont typeface="Arial" charset="0"/>
              <a:buChar char="•"/>
            </a:pPr>
            <a:r>
              <a:rPr lang="en-US" sz="2000" dirty="0">
                <a:cs typeface="Arial" charset="0"/>
              </a:rPr>
              <a:t>The </a:t>
            </a:r>
            <a:r>
              <a:rPr lang="en-US" sz="2000" dirty="0" smtClean="0">
                <a:cs typeface="Arial" charset="0"/>
              </a:rPr>
              <a:t>objective </a:t>
            </a:r>
            <a:r>
              <a:rPr lang="en-US" sz="2000" dirty="0">
                <a:cs typeface="Arial" charset="0"/>
              </a:rPr>
              <a:t>needs to be specific. That means it must say how much profit the business wishes to make in a given </a:t>
            </a:r>
            <a:r>
              <a:rPr lang="en-US" sz="2000" dirty="0" smtClean="0">
                <a:cs typeface="Arial" charset="0"/>
              </a:rPr>
              <a:t>period.</a:t>
            </a:r>
            <a:endParaRPr lang="en-US" sz="2000" dirty="0">
              <a:cs typeface="Arial" charset="0"/>
            </a:endParaRPr>
          </a:p>
          <a:p>
            <a:pPr eaLnBrk="1" hangingPunct="1">
              <a:lnSpc>
                <a:spcPct val="140000"/>
              </a:lnSpc>
              <a:buSzPct val="100000"/>
              <a:buFont typeface="Arial" charset="0"/>
              <a:buChar char="•"/>
            </a:pPr>
            <a:r>
              <a:rPr lang="en-US" sz="2000" dirty="0">
                <a:cs typeface="Arial" charset="0"/>
              </a:rPr>
              <a:t>Here are some examples:</a:t>
            </a:r>
          </a:p>
        </p:txBody>
      </p:sp>
      <p:sp>
        <p:nvSpPr>
          <p:cNvPr id="59400" name="Text Box 2"/>
          <p:cNvSpPr txBox="1">
            <a:spLocks noChangeArrowheads="1"/>
          </p:cNvSpPr>
          <p:nvPr/>
        </p:nvSpPr>
        <p:spPr bwMode="auto">
          <a:xfrm>
            <a:off x="4572000" y="990600"/>
            <a:ext cx="4191000" cy="3581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eaLnBrk="1" hangingPunct="1">
              <a:lnSpc>
                <a:spcPct val="140000"/>
              </a:lnSpc>
              <a:buSzPct val="100000"/>
              <a:buFont typeface="Arial" pitchFamily="34" charset="0"/>
              <a:buChar char="•"/>
            </a:pPr>
            <a:endParaRPr lang="en-US" sz="2000" dirty="0">
              <a:solidFill>
                <a:srgbClr val="000000"/>
              </a:solidFill>
              <a:cs typeface="Arial" charset="0"/>
            </a:endParaRPr>
          </a:p>
        </p:txBody>
      </p:sp>
      <p:sp>
        <p:nvSpPr>
          <p:cNvPr id="13" name="Slide Number Placeholder 5"/>
          <p:cNvSpPr>
            <a:spLocks noGrp="1"/>
          </p:cNvSpPr>
          <p:nvPr>
            <p:ph type="sldNum" sz="quarter" idx="12"/>
          </p:nvPr>
        </p:nvSpPr>
        <p:spPr>
          <a:xfrm>
            <a:off x="3048000" y="6416675"/>
            <a:ext cx="2895600" cy="365125"/>
          </a:xfrm>
        </p:spPr>
        <p:txBody>
          <a:bodyPr bIns="0" anchor="b" anchorCtr="0"/>
          <a:lstStyle/>
          <a:p>
            <a:pPr algn="ctr">
              <a:defRPr/>
            </a:pPr>
            <a:fld id="{C971FD55-364D-4B66-87BD-7B23737CEDFF}" type="slidenum">
              <a:rPr lang="en-US" sz="1600" b="1" smtClean="0">
                <a:solidFill>
                  <a:schemeClr val="tx1"/>
                </a:solidFill>
              </a:rPr>
              <a:pPr algn="ctr">
                <a:defRPr/>
              </a:pPr>
              <a:t>14</a:t>
            </a:fld>
            <a:endParaRPr lang="en-US" sz="1600" b="1" smtClean="0">
              <a:solidFill>
                <a:schemeClr val="tx1"/>
              </a:solidFill>
            </a:endParaRPr>
          </a:p>
        </p:txBody>
      </p:sp>
      <p:graphicFrame>
        <p:nvGraphicFramePr>
          <p:cNvPr id="14" name="Table 13"/>
          <p:cNvGraphicFramePr>
            <a:graphicFrameLocks noGrp="1"/>
          </p:cNvGraphicFramePr>
          <p:nvPr>
            <p:extLst/>
          </p:nvPr>
        </p:nvGraphicFramePr>
        <p:xfrm>
          <a:off x="228600" y="4724400"/>
          <a:ext cx="4267200" cy="1920240"/>
        </p:xfrm>
        <a:graphic>
          <a:graphicData uri="http://schemas.openxmlformats.org/drawingml/2006/table">
            <a:tbl>
              <a:tblPr firstRow="1" bandRow="1">
                <a:tableStyleId>{5940675A-B579-460E-94D1-54222C63F5DA}</a:tableStyleId>
              </a:tblPr>
              <a:tblGrid>
                <a:gridCol w="2133600"/>
                <a:gridCol w="2133600"/>
              </a:tblGrid>
              <a:tr h="370840">
                <a:tc>
                  <a:txBody>
                    <a:bodyPr/>
                    <a:lstStyle/>
                    <a:p>
                      <a:r>
                        <a:rPr lang="en-US" dirty="0" smtClean="0"/>
                        <a:t>Will make some profit</a:t>
                      </a:r>
                      <a:endParaRPr lang="en-US" dirty="0"/>
                    </a:p>
                  </a:txBody>
                  <a:tcPr/>
                </a:tc>
                <a:tc>
                  <a:txBody>
                    <a:bodyPr/>
                    <a:lstStyle/>
                    <a:p>
                      <a:r>
                        <a:rPr lang="en-US" dirty="0" smtClean="0"/>
                        <a:t>Not specific</a:t>
                      </a:r>
                      <a:endParaRPr lang="en-US" dirty="0"/>
                    </a:p>
                  </a:txBody>
                  <a:tcPr/>
                </a:tc>
              </a:tr>
              <a:tr h="370840">
                <a:tc>
                  <a:txBody>
                    <a:bodyPr/>
                    <a:lstStyle/>
                    <a:p>
                      <a:r>
                        <a:rPr lang="en-US" dirty="0" smtClean="0"/>
                        <a:t>Will make Rs. 10000</a:t>
                      </a:r>
                      <a:r>
                        <a:rPr lang="en-US" baseline="0" dirty="0" smtClean="0"/>
                        <a:t> profit</a:t>
                      </a:r>
                      <a:endParaRPr lang="en-US" dirty="0"/>
                    </a:p>
                  </a:txBody>
                  <a:tcPr/>
                </a:tc>
                <a:tc>
                  <a:txBody>
                    <a:bodyPr/>
                    <a:lstStyle/>
                    <a:p>
                      <a:r>
                        <a:rPr lang="en-US" dirty="0" smtClean="0"/>
                        <a:t>Not specific enough</a:t>
                      </a:r>
                      <a:endParaRPr lang="en-US" dirty="0"/>
                    </a:p>
                  </a:txBody>
                  <a:tcPr/>
                </a:tc>
              </a:tr>
              <a:tr h="370840">
                <a:tc>
                  <a:txBody>
                    <a:bodyPr/>
                    <a:lstStyle/>
                    <a:p>
                      <a:r>
                        <a:rPr lang="en-US" dirty="0" smtClean="0"/>
                        <a:t>Will make Rs. 10000 profit in this month</a:t>
                      </a:r>
                      <a:endParaRPr lang="en-US" dirty="0"/>
                    </a:p>
                  </a:txBody>
                  <a:tcPr/>
                </a:tc>
                <a:tc>
                  <a:txBody>
                    <a:bodyPr/>
                    <a:lstStyle/>
                    <a:p>
                      <a:r>
                        <a:rPr lang="en-US" dirty="0" smtClean="0"/>
                        <a:t>Specific enough to be acceptable</a:t>
                      </a:r>
                      <a:endParaRPr lang="en-US" dirty="0"/>
                    </a:p>
                  </a:txBody>
                  <a:tcPr/>
                </a:tc>
              </a:tr>
            </a:tbl>
          </a:graphicData>
        </a:graphic>
      </p:graphicFrame>
      <p:sp>
        <p:nvSpPr>
          <p:cNvPr id="11" name="Text Box 1"/>
          <p:cNvSpPr txBox="1">
            <a:spLocks noChangeArrowheads="1"/>
          </p:cNvSpPr>
          <p:nvPr/>
        </p:nvSpPr>
        <p:spPr bwMode="auto">
          <a:xfrm>
            <a:off x="47244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x-none" sz="2400" dirty="0" smtClean="0">
                <a:solidFill>
                  <a:srgbClr val="000000"/>
                </a:solidFill>
                <a:cs typeface="Arial" charset="0"/>
              </a:rPr>
              <a:t>एक व्यापार का प्रमुख लक्ष्य – लाभ कमाना </a:t>
            </a:r>
            <a:endParaRPr lang="en-GB" sz="2400" dirty="0">
              <a:solidFill>
                <a:srgbClr val="000000"/>
              </a:solidFill>
              <a:cs typeface="Arial" charset="0"/>
            </a:endParaRPr>
          </a:p>
        </p:txBody>
      </p:sp>
      <p:sp>
        <p:nvSpPr>
          <p:cNvPr id="12" name="Text Box 2"/>
          <p:cNvSpPr txBox="1">
            <a:spLocks noChangeArrowheads="1"/>
          </p:cNvSpPr>
          <p:nvPr/>
        </p:nvSpPr>
        <p:spPr bwMode="auto">
          <a:xfrm>
            <a:off x="4724400" y="1143000"/>
            <a:ext cx="4267200" cy="3459997"/>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60007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eaLnBrk="1" hangingPunct="1">
              <a:lnSpc>
                <a:spcPct val="140000"/>
              </a:lnSpc>
              <a:buSzPct val="100000"/>
              <a:buFont typeface="Arial" charset="0"/>
              <a:buChar char="•"/>
            </a:pPr>
            <a:r>
              <a:rPr lang="x-none" sz="2000" dirty="0" smtClean="0">
                <a:solidFill>
                  <a:srgbClr val="000000"/>
                </a:solidFill>
                <a:cs typeface="Arial" charset="0"/>
              </a:rPr>
              <a:t>एक व्यापार का प्रमुख लक्ष्य है लाभ कमाना ताकि व्यापार में काम करना उस योग्य लगे।</a:t>
            </a:r>
          </a:p>
          <a:p>
            <a:pPr eaLnBrk="1" hangingPunct="1">
              <a:lnSpc>
                <a:spcPct val="140000"/>
              </a:lnSpc>
              <a:buSzPct val="100000"/>
              <a:buFont typeface="Arial" charset="0"/>
              <a:buChar char="•"/>
            </a:pPr>
            <a:r>
              <a:rPr lang="x-none" sz="2000" dirty="0" smtClean="0">
                <a:solidFill>
                  <a:srgbClr val="000000"/>
                </a:solidFill>
                <a:cs typeface="Arial" charset="0"/>
              </a:rPr>
              <a:t>प्राथमिक/प्रमुख लक्ष्य निश्चित होना चाहिए। इसका अर्थ है कि यह स्पष्ट होना चाहिए कि दी गई अवधि में व्यापार कितना लाभ कमाना चाहता है</a:t>
            </a:r>
          </a:p>
          <a:p>
            <a:pPr eaLnBrk="1" hangingPunct="1">
              <a:lnSpc>
                <a:spcPct val="140000"/>
              </a:lnSpc>
              <a:buSzPct val="100000"/>
              <a:buFont typeface="Arial" charset="0"/>
              <a:buChar char="•"/>
            </a:pPr>
            <a:r>
              <a:rPr lang="x-none" sz="2000" dirty="0" smtClean="0">
                <a:solidFill>
                  <a:srgbClr val="000000"/>
                </a:solidFill>
                <a:cs typeface="Arial" charset="0"/>
              </a:rPr>
              <a:t>यहां कुछ उदाहरण दिए गए हैं:</a:t>
            </a:r>
            <a:endParaRPr lang="en-US" sz="2000" dirty="0">
              <a:solidFill>
                <a:srgbClr val="000000"/>
              </a:solidFill>
              <a:cs typeface="Arial" charset="0"/>
            </a:endParaRPr>
          </a:p>
        </p:txBody>
      </p:sp>
      <p:graphicFrame>
        <p:nvGraphicFramePr>
          <p:cNvPr id="16" name="Table 15"/>
          <p:cNvGraphicFramePr>
            <a:graphicFrameLocks noGrp="1"/>
          </p:cNvGraphicFramePr>
          <p:nvPr>
            <p:extLst/>
          </p:nvPr>
        </p:nvGraphicFramePr>
        <p:xfrm>
          <a:off x="4724400" y="4724400"/>
          <a:ext cx="4267200" cy="1931741"/>
        </p:xfrm>
        <a:graphic>
          <a:graphicData uri="http://schemas.openxmlformats.org/drawingml/2006/table">
            <a:tbl>
              <a:tblPr firstRow="1" bandRow="1">
                <a:tableStyleId>{5940675A-B579-460E-94D1-54222C63F5DA}</a:tableStyleId>
              </a:tblPr>
              <a:tblGrid>
                <a:gridCol w="2133600"/>
                <a:gridCol w="2133600"/>
              </a:tblGrid>
              <a:tr h="370840">
                <a:tc>
                  <a:txBody>
                    <a:bodyPr/>
                    <a:lstStyle/>
                    <a:p>
                      <a:r>
                        <a:rPr lang="x-none" dirty="0" smtClean="0"/>
                        <a:t>कुछ लाभ कमाएगा</a:t>
                      </a:r>
                    </a:p>
                    <a:p>
                      <a:endParaRPr lang="en-US" dirty="0"/>
                    </a:p>
                  </a:txBody>
                  <a:tcPr/>
                </a:tc>
                <a:tc>
                  <a:txBody>
                    <a:bodyPr/>
                    <a:lstStyle/>
                    <a:p>
                      <a:r>
                        <a:rPr lang="x-none" dirty="0" smtClean="0"/>
                        <a:t>निश्चित नहीं </a:t>
                      </a:r>
                      <a:endParaRPr lang="en-US" dirty="0"/>
                    </a:p>
                  </a:txBody>
                  <a:tcPr/>
                </a:tc>
              </a:tr>
              <a:tr h="370840">
                <a:tc>
                  <a:txBody>
                    <a:bodyPr/>
                    <a:lstStyle/>
                    <a:p>
                      <a:r>
                        <a:rPr lang="x-none" dirty="0" smtClean="0"/>
                        <a:t>10000 रुपए लाभ कमाएगा </a:t>
                      </a:r>
                      <a:endParaRPr lang="en-US" dirty="0"/>
                    </a:p>
                  </a:txBody>
                  <a:tcPr/>
                </a:tc>
                <a:tc>
                  <a:txBody>
                    <a:bodyPr/>
                    <a:lstStyle/>
                    <a:p>
                      <a:r>
                        <a:rPr lang="x-none" dirty="0" smtClean="0"/>
                        <a:t>पर्याप्त निश्चित नहीं है </a:t>
                      </a:r>
                      <a:endParaRPr lang="en-US" dirty="0"/>
                    </a:p>
                  </a:txBody>
                  <a:tcPr/>
                </a:tc>
              </a:tr>
              <a:tr h="370840">
                <a:tc>
                  <a:txBody>
                    <a:bodyPr/>
                    <a:lstStyle/>
                    <a:p>
                      <a:r>
                        <a:rPr lang="x-none" dirty="0" smtClean="0"/>
                        <a:t>इस महीने 10000 रुपए कमाएगा </a:t>
                      </a:r>
                      <a:endParaRPr lang="en-US" dirty="0"/>
                    </a:p>
                  </a:txBody>
                  <a:tcPr/>
                </a:tc>
                <a:tc>
                  <a:txBody>
                    <a:bodyPr/>
                    <a:lstStyle/>
                    <a:p>
                      <a:r>
                        <a:rPr lang="x-none" dirty="0" smtClean="0"/>
                        <a:t>स्वीकार करने योग्य पर्याप्त निश्चित है </a:t>
                      </a:r>
                      <a:endParaRPr lang="en-US" dirty="0"/>
                    </a:p>
                  </a:txBody>
                  <a:tcPr/>
                </a:tc>
              </a:tr>
            </a:tbl>
          </a:graphicData>
        </a:graphic>
      </p:graphicFrame>
    </p:spTree>
    <p:extLst>
      <p:ext uri="{BB962C8B-B14F-4D97-AF65-F5344CB8AC3E}">
        <p14:creationId xmlns:p14="http://schemas.microsoft.com/office/powerpoint/2010/main" val="1740935199"/>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59398">
                                            <p:txEl>
                                              <p:pRg st="0" end="0"/>
                                            </p:txEl>
                                          </p:spTgt>
                                        </p:tgtEl>
                                        <p:attrNameLst>
                                          <p:attrName>style.visibility</p:attrName>
                                        </p:attrNameLst>
                                      </p:cBhvr>
                                      <p:to>
                                        <p:strVal val="visible"/>
                                      </p:to>
                                    </p:set>
                                  </p:childTnLst>
                                </p:cTn>
                              </p:par>
                              <p:par>
                                <p:cTn id="7" presetID="1" presetClass="entr" presetSubtype="0" fill="hold" nodeType="withEffect" nodePh="1">
                                  <p:stCondLst>
                                    <p:cond delay="0"/>
                                  </p:stCondLst>
                                  <p:endCondLst>
                                    <p:cond evt="begin" delay="0">
                                      <p:tn val="7"/>
                                    </p:cond>
                                  </p:endCondLst>
                                  <p:childTnLst>
                                    <p:set>
                                      <p:cBhvr>
                                        <p:cTn id="8" dur="1" fill="hold">
                                          <p:stCondLst>
                                            <p:cond delay="0"/>
                                          </p:stCondLst>
                                        </p:cTn>
                                        <p:tgtEl>
                                          <p:spTgt spid="59400">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59398">
                                            <p:txEl>
                                              <p:pRg st="1" end="1"/>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59398">
                                            <p:txEl>
                                              <p:pRg st="2" end="2"/>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2">
                                            <p:txEl>
                                              <p:pRg st="0" end="0"/>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2">
                                            <p:txEl>
                                              <p:pRg st="1" end="1"/>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2">
                                            <p:txEl>
                                              <p:pRg st="2" end="2"/>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Text Box 1"/>
          <p:cNvSpPr txBox="1">
            <a:spLocks noChangeArrowheads="1"/>
          </p:cNvSpPr>
          <p:nvPr/>
        </p:nvSpPr>
        <p:spPr bwMode="auto">
          <a:xfrm>
            <a:off x="2286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en-GB" sz="2400" dirty="0" smtClean="0">
                <a:solidFill>
                  <a:srgbClr val="000000"/>
                </a:solidFill>
                <a:cs typeface="Arial" charset="0"/>
              </a:rPr>
              <a:t>Objective </a:t>
            </a:r>
            <a:r>
              <a:rPr lang="en-GB" sz="2400" dirty="0">
                <a:solidFill>
                  <a:srgbClr val="000000"/>
                </a:solidFill>
                <a:cs typeface="Arial" charset="0"/>
              </a:rPr>
              <a:t>of a business </a:t>
            </a:r>
            <a:r>
              <a:rPr lang="en-GB" sz="2400" dirty="0" smtClean="0">
                <a:solidFill>
                  <a:srgbClr val="000000"/>
                </a:solidFill>
                <a:cs typeface="Arial" charset="0"/>
              </a:rPr>
              <a:t>is to </a:t>
            </a:r>
            <a:r>
              <a:rPr lang="en-GB" sz="2400" dirty="0">
                <a:solidFill>
                  <a:srgbClr val="000000"/>
                </a:solidFill>
                <a:cs typeface="Arial" charset="0"/>
              </a:rPr>
              <a:t>make profits</a:t>
            </a:r>
          </a:p>
        </p:txBody>
      </p:sp>
      <p:sp>
        <p:nvSpPr>
          <p:cNvPr id="59398" name="Text Box 2"/>
          <p:cNvSpPr txBox="1">
            <a:spLocks noChangeArrowheads="1"/>
          </p:cNvSpPr>
          <p:nvPr/>
        </p:nvSpPr>
        <p:spPr bwMode="auto">
          <a:xfrm>
            <a:off x="228600" y="1143001"/>
            <a:ext cx="4267200" cy="1981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60007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eaLnBrk="1" hangingPunct="1">
              <a:lnSpc>
                <a:spcPct val="140000"/>
              </a:lnSpc>
              <a:buSzPct val="100000"/>
              <a:buFont typeface="Arial" charset="0"/>
              <a:buChar char="•"/>
            </a:pPr>
            <a:r>
              <a:rPr lang="en-US" dirty="0">
                <a:solidFill>
                  <a:srgbClr val="000000"/>
                </a:solidFill>
                <a:cs typeface="Arial" charset="0"/>
              </a:rPr>
              <a:t>The </a:t>
            </a:r>
            <a:r>
              <a:rPr lang="en-US" dirty="0" smtClean="0">
                <a:solidFill>
                  <a:srgbClr val="000000"/>
                </a:solidFill>
                <a:cs typeface="Arial" charset="0"/>
              </a:rPr>
              <a:t>objective </a:t>
            </a:r>
            <a:r>
              <a:rPr lang="en-US" dirty="0">
                <a:solidFill>
                  <a:srgbClr val="000000"/>
                </a:solidFill>
                <a:cs typeface="Arial" charset="0"/>
              </a:rPr>
              <a:t>needs to be realistic. By that we mean it must be possible to achieve it by the business owner with reasonable efforts.</a:t>
            </a:r>
          </a:p>
          <a:p>
            <a:pPr eaLnBrk="1" hangingPunct="1">
              <a:lnSpc>
                <a:spcPct val="140000"/>
              </a:lnSpc>
              <a:buSzPct val="100000"/>
              <a:buFont typeface="Arial" charset="0"/>
              <a:buChar char="•"/>
            </a:pPr>
            <a:r>
              <a:rPr lang="en-US" dirty="0">
                <a:solidFill>
                  <a:srgbClr val="000000"/>
                </a:solidFill>
                <a:cs typeface="Arial" charset="0"/>
              </a:rPr>
              <a:t>Here are some examples:</a:t>
            </a:r>
          </a:p>
        </p:txBody>
      </p:sp>
      <p:sp>
        <p:nvSpPr>
          <p:cNvPr id="13" name="Slide Number Placeholder 5"/>
          <p:cNvSpPr>
            <a:spLocks noGrp="1"/>
          </p:cNvSpPr>
          <p:nvPr>
            <p:ph type="sldNum" sz="quarter" idx="12"/>
          </p:nvPr>
        </p:nvSpPr>
        <p:spPr>
          <a:xfrm>
            <a:off x="3048000" y="6416675"/>
            <a:ext cx="2895600" cy="365125"/>
          </a:xfrm>
        </p:spPr>
        <p:txBody>
          <a:bodyPr bIns="0" anchor="b" anchorCtr="0"/>
          <a:lstStyle/>
          <a:p>
            <a:pPr algn="ctr">
              <a:defRPr/>
            </a:pPr>
            <a:fld id="{C971FD55-364D-4B66-87BD-7B23737CEDFF}" type="slidenum">
              <a:rPr lang="en-US" sz="1600" b="1" smtClean="0">
                <a:solidFill>
                  <a:schemeClr val="tx1"/>
                </a:solidFill>
              </a:rPr>
              <a:pPr algn="ctr">
                <a:defRPr/>
              </a:pPr>
              <a:t>15</a:t>
            </a:fld>
            <a:endParaRPr lang="en-US" sz="1600" b="1" smtClean="0">
              <a:solidFill>
                <a:schemeClr val="tx1"/>
              </a:solidFill>
            </a:endParaRPr>
          </a:p>
        </p:txBody>
      </p:sp>
      <p:graphicFrame>
        <p:nvGraphicFramePr>
          <p:cNvPr id="11" name="Table 10"/>
          <p:cNvGraphicFramePr>
            <a:graphicFrameLocks noGrp="1"/>
          </p:cNvGraphicFramePr>
          <p:nvPr>
            <p:extLst/>
          </p:nvPr>
        </p:nvGraphicFramePr>
        <p:xfrm>
          <a:off x="228600" y="3261360"/>
          <a:ext cx="4267200" cy="3291839"/>
        </p:xfrm>
        <a:graphic>
          <a:graphicData uri="http://schemas.openxmlformats.org/drawingml/2006/table">
            <a:tbl>
              <a:tblPr firstRow="1" bandRow="1">
                <a:tableStyleId>{5940675A-B579-460E-94D1-54222C63F5DA}</a:tableStyleId>
              </a:tblPr>
              <a:tblGrid>
                <a:gridCol w="2133600"/>
                <a:gridCol w="2133600"/>
              </a:tblGrid>
              <a:tr h="370840">
                <a:tc>
                  <a:txBody>
                    <a:bodyPr/>
                    <a:lstStyle/>
                    <a:p>
                      <a:r>
                        <a:rPr lang="en-US" dirty="0" smtClean="0"/>
                        <a:t>Will make Rs. 10000 profit in this month by</a:t>
                      </a:r>
                      <a:r>
                        <a:rPr lang="en-US" baseline="0" dirty="0" smtClean="0"/>
                        <a:t> selling only one soap</a:t>
                      </a:r>
                      <a:endParaRPr lang="en-US" dirty="0"/>
                    </a:p>
                  </a:txBody>
                  <a:tcPr/>
                </a:tc>
                <a:tc>
                  <a:txBody>
                    <a:bodyPr/>
                    <a:lstStyle/>
                    <a:p>
                      <a:r>
                        <a:rPr lang="en-US" dirty="0" smtClean="0"/>
                        <a:t>It is specific.</a:t>
                      </a:r>
                      <a:r>
                        <a:rPr lang="en-US" baseline="0" dirty="0" smtClean="0"/>
                        <a:t> It is p</a:t>
                      </a:r>
                      <a:r>
                        <a:rPr lang="en-US" dirty="0" smtClean="0"/>
                        <a:t>ossible but not really realistic</a:t>
                      </a:r>
                      <a:endParaRPr lang="en-US" dirty="0"/>
                    </a:p>
                  </a:txBody>
                  <a:tcPr/>
                </a:tc>
              </a:tr>
              <a:tr h="370840">
                <a:tc>
                  <a:txBody>
                    <a:bodyPr/>
                    <a:lstStyle/>
                    <a:p>
                      <a:r>
                        <a:rPr lang="en-US" dirty="0" smtClean="0"/>
                        <a:t>Will make Rs. 100 crores profit in this month by</a:t>
                      </a:r>
                      <a:r>
                        <a:rPr lang="en-US" baseline="0" dirty="0" smtClean="0"/>
                        <a:t> selling a lot of soaps</a:t>
                      </a:r>
                      <a:endParaRPr lang="en-US" dirty="0"/>
                    </a:p>
                  </a:txBody>
                  <a:tcPr/>
                </a:tc>
                <a:tc>
                  <a:txBody>
                    <a:bodyPr/>
                    <a:lstStyle/>
                    <a:p>
                      <a:r>
                        <a:rPr lang="en-US" dirty="0" smtClean="0"/>
                        <a:t>It is specific.</a:t>
                      </a:r>
                      <a:r>
                        <a:rPr lang="en-US" baseline="0" dirty="0" smtClean="0"/>
                        <a:t> It is </a:t>
                      </a:r>
                      <a:r>
                        <a:rPr lang="en-US" dirty="0" smtClean="0"/>
                        <a:t>possible but not really realistic</a:t>
                      </a:r>
                      <a:endParaRPr lang="en-US" dirty="0"/>
                    </a:p>
                  </a:txBody>
                  <a:tcPr/>
                </a:tc>
              </a:tr>
              <a:tr h="370840">
                <a:tc>
                  <a:txBody>
                    <a:bodyPr/>
                    <a:lstStyle/>
                    <a:p>
                      <a:r>
                        <a:rPr lang="en-US" dirty="0" smtClean="0"/>
                        <a:t>Will make Rs. 10000 profit in this month by</a:t>
                      </a:r>
                      <a:r>
                        <a:rPr lang="en-US" baseline="0" dirty="0" smtClean="0"/>
                        <a:t> selling soaps</a:t>
                      </a:r>
                      <a:endParaRPr lang="en-US" dirty="0"/>
                    </a:p>
                  </a:txBody>
                  <a:tcPr/>
                </a:tc>
                <a:tc>
                  <a:txBody>
                    <a:bodyPr/>
                    <a:lstStyle/>
                    <a:p>
                      <a:r>
                        <a:rPr lang="en-US" dirty="0" smtClean="0"/>
                        <a:t>It is specific</a:t>
                      </a:r>
                      <a:r>
                        <a:rPr lang="en-US" baseline="0" dirty="0" smtClean="0"/>
                        <a:t> and </a:t>
                      </a:r>
                      <a:r>
                        <a:rPr lang="en-US" dirty="0" smtClean="0"/>
                        <a:t>realistic enough to be acceptable</a:t>
                      </a:r>
                      <a:endParaRPr lang="en-US" dirty="0"/>
                    </a:p>
                  </a:txBody>
                  <a:tcPr/>
                </a:tc>
              </a:tr>
            </a:tbl>
          </a:graphicData>
        </a:graphic>
      </p:graphicFrame>
      <p:sp>
        <p:nvSpPr>
          <p:cNvPr id="14" name="Text Box 1"/>
          <p:cNvSpPr txBox="1">
            <a:spLocks noChangeArrowheads="1"/>
          </p:cNvSpPr>
          <p:nvPr/>
        </p:nvSpPr>
        <p:spPr bwMode="auto">
          <a:xfrm>
            <a:off x="46482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x-none" sz="2400" dirty="0" smtClean="0">
                <a:solidFill>
                  <a:srgbClr val="000000"/>
                </a:solidFill>
                <a:cs typeface="Arial" charset="0"/>
              </a:rPr>
              <a:t>एक व्यापार का प्रमुख लक्ष्य – लाभ कमाना </a:t>
            </a:r>
            <a:endParaRPr lang="en-GB" sz="2400" dirty="0">
              <a:solidFill>
                <a:srgbClr val="000000"/>
              </a:solidFill>
              <a:cs typeface="Arial" charset="0"/>
            </a:endParaRPr>
          </a:p>
        </p:txBody>
      </p:sp>
      <p:sp>
        <p:nvSpPr>
          <p:cNvPr id="15" name="Text Box 2"/>
          <p:cNvSpPr txBox="1">
            <a:spLocks noChangeArrowheads="1"/>
          </p:cNvSpPr>
          <p:nvPr/>
        </p:nvSpPr>
        <p:spPr bwMode="auto">
          <a:xfrm>
            <a:off x="4648200" y="1143001"/>
            <a:ext cx="4267200" cy="1981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60007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eaLnBrk="1" hangingPunct="1">
              <a:lnSpc>
                <a:spcPct val="140000"/>
              </a:lnSpc>
              <a:buSzPct val="100000"/>
              <a:buFont typeface="Arial" charset="0"/>
              <a:buChar char="•"/>
            </a:pPr>
            <a:r>
              <a:rPr lang="x-none" dirty="0" smtClean="0">
                <a:solidFill>
                  <a:srgbClr val="000000"/>
                </a:solidFill>
                <a:cs typeface="Arial" charset="0"/>
              </a:rPr>
              <a:t>प्रमुख लक्ष्य वास्तविक होना चाहिए। इससे हमारा अर्थ है कि व्यापार के मालिक द्वारा उपयुक्त प्रयास से उस लक्ष्य को प्राप्त करना संभव होना चाहिए।</a:t>
            </a:r>
          </a:p>
          <a:p>
            <a:pPr eaLnBrk="1" hangingPunct="1">
              <a:lnSpc>
                <a:spcPct val="140000"/>
              </a:lnSpc>
              <a:buSzPct val="100000"/>
              <a:buFont typeface="Arial" charset="0"/>
              <a:buChar char="•"/>
            </a:pPr>
            <a:r>
              <a:rPr lang="x-none" dirty="0" smtClean="0">
                <a:solidFill>
                  <a:srgbClr val="000000"/>
                </a:solidFill>
                <a:cs typeface="Arial" charset="0"/>
              </a:rPr>
              <a:t>यहां इसके कुछ उदाहरण हैं:</a:t>
            </a:r>
            <a:endParaRPr lang="en-US" dirty="0">
              <a:solidFill>
                <a:srgbClr val="000000"/>
              </a:solidFill>
              <a:cs typeface="Arial" charset="0"/>
            </a:endParaRPr>
          </a:p>
        </p:txBody>
      </p:sp>
      <p:graphicFrame>
        <p:nvGraphicFramePr>
          <p:cNvPr id="16" name="Table 15"/>
          <p:cNvGraphicFramePr>
            <a:graphicFrameLocks noGrp="1"/>
          </p:cNvGraphicFramePr>
          <p:nvPr>
            <p:extLst/>
          </p:nvPr>
        </p:nvGraphicFramePr>
        <p:xfrm>
          <a:off x="4648200" y="3261360"/>
          <a:ext cx="4267200" cy="3017519"/>
        </p:xfrm>
        <a:graphic>
          <a:graphicData uri="http://schemas.openxmlformats.org/drawingml/2006/table">
            <a:tbl>
              <a:tblPr firstRow="1" bandRow="1">
                <a:tableStyleId>{5940675A-B579-460E-94D1-54222C63F5DA}</a:tableStyleId>
              </a:tblPr>
              <a:tblGrid>
                <a:gridCol w="2133600"/>
                <a:gridCol w="2133600"/>
              </a:tblGrid>
              <a:tr h="370840">
                <a:tc>
                  <a:txBody>
                    <a:bodyPr/>
                    <a:lstStyle/>
                    <a:p>
                      <a:r>
                        <a:rPr lang="x-none" dirty="0" smtClean="0"/>
                        <a:t>इस महीने सिर्फ एक साबुन बेचकर 10000 रुपए का लाभ कमाएगा </a:t>
                      </a:r>
                      <a:endParaRPr lang="en-US" dirty="0"/>
                    </a:p>
                  </a:txBody>
                  <a:tcPr/>
                </a:tc>
                <a:tc>
                  <a:txBody>
                    <a:bodyPr/>
                    <a:lstStyle/>
                    <a:p>
                      <a:r>
                        <a:rPr lang="x-none" dirty="0" smtClean="0"/>
                        <a:t>यह निश्चित है। यह संभव है लेकिन वास्तविक नहीं है </a:t>
                      </a:r>
                      <a:endParaRPr lang="en-US" dirty="0"/>
                    </a:p>
                  </a:txBody>
                  <a:tcPr/>
                </a:tc>
              </a:tr>
              <a:tr h="370840">
                <a:tc>
                  <a:txBody>
                    <a:bodyPr/>
                    <a:lstStyle/>
                    <a:p>
                      <a:r>
                        <a:rPr lang="x-none" dirty="0" smtClean="0"/>
                        <a:t>इस महीने कई सारे साबुन बेचकर 100 करोड़ रुपए का लाभ कमाएगा </a:t>
                      </a:r>
                      <a:endParaRPr lang="en-US" dirty="0"/>
                    </a:p>
                  </a:txBody>
                  <a:tcPr/>
                </a:tc>
                <a:tc>
                  <a:txBody>
                    <a:bodyPr/>
                    <a:lstStyle/>
                    <a:p>
                      <a:r>
                        <a:rPr lang="x-none" dirty="0" smtClean="0"/>
                        <a:t>यह निश्चित है। यह संभव है लेकिन वास्तविक नहीं है </a:t>
                      </a:r>
                      <a:endParaRPr lang="en-US" dirty="0"/>
                    </a:p>
                  </a:txBody>
                  <a:tcPr/>
                </a:tc>
              </a:tr>
              <a:tr h="370840">
                <a:tc>
                  <a:txBody>
                    <a:bodyPr/>
                    <a:lstStyle/>
                    <a:p>
                      <a:r>
                        <a:rPr lang="x-none" dirty="0" smtClean="0"/>
                        <a:t>इस महीने साबुन बेचकर 10000 रुपए का लाभ कमाएगा </a:t>
                      </a:r>
                      <a:endParaRPr lang="en-US" dirty="0"/>
                    </a:p>
                  </a:txBody>
                  <a:tcPr/>
                </a:tc>
                <a:tc>
                  <a:txBody>
                    <a:bodyPr/>
                    <a:lstStyle/>
                    <a:p>
                      <a:r>
                        <a:rPr lang="x-none" dirty="0" smtClean="0"/>
                        <a:t>स्वीकार करने योग्य पर्याप्त निश्चित और वास्तविक है </a:t>
                      </a:r>
                      <a:endParaRPr lang="en-US" dirty="0"/>
                    </a:p>
                  </a:txBody>
                  <a:tcPr/>
                </a:tc>
              </a:tr>
            </a:tbl>
          </a:graphicData>
        </a:graphic>
      </p:graphicFrame>
    </p:spTree>
    <p:extLst>
      <p:ext uri="{BB962C8B-B14F-4D97-AF65-F5344CB8AC3E}">
        <p14:creationId xmlns:p14="http://schemas.microsoft.com/office/powerpoint/2010/main" val="1622393775"/>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5939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9398">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5">
                                            <p:txEl>
                                              <p:pRg st="0" end="0"/>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5">
                                            <p:txEl>
                                              <p:pRg st="1" end="1"/>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Text Box 1"/>
          <p:cNvSpPr txBox="1">
            <a:spLocks noChangeArrowheads="1"/>
          </p:cNvSpPr>
          <p:nvPr/>
        </p:nvSpPr>
        <p:spPr bwMode="auto">
          <a:xfrm>
            <a:off x="228600" y="152400"/>
            <a:ext cx="41910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en-GB" sz="2400" dirty="0" smtClean="0">
                <a:solidFill>
                  <a:srgbClr val="000000"/>
                </a:solidFill>
                <a:cs typeface="Arial" charset="0"/>
              </a:rPr>
              <a:t>Objective </a:t>
            </a:r>
            <a:r>
              <a:rPr lang="en-GB" sz="2400" dirty="0">
                <a:solidFill>
                  <a:srgbClr val="000000"/>
                </a:solidFill>
                <a:cs typeface="Arial" charset="0"/>
              </a:rPr>
              <a:t>should be realistic</a:t>
            </a:r>
          </a:p>
        </p:txBody>
      </p:sp>
      <p:sp>
        <p:nvSpPr>
          <p:cNvPr id="60422" name="Text Box 2"/>
          <p:cNvSpPr txBox="1">
            <a:spLocks noChangeArrowheads="1"/>
          </p:cNvSpPr>
          <p:nvPr/>
        </p:nvSpPr>
        <p:spPr bwMode="auto">
          <a:xfrm>
            <a:off x="228600" y="1143000"/>
            <a:ext cx="4191000" cy="39624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eaLnBrk="1" hangingPunct="1">
              <a:lnSpc>
                <a:spcPct val="140000"/>
              </a:lnSpc>
              <a:buSzPct val="100000"/>
              <a:buFont typeface="Arial" charset="0"/>
              <a:buChar char="•"/>
            </a:pPr>
            <a:r>
              <a:rPr lang="en-US" sz="2000" dirty="0">
                <a:solidFill>
                  <a:srgbClr val="000000"/>
                </a:solidFill>
                <a:cs typeface="Arial" charset="0"/>
              </a:rPr>
              <a:t>It is easy to define a “specific” objective but it is much harder to meet it! </a:t>
            </a:r>
          </a:p>
          <a:p>
            <a:pPr eaLnBrk="1" hangingPunct="1">
              <a:lnSpc>
                <a:spcPct val="140000"/>
              </a:lnSpc>
              <a:buSzPct val="100000"/>
              <a:buFont typeface="Arial" charset="0"/>
              <a:buChar char="•"/>
            </a:pPr>
            <a:r>
              <a:rPr lang="en-US" sz="2000" dirty="0">
                <a:solidFill>
                  <a:srgbClr val="000000"/>
                </a:solidFill>
                <a:cs typeface="Arial" charset="0"/>
              </a:rPr>
              <a:t>So the </a:t>
            </a:r>
            <a:r>
              <a:rPr lang="en-US" sz="2000" dirty="0" smtClean="0">
                <a:solidFill>
                  <a:srgbClr val="000000"/>
                </a:solidFill>
                <a:cs typeface="Arial" charset="0"/>
              </a:rPr>
              <a:t>objective </a:t>
            </a:r>
            <a:r>
              <a:rPr lang="en-US" sz="2000" dirty="0">
                <a:solidFill>
                  <a:srgbClr val="000000"/>
                </a:solidFill>
                <a:cs typeface="Arial" charset="0"/>
              </a:rPr>
              <a:t>of the business needs to be realistic as well as specific</a:t>
            </a:r>
          </a:p>
          <a:p>
            <a:pPr eaLnBrk="1" hangingPunct="1">
              <a:lnSpc>
                <a:spcPct val="140000"/>
              </a:lnSpc>
              <a:buSzPct val="100000"/>
              <a:buFont typeface="Arial" charset="0"/>
              <a:buChar char="•"/>
            </a:pPr>
            <a:r>
              <a:rPr lang="en-US" sz="2000" dirty="0">
                <a:solidFill>
                  <a:srgbClr val="000000"/>
                </a:solidFill>
                <a:cs typeface="Arial" charset="0"/>
              </a:rPr>
              <a:t>We must look at </a:t>
            </a:r>
            <a:r>
              <a:rPr lang="en-US" sz="2000" dirty="0" smtClean="0">
                <a:solidFill>
                  <a:srgbClr val="000000"/>
                </a:solidFill>
                <a:cs typeface="Arial" charset="0"/>
              </a:rPr>
              <a:t>what the business can and cannot do to </a:t>
            </a:r>
            <a:r>
              <a:rPr lang="en-US" sz="2000" dirty="0">
                <a:solidFill>
                  <a:srgbClr val="000000"/>
                </a:solidFill>
                <a:cs typeface="Arial" charset="0"/>
              </a:rPr>
              <a:t>see if the </a:t>
            </a:r>
            <a:r>
              <a:rPr lang="en-US" sz="2000" dirty="0" smtClean="0">
                <a:solidFill>
                  <a:srgbClr val="000000"/>
                </a:solidFill>
                <a:cs typeface="Arial" charset="0"/>
              </a:rPr>
              <a:t>objective </a:t>
            </a:r>
            <a:r>
              <a:rPr lang="en-US" sz="2000" dirty="0">
                <a:solidFill>
                  <a:srgbClr val="000000"/>
                </a:solidFill>
                <a:cs typeface="Arial" charset="0"/>
              </a:rPr>
              <a:t>is realistic </a:t>
            </a:r>
          </a:p>
        </p:txBody>
      </p:sp>
      <p:sp>
        <p:nvSpPr>
          <p:cNvPr id="11" name="Rectangle 4"/>
          <p:cNvSpPr>
            <a:spLocks noChangeArrowheads="1"/>
          </p:cNvSpPr>
          <p:nvPr/>
        </p:nvSpPr>
        <p:spPr bwMode="auto">
          <a:xfrm>
            <a:off x="228600" y="5181600"/>
            <a:ext cx="4191000" cy="1295400"/>
          </a:xfrm>
          <a:prstGeom prst="rect">
            <a:avLst/>
          </a:prstGeom>
          <a:solidFill>
            <a:srgbClr val="FFCC00"/>
          </a:solidFill>
          <a:ln>
            <a:noFill/>
          </a:ln>
          <a:extLst>
            <a:ext uri="{91240B29-F687-4f45-9708-019B960494DF}">
              <a14:hiddenLine xmlns:a14="http://schemas.microsoft.com/office/drawing/2010/main" w="9525">
                <a:solidFill>
                  <a:srgbClr val="000000"/>
                </a:solidFill>
                <a:round/>
                <a:headEnd/>
                <a:tailEnd/>
              </a14:hiddenLine>
            </a:ext>
          </a:extLst>
        </p:spPr>
        <p:txBody>
          <a:bodyPr lIns="81639" tIns="42452" rIns="81639" bIns="42452"/>
          <a:lstStyle/>
          <a:p>
            <a:pPr algn="ctr"/>
            <a:r>
              <a:rPr lang="en-GB" sz="2400" b="1" dirty="0">
                <a:solidFill>
                  <a:srgbClr val="000000"/>
                </a:solidFill>
                <a:latin typeface="Garamond" pitchFamily="18" charset="0"/>
              </a:rPr>
              <a:t>Discussion</a:t>
            </a:r>
            <a:r>
              <a:rPr lang="en-US" sz="2400" b="1" dirty="0">
                <a:latin typeface="Garamond" pitchFamily="18" charset="0"/>
              </a:rPr>
              <a:t>:</a:t>
            </a:r>
            <a:r>
              <a:rPr lang="en-US" sz="2400" dirty="0">
                <a:latin typeface="Garamond" pitchFamily="18" charset="0"/>
              </a:rPr>
              <a:t> In your experience, what are the reasons for failing to meet </a:t>
            </a:r>
            <a:r>
              <a:rPr lang="en-US" sz="2400" dirty="0" smtClean="0">
                <a:latin typeface="Garamond" pitchFamily="18" charset="0"/>
              </a:rPr>
              <a:t>the business objective?</a:t>
            </a:r>
            <a:endParaRPr lang="en-US" sz="2400" dirty="0">
              <a:latin typeface="Garamond" pitchFamily="18" charset="0"/>
            </a:endParaRPr>
          </a:p>
        </p:txBody>
      </p:sp>
      <p:sp>
        <p:nvSpPr>
          <p:cNvPr id="12" name="Slide Number Placeholder 5"/>
          <p:cNvSpPr>
            <a:spLocks noGrp="1"/>
          </p:cNvSpPr>
          <p:nvPr>
            <p:ph type="sldNum" sz="quarter" idx="12"/>
          </p:nvPr>
        </p:nvSpPr>
        <p:spPr>
          <a:xfrm>
            <a:off x="3048000" y="6416675"/>
            <a:ext cx="2895600" cy="365125"/>
          </a:xfrm>
        </p:spPr>
        <p:txBody>
          <a:bodyPr bIns="0" anchor="b" anchorCtr="0"/>
          <a:lstStyle/>
          <a:p>
            <a:pPr algn="ctr">
              <a:defRPr/>
            </a:pPr>
            <a:fld id="{461A14A8-CD93-43A5-ABD2-9D1A6F6F554F}" type="slidenum">
              <a:rPr lang="en-US" sz="1600" b="1" smtClean="0">
                <a:solidFill>
                  <a:schemeClr val="tx1"/>
                </a:solidFill>
              </a:rPr>
              <a:pPr algn="ctr">
                <a:defRPr/>
              </a:pPr>
              <a:t>16</a:t>
            </a:fld>
            <a:endParaRPr lang="en-US" sz="1600" b="1" smtClean="0">
              <a:solidFill>
                <a:schemeClr val="tx1"/>
              </a:solidFill>
            </a:endParaRPr>
          </a:p>
        </p:txBody>
      </p:sp>
      <p:sp>
        <p:nvSpPr>
          <p:cNvPr id="14" name="Text Box 1"/>
          <p:cNvSpPr txBox="1">
            <a:spLocks noChangeArrowheads="1"/>
          </p:cNvSpPr>
          <p:nvPr/>
        </p:nvSpPr>
        <p:spPr bwMode="auto">
          <a:xfrm>
            <a:off x="4572000" y="152400"/>
            <a:ext cx="41910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x-none" sz="2400" dirty="0" smtClean="0">
                <a:solidFill>
                  <a:srgbClr val="000000"/>
                </a:solidFill>
                <a:cs typeface="Arial" charset="0"/>
              </a:rPr>
              <a:t>लक्ष्य वास्तविक होना चाहिए </a:t>
            </a:r>
            <a:endParaRPr lang="en-GB" sz="2400" dirty="0">
              <a:solidFill>
                <a:srgbClr val="000000"/>
              </a:solidFill>
              <a:cs typeface="Arial" charset="0"/>
            </a:endParaRPr>
          </a:p>
        </p:txBody>
      </p:sp>
      <p:sp>
        <p:nvSpPr>
          <p:cNvPr id="15" name="Text Box 2"/>
          <p:cNvSpPr txBox="1">
            <a:spLocks noChangeArrowheads="1"/>
          </p:cNvSpPr>
          <p:nvPr/>
        </p:nvSpPr>
        <p:spPr bwMode="auto">
          <a:xfrm>
            <a:off x="4572000" y="1143000"/>
            <a:ext cx="4191000" cy="39624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eaLnBrk="1" hangingPunct="1">
              <a:lnSpc>
                <a:spcPct val="140000"/>
              </a:lnSpc>
              <a:buSzPct val="100000"/>
              <a:buFont typeface="Arial" charset="0"/>
              <a:buChar char="•"/>
            </a:pPr>
            <a:r>
              <a:rPr lang="x-none" sz="2000" dirty="0" smtClean="0">
                <a:solidFill>
                  <a:srgbClr val="000000"/>
                </a:solidFill>
                <a:cs typeface="Arial" charset="0"/>
              </a:rPr>
              <a:t>एक निश्चित लक्ष्य को पारिभाषित करना तो आसान है लेकिन उस लक्ष्य को पाना उससे ज्यादा कठिन है!</a:t>
            </a:r>
          </a:p>
          <a:p>
            <a:pPr eaLnBrk="1" hangingPunct="1">
              <a:lnSpc>
                <a:spcPct val="140000"/>
              </a:lnSpc>
              <a:buSzPct val="100000"/>
              <a:buFont typeface="Arial" charset="0"/>
              <a:buChar char="•"/>
            </a:pPr>
            <a:r>
              <a:rPr lang="x-none" sz="2000" dirty="0" smtClean="0">
                <a:solidFill>
                  <a:srgbClr val="000000"/>
                </a:solidFill>
                <a:cs typeface="Arial" charset="0"/>
              </a:rPr>
              <a:t>तो व्यापार का प्रमुख लक्ष्य यह है कि वह लक्ष्य वास्तविक होने के साथ ही निश्चित भी हो</a:t>
            </a:r>
          </a:p>
          <a:p>
            <a:pPr eaLnBrk="1" hangingPunct="1">
              <a:lnSpc>
                <a:spcPct val="140000"/>
              </a:lnSpc>
              <a:buSzPct val="100000"/>
              <a:buFont typeface="Arial" charset="0"/>
              <a:buChar char="•"/>
            </a:pPr>
            <a:r>
              <a:rPr lang="x-none" sz="2000" dirty="0" smtClean="0">
                <a:solidFill>
                  <a:srgbClr val="000000"/>
                </a:solidFill>
                <a:cs typeface="Arial" charset="0"/>
              </a:rPr>
              <a:t>प्रमुख लक्ष्य वास्तविक हैं या नहीं यह जानने के लिए हमें व्यापार की 'क्षमताओं' को देखना चाहिए</a:t>
            </a:r>
            <a:endParaRPr lang="en-US" sz="2000" dirty="0">
              <a:solidFill>
                <a:srgbClr val="000000"/>
              </a:solidFill>
              <a:cs typeface="Arial" charset="0"/>
            </a:endParaRPr>
          </a:p>
        </p:txBody>
      </p:sp>
      <p:sp>
        <p:nvSpPr>
          <p:cNvPr id="16" name="Rectangle 4"/>
          <p:cNvSpPr>
            <a:spLocks noChangeArrowheads="1"/>
          </p:cNvSpPr>
          <p:nvPr/>
        </p:nvSpPr>
        <p:spPr bwMode="auto">
          <a:xfrm>
            <a:off x="4572000" y="5181600"/>
            <a:ext cx="4191000" cy="1295400"/>
          </a:xfrm>
          <a:prstGeom prst="rect">
            <a:avLst/>
          </a:prstGeom>
          <a:solidFill>
            <a:srgbClr val="FFCC00"/>
          </a:solidFill>
          <a:ln>
            <a:noFill/>
          </a:ln>
          <a:extLst>
            <a:ext uri="{91240B29-F687-4f45-9708-019B960494DF}">
              <a14:hiddenLine xmlns:a14="http://schemas.microsoft.com/office/drawing/2010/main" w="9525">
                <a:solidFill>
                  <a:srgbClr val="000000"/>
                </a:solidFill>
                <a:round/>
                <a:headEnd/>
                <a:tailEnd/>
              </a14:hiddenLine>
            </a:ext>
          </a:extLst>
        </p:spPr>
        <p:txBody>
          <a:bodyPr lIns="81639" tIns="42452" rIns="81639" bIns="42452"/>
          <a:lstStyle/>
          <a:p>
            <a:pPr algn="ctr"/>
            <a:r>
              <a:rPr lang="x-none" sz="2400" b="1" dirty="0" smtClean="0">
                <a:solidFill>
                  <a:srgbClr val="000000"/>
                </a:solidFill>
                <a:latin typeface="Garamond" pitchFamily="18" charset="0"/>
              </a:rPr>
              <a:t>चर्चा: </a:t>
            </a:r>
            <a:r>
              <a:rPr lang="x-none" sz="2400" dirty="0" smtClean="0">
                <a:solidFill>
                  <a:srgbClr val="000000"/>
                </a:solidFill>
                <a:latin typeface="Garamond" pitchFamily="18" charset="0"/>
              </a:rPr>
              <a:t>आपके अनुभव से, व्यापार के लक्ष्य को पाने में असफल होने के क्या कारण होते हैं?</a:t>
            </a:r>
            <a:endParaRPr lang="en-US" sz="2400" dirty="0">
              <a:latin typeface="Garamond" pitchFamily="18" charset="0"/>
            </a:endParaRPr>
          </a:p>
        </p:txBody>
      </p:sp>
    </p:spTree>
    <p:extLst>
      <p:ext uri="{BB962C8B-B14F-4D97-AF65-F5344CB8AC3E}">
        <p14:creationId xmlns:p14="http://schemas.microsoft.com/office/powerpoint/2010/main" val="2333943067"/>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6042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042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0422">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fill="hold" nodeType="clickEffect">
                                  <p:stCondLst>
                                    <p:cond delay="0"/>
                                  </p:stCondLst>
                                  <p:childTnLst>
                                    <p:set>
                                      <p:cBhvr additive="repl">
                                        <p:cTn id="18" dur="1" fill="hold">
                                          <p:stCondLst>
                                            <p:cond delay="0"/>
                                          </p:stCondLst>
                                        </p:cTn>
                                        <p:tgtEl>
                                          <p:spTgt spid="1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5">
                                            <p:txEl>
                                              <p:pRg st="0" end="0"/>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5">
                                            <p:txEl>
                                              <p:pRg st="1" end="1"/>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5">
                                            <p:txEl>
                                              <p:pRg st="2" end="2"/>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fill="hold" nodeType="clickEffect">
                                  <p:stCondLst>
                                    <p:cond delay="0"/>
                                  </p:stCondLst>
                                  <p:childTnLst>
                                    <p:set>
                                      <p:cBhvr additive="repl">
                                        <p:cTn id="34"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Text Box 1"/>
          <p:cNvSpPr txBox="1">
            <a:spLocks noChangeArrowheads="1"/>
          </p:cNvSpPr>
          <p:nvPr/>
        </p:nvSpPr>
        <p:spPr bwMode="auto">
          <a:xfrm>
            <a:off x="2286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en-GB" sz="2400" dirty="0" smtClean="0">
                <a:solidFill>
                  <a:srgbClr val="000000"/>
                </a:solidFill>
                <a:cs typeface="Arial" charset="0"/>
              </a:rPr>
              <a:t>Business ethics and law</a:t>
            </a:r>
            <a:endParaRPr lang="en-GB" sz="2400" dirty="0">
              <a:solidFill>
                <a:srgbClr val="000000"/>
              </a:solidFill>
              <a:cs typeface="Arial" charset="0"/>
            </a:endParaRPr>
          </a:p>
        </p:txBody>
      </p:sp>
      <p:sp>
        <p:nvSpPr>
          <p:cNvPr id="61446" name="Text Box 2"/>
          <p:cNvSpPr txBox="1">
            <a:spLocks noChangeArrowheads="1"/>
          </p:cNvSpPr>
          <p:nvPr/>
        </p:nvSpPr>
        <p:spPr bwMode="auto">
          <a:xfrm>
            <a:off x="228600" y="1143000"/>
            <a:ext cx="4267200" cy="52578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eaLnBrk="1" hangingPunct="1">
              <a:lnSpc>
                <a:spcPct val="130000"/>
              </a:lnSpc>
              <a:buSzPct val="100000"/>
              <a:buFont typeface="Arial" charset="0"/>
              <a:buChar char="•"/>
            </a:pPr>
            <a:r>
              <a:rPr lang="en-US" sz="2000" dirty="0" smtClean="0">
                <a:solidFill>
                  <a:srgbClr val="000000"/>
                </a:solidFill>
                <a:cs typeface="Arial" charset="0"/>
              </a:rPr>
              <a:t>There is a danger that business owners may get carried away by the objective of making profits. </a:t>
            </a:r>
          </a:p>
          <a:p>
            <a:pPr eaLnBrk="1" hangingPunct="1">
              <a:lnSpc>
                <a:spcPct val="130000"/>
              </a:lnSpc>
              <a:buSzPct val="100000"/>
              <a:buFont typeface="Arial" charset="0"/>
              <a:buChar char="•"/>
            </a:pPr>
            <a:r>
              <a:rPr lang="en-US" sz="2000" dirty="0" smtClean="0">
                <a:solidFill>
                  <a:srgbClr val="000000"/>
                </a:solidFill>
                <a:cs typeface="Arial" charset="0"/>
              </a:rPr>
              <a:t>They may be tempted to do the following to increase profits: </a:t>
            </a:r>
            <a:endParaRPr lang="en-US" sz="2000" dirty="0">
              <a:solidFill>
                <a:srgbClr val="000000"/>
              </a:solidFill>
              <a:cs typeface="Arial" charset="0"/>
            </a:endParaRPr>
          </a:p>
          <a:p>
            <a:pPr marL="742950" lvl="2" indent="-342900" eaLnBrk="1" hangingPunct="1">
              <a:lnSpc>
                <a:spcPct val="130000"/>
              </a:lnSpc>
              <a:buSzPct val="100000"/>
              <a:buFont typeface="+mj-lt"/>
              <a:buAutoNum type="arabicPeriod"/>
            </a:pPr>
            <a:r>
              <a:rPr lang="en-US" dirty="0">
                <a:solidFill>
                  <a:srgbClr val="000000"/>
                </a:solidFill>
                <a:cs typeface="Arial" charset="0"/>
              </a:rPr>
              <a:t>Employ child labor to reduce costs</a:t>
            </a:r>
          </a:p>
          <a:p>
            <a:pPr marL="742950" lvl="2" indent="-342900" eaLnBrk="1" hangingPunct="1">
              <a:lnSpc>
                <a:spcPct val="130000"/>
              </a:lnSpc>
              <a:buSzPct val="100000"/>
              <a:buFont typeface="+mj-lt"/>
              <a:buAutoNum type="arabicPeriod"/>
            </a:pPr>
            <a:r>
              <a:rPr lang="en-US" dirty="0">
                <a:solidFill>
                  <a:srgbClr val="000000"/>
                </a:solidFill>
                <a:cs typeface="Arial" charset="0"/>
              </a:rPr>
              <a:t>Adulterate products</a:t>
            </a:r>
          </a:p>
          <a:p>
            <a:pPr marL="742950" lvl="2" indent="-342900" eaLnBrk="1" hangingPunct="1">
              <a:lnSpc>
                <a:spcPct val="130000"/>
              </a:lnSpc>
              <a:buSzPct val="100000"/>
              <a:buFont typeface="+mj-lt"/>
              <a:buAutoNum type="arabicPeriod"/>
            </a:pPr>
            <a:r>
              <a:rPr lang="en-US" dirty="0">
                <a:solidFill>
                  <a:srgbClr val="000000"/>
                </a:solidFill>
                <a:cs typeface="Arial" charset="0"/>
              </a:rPr>
              <a:t>Sell defective products</a:t>
            </a:r>
          </a:p>
          <a:p>
            <a:pPr eaLnBrk="1" hangingPunct="1">
              <a:lnSpc>
                <a:spcPct val="130000"/>
              </a:lnSpc>
              <a:buSzPct val="100000"/>
              <a:buFont typeface="Arial" charset="0"/>
              <a:buChar char="•"/>
            </a:pPr>
            <a:r>
              <a:rPr lang="en-US" sz="2000" dirty="0" smtClean="0">
                <a:solidFill>
                  <a:srgbClr val="000000"/>
                </a:solidFill>
                <a:cs typeface="Arial" charset="0"/>
              </a:rPr>
              <a:t>An ethical business looks at a greater good of the society and not just what is good for the business</a:t>
            </a:r>
            <a:endParaRPr lang="en-US" sz="2000" dirty="0">
              <a:solidFill>
                <a:srgbClr val="000000"/>
              </a:solidFill>
              <a:cs typeface="Arial" charset="0"/>
            </a:endParaRPr>
          </a:p>
        </p:txBody>
      </p:sp>
      <p:sp>
        <p:nvSpPr>
          <p:cNvPr id="12" name="Slide Number Placeholder 5"/>
          <p:cNvSpPr>
            <a:spLocks noGrp="1"/>
          </p:cNvSpPr>
          <p:nvPr>
            <p:ph type="sldNum" sz="quarter" idx="12"/>
          </p:nvPr>
        </p:nvSpPr>
        <p:spPr>
          <a:xfrm>
            <a:off x="3048000" y="6416675"/>
            <a:ext cx="2895600" cy="365125"/>
          </a:xfrm>
        </p:spPr>
        <p:txBody>
          <a:bodyPr bIns="0" anchor="b" anchorCtr="0"/>
          <a:lstStyle/>
          <a:p>
            <a:pPr algn="ctr">
              <a:defRPr/>
            </a:pPr>
            <a:fld id="{4E4F75EA-344F-4A1A-ADEC-16CF716E085D}" type="slidenum">
              <a:rPr lang="en-US" sz="1600" b="1" smtClean="0">
                <a:solidFill>
                  <a:schemeClr val="tx1"/>
                </a:solidFill>
              </a:rPr>
              <a:pPr algn="ctr">
                <a:defRPr/>
              </a:pPr>
              <a:t>17</a:t>
            </a:fld>
            <a:endParaRPr lang="en-US" sz="1600" b="1" smtClean="0">
              <a:solidFill>
                <a:schemeClr val="tx1"/>
              </a:solidFill>
            </a:endParaRPr>
          </a:p>
        </p:txBody>
      </p:sp>
      <p:sp>
        <p:nvSpPr>
          <p:cNvPr id="9" name="Text Box 1"/>
          <p:cNvSpPr txBox="1">
            <a:spLocks noChangeArrowheads="1"/>
          </p:cNvSpPr>
          <p:nvPr/>
        </p:nvSpPr>
        <p:spPr bwMode="auto">
          <a:xfrm>
            <a:off x="4572000" y="142775"/>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x-none" sz="2400" dirty="0" smtClean="0">
                <a:solidFill>
                  <a:srgbClr val="000000"/>
                </a:solidFill>
                <a:cs typeface="Arial" charset="0"/>
              </a:rPr>
              <a:t>व्यापार के नैतिक मूल्य और कानून</a:t>
            </a:r>
            <a:endParaRPr lang="en-GB" sz="2400" dirty="0">
              <a:solidFill>
                <a:srgbClr val="000000"/>
              </a:solidFill>
              <a:cs typeface="Arial" charset="0"/>
            </a:endParaRPr>
          </a:p>
        </p:txBody>
      </p:sp>
      <p:sp>
        <p:nvSpPr>
          <p:cNvPr id="10" name="Text Box 2"/>
          <p:cNvSpPr txBox="1">
            <a:spLocks noChangeArrowheads="1"/>
          </p:cNvSpPr>
          <p:nvPr/>
        </p:nvSpPr>
        <p:spPr bwMode="auto">
          <a:xfrm>
            <a:off x="4572000" y="1133375"/>
            <a:ext cx="4267200" cy="52578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eaLnBrk="1" hangingPunct="1">
              <a:lnSpc>
                <a:spcPct val="130000"/>
              </a:lnSpc>
              <a:buSzPct val="100000"/>
              <a:buFont typeface="Arial" charset="0"/>
              <a:buChar char="•"/>
            </a:pPr>
            <a:r>
              <a:rPr lang="x-none" sz="2000" dirty="0" smtClean="0">
                <a:solidFill>
                  <a:srgbClr val="000000"/>
                </a:solidFill>
                <a:cs typeface="Arial" charset="0"/>
              </a:rPr>
              <a:t>यहां एक खतरा होता है जिस तक प्रमुख लक्ष्य द्वारा व्यापार के मालिक को ले जाया जा सकता है। वे लाभ बढ़ाने के लिए निम्न कार्य करने के लिए बहक सकते हैं:</a:t>
            </a:r>
          </a:p>
          <a:p>
            <a:pPr marL="800100" indent="-457200" eaLnBrk="1" hangingPunct="1">
              <a:lnSpc>
                <a:spcPct val="130000"/>
              </a:lnSpc>
              <a:buSzPct val="100000"/>
              <a:buFont typeface="+mj-lt"/>
              <a:buAutoNum type="arabicPeriod"/>
            </a:pPr>
            <a:r>
              <a:rPr lang="x-none" sz="2000" dirty="0" smtClean="0">
                <a:solidFill>
                  <a:srgbClr val="000000"/>
                </a:solidFill>
                <a:cs typeface="Arial" charset="0"/>
              </a:rPr>
              <a:t>खर्च घटाने के लिए बाल मजदूरों को नौकरी पर रखना</a:t>
            </a:r>
          </a:p>
          <a:p>
            <a:pPr marL="800100" indent="-457200" eaLnBrk="1" hangingPunct="1">
              <a:lnSpc>
                <a:spcPct val="130000"/>
              </a:lnSpc>
              <a:buSzPct val="100000"/>
              <a:buFont typeface="+mj-lt"/>
              <a:buAutoNum type="arabicPeriod"/>
            </a:pPr>
            <a:r>
              <a:rPr lang="x-none" sz="2000" dirty="0">
                <a:solidFill>
                  <a:srgbClr val="000000"/>
                </a:solidFill>
                <a:cs typeface="Arial" charset="0"/>
              </a:rPr>
              <a:t>उत्पाद में मिलावट करना</a:t>
            </a:r>
            <a:endParaRPr lang="x-none" sz="2000" dirty="0" smtClean="0">
              <a:solidFill>
                <a:srgbClr val="000000"/>
              </a:solidFill>
              <a:cs typeface="Arial" charset="0"/>
            </a:endParaRPr>
          </a:p>
          <a:p>
            <a:pPr marL="800100" indent="-457200" eaLnBrk="1" hangingPunct="1">
              <a:lnSpc>
                <a:spcPct val="130000"/>
              </a:lnSpc>
              <a:buSzPct val="100000"/>
              <a:buFont typeface="+mj-lt"/>
              <a:buAutoNum type="arabicPeriod"/>
            </a:pPr>
            <a:r>
              <a:rPr lang="x-none" sz="2000" dirty="0" smtClean="0">
                <a:solidFill>
                  <a:srgbClr val="000000"/>
                </a:solidFill>
                <a:cs typeface="Arial" charset="0"/>
              </a:rPr>
              <a:t>खराब माल बेचना</a:t>
            </a:r>
          </a:p>
          <a:p>
            <a:pPr eaLnBrk="1" hangingPunct="1">
              <a:lnSpc>
                <a:spcPct val="130000"/>
              </a:lnSpc>
              <a:buSzPct val="100000"/>
              <a:buFont typeface="Arial" charset="0"/>
              <a:buChar char="•"/>
            </a:pPr>
            <a:r>
              <a:rPr lang="x-none" sz="2000" dirty="0" smtClean="0">
                <a:solidFill>
                  <a:srgbClr val="000000"/>
                </a:solidFill>
                <a:cs typeface="Arial" charset="0"/>
              </a:rPr>
              <a:t>एक नैतिक व्यापार समाज की बेहतरी भी देखता है न कि सिर्फ अपने व्यापार का लाभ</a:t>
            </a:r>
            <a:endParaRPr lang="en-US" sz="2000" dirty="0">
              <a:solidFill>
                <a:srgbClr val="000000"/>
              </a:solidFill>
              <a:cs typeface="Arial" charset="0"/>
            </a:endParaRPr>
          </a:p>
        </p:txBody>
      </p:sp>
    </p:spTree>
    <p:extLst>
      <p:ext uri="{BB962C8B-B14F-4D97-AF65-F5344CB8AC3E}">
        <p14:creationId xmlns:p14="http://schemas.microsoft.com/office/powerpoint/2010/main" val="3545502337"/>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6144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144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1446">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1446">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61446">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61446">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0">
                                            <p:txEl>
                                              <p:pRg st="1" end="1"/>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0">
                                            <p:txEl>
                                              <p:pRg st="2" end="2"/>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0">
                                            <p:txEl>
                                              <p:pRg st="3" end="3"/>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10">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Text Box 1"/>
          <p:cNvSpPr txBox="1">
            <a:spLocks noChangeArrowheads="1"/>
          </p:cNvSpPr>
          <p:nvPr/>
        </p:nvSpPr>
        <p:spPr bwMode="auto">
          <a:xfrm>
            <a:off x="2286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en-GB" sz="2400" dirty="0">
                <a:solidFill>
                  <a:srgbClr val="000000"/>
                </a:solidFill>
                <a:cs typeface="Arial" charset="0"/>
              </a:rPr>
              <a:t>Business ethics and law</a:t>
            </a:r>
          </a:p>
        </p:txBody>
      </p:sp>
      <p:sp>
        <p:nvSpPr>
          <p:cNvPr id="62470" name="Text Box 2"/>
          <p:cNvSpPr txBox="1">
            <a:spLocks noChangeArrowheads="1"/>
          </p:cNvSpPr>
          <p:nvPr/>
        </p:nvSpPr>
        <p:spPr bwMode="auto">
          <a:xfrm>
            <a:off x="228600" y="1143000"/>
            <a:ext cx="4267200" cy="39624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eaLnBrk="1" hangingPunct="1">
              <a:lnSpc>
                <a:spcPct val="140000"/>
              </a:lnSpc>
              <a:buSzPct val="100000"/>
              <a:buFont typeface="Arial" charset="0"/>
              <a:buChar char="•"/>
            </a:pPr>
            <a:r>
              <a:rPr lang="en-US" sz="2000" dirty="0" smtClean="0">
                <a:solidFill>
                  <a:srgbClr val="000000"/>
                </a:solidFill>
                <a:cs typeface="Arial" charset="0"/>
              </a:rPr>
              <a:t>Law often helps business owners with ethics. </a:t>
            </a:r>
          </a:p>
          <a:p>
            <a:pPr eaLnBrk="1" hangingPunct="1">
              <a:lnSpc>
                <a:spcPct val="140000"/>
              </a:lnSpc>
              <a:buSzPct val="100000"/>
              <a:buFont typeface="Arial" charset="0"/>
              <a:buChar char="•"/>
            </a:pPr>
            <a:r>
              <a:rPr lang="en-US" sz="2000" dirty="0" smtClean="0">
                <a:solidFill>
                  <a:srgbClr val="000000"/>
                </a:solidFill>
                <a:cs typeface="Arial" charset="0"/>
              </a:rPr>
              <a:t>For example, a law abiding business owner will not employ child labor. In the process, he/she is saved from an ethical dilemma of whether to employ a child and increase profits </a:t>
            </a:r>
            <a:r>
              <a:rPr lang="en-US" sz="2000" b="1" u="sng" dirty="0" smtClean="0">
                <a:solidFill>
                  <a:srgbClr val="000000"/>
                </a:solidFill>
                <a:cs typeface="Arial" charset="0"/>
              </a:rPr>
              <a:t>or</a:t>
            </a:r>
            <a:r>
              <a:rPr lang="en-US" sz="2000" dirty="0" smtClean="0">
                <a:solidFill>
                  <a:srgbClr val="000000"/>
                </a:solidFill>
                <a:cs typeface="Arial" charset="0"/>
              </a:rPr>
              <a:t> to focus on the right thing to do  </a:t>
            </a:r>
            <a:endParaRPr lang="en-US" sz="2000" dirty="0">
              <a:solidFill>
                <a:srgbClr val="000000"/>
              </a:solidFill>
              <a:cs typeface="Arial" charset="0"/>
            </a:endParaRPr>
          </a:p>
        </p:txBody>
      </p:sp>
      <p:sp>
        <p:nvSpPr>
          <p:cNvPr id="11" name="Rectangle 4"/>
          <p:cNvSpPr>
            <a:spLocks noChangeArrowheads="1"/>
          </p:cNvSpPr>
          <p:nvPr/>
        </p:nvSpPr>
        <p:spPr bwMode="auto">
          <a:xfrm>
            <a:off x="228600" y="5257800"/>
            <a:ext cx="4267200" cy="1143000"/>
          </a:xfrm>
          <a:prstGeom prst="rect">
            <a:avLst/>
          </a:prstGeom>
          <a:solidFill>
            <a:srgbClr val="FFCC00"/>
          </a:solidFill>
          <a:ln>
            <a:noFill/>
          </a:ln>
          <a:extLst>
            <a:ext uri="{91240B29-F687-4f45-9708-019B960494DF}">
              <a14:hiddenLine xmlns:a14="http://schemas.microsoft.com/office/drawing/2010/main" w="9525">
                <a:solidFill>
                  <a:srgbClr val="000000"/>
                </a:solidFill>
                <a:round/>
                <a:headEnd/>
                <a:tailEnd/>
              </a14:hiddenLine>
            </a:ext>
          </a:extLst>
        </p:spPr>
        <p:txBody>
          <a:bodyPr lIns="81639" tIns="42452" rIns="81639" bIns="42452"/>
          <a:lstStyle/>
          <a:p>
            <a:pPr algn="ctr"/>
            <a:r>
              <a:rPr lang="en-GB" sz="2400" b="1" dirty="0">
                <a:solidFill>
                  <a:srgbClr val="000000"/>
                </a:solidFill>
                <a:latin typeface="Garamond" pitchFamily="18" charset="0"/>
              </a:rPr>
              <a:t>Key point</a:t>
            </a:r>
            <a:r>
              <a:rPr lang="en-US" sz="2400" b="1" dirty="0">
                <a:latin typeface="Garamond" pitchFamily="18" charset="0"/>
              </a:rPr>
              <a:t>:</a:t>
            </a:r>
            <a:r>
              <a:rPr lang="en-US" sz="2400" dirty="0">
                <a:latin typeface="Garamond" pitchFamily="18" charset="0"/>
              </a:rPr>
              <a:t> A business that follows all laws is already </a:t>
            </a:r>
            <a:r>
              <a:rPr lang="en-US" sz="2400" dirty="0" smtClean="0">
                <a:latin typeface="Garamond" pitchFamily="18" charset="0"/>
              </a:rPr>
              <a:t>ethical in many ways</a:t>
            </a:r>
            <a:endParaRPr lang="en-US" sz="2400" dirty="0">
              <a:latin typeface="Garamond" pitchFamily="18" charset="0"/>
            </a:endParaRPr>
          </a:p>
        </p:txBody>
      </p:sp>
      <p:sp>
        <p:nvSpPr>
          <p:cNvPr id="12" name="Slide Number Placeholder 5"/>
          <p:cNvSpPr>
            <a:spLocks noGrp="1"/>
          </p:cNvSpPr>
          <p:nvPr>
            <p:ph type="sldNum" sz="quarter" idx="12"/>
          </p:nvPr>
        </p:nvSpPr>
        <p:spPr>
          <a:xfrm>
            <a:off x="3048000" y="6416675"/>
            <a:ext cx="2895600" cy="365125"/>
          </a:xfrm>
        </p:spPr>
        <p:txBody>
          <a:bodyPr bIns="0" anchor="b" anchorCtr="0"/>
          <a:lstStyle/>
          <a:p>
            <a:pPr algn="ctr">
              <a:defRPr/>
            </a:pPr>
            <a:fld id="{3A85A8A2-DDE1-4462-BE35-2067F242E842}" type="slidenum">
              <a:rPr lang="en-US" sz="1600" b="1" smtClean="0">
                <a:solidFill>
                  <a:schemeClr val="tx1"/>
                </a:solidFill>
              </a:rPr>
              <a:pPr algn="ctr">
                <a:defRPr/>
              </a:pPr>
              <a:t>18</a:t>
            </a:fld>
            <a:endParaRPr lang="en-US" sz="1600" b="1" smtClean="0">
              <a:solidFill>
                <a:schemeClr val="tx1"/>
              </a:solidFill>
            </a:endParaRPr>
          </a:p>
        </p:txBody>
      </p:sp>
      <p:sp>
        <p:nvSpPr>
          <p:cNvPr id="14" name="Text Box 1"/>
          <p:cNvSpPr txBox="1">
            <a:spLocks noChangeArrowheads="1"/>
          </p:cNvSpPr>
          <p:nvPr/>
        </p:nvSpPr>
        <p:spPr bwMode="auto">
          <a:xfrm>
            <a:off x="4648200" y="140368"/>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x-none" sz="2400" dirty="0">
                <a:solidFill>
                  <a:srgbClr val="000000"/>
                </a:solidFill>
                <a:cs typeface="Arial" charset="0"/>
              </a:rPr>
              <a:t>व्यापार के नैतिक मूल्य और कानून</a:t>
            </a:r>
            <a:endParaRPr lang="en-GB" sz="2400" dirty="0">
              <a:solidFill>
                <a:srgbClr val="000000"/>
              </a:solidFill>
              <a:cs typeface="Arial" charset="0"/>
            </a:endParaRPr>
          </a:p>
        </p:txBody>
      </p:sp>
      <p:sp>
        <p:nvSpPr>
          <p:cNvPr id="15" name="Text Box 2"/>
          <p:cNvSpPr txBox="1">
            <a:spLocks noChangeArrowheads="1"/>
          </p:cNvSpPr>
          <p:nvPr/>
        </p:nvSpPr>
        <p:spPr bwMode="auto">
          <a:xfrm>
            <a:off x="4648200" y="1130968"/>
            <a:ext cx="4267200" cy="39624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eaLnBrk="1" hangingPunct="1">
              <a:lnSpc>
                <a:spcPct val="140000"/>
              </a:lnSpc>
              <a:buSzPct val="100000"/>
              <a:buFont typeface="Arial" charset="0"/>
              <a:buChar char="•"/>
            </a:pPr>
            <a:r>
              <a:rPr lang="x-none" sz="2000" dirty="0" smtClean="0">
                <a:solidFill>
                  <a:srgbClr val="000000"/>
                </a:solidFill>
                <a:cs typeface="Arial" charset="0"/>
              </a:rPr>
              <a:t>कानून व्यापार के मालिक </a:t>
            </a:r>
            <a:r>
              <a:rPr lang="x-none" sz="2000" dirty="0">
                <a:solidFill>
                  <a:srgbClr val="000000"/>
                </a:solidFill>
                <a:cs typeface="Arial" charset="0"/>
              </a:rPr>
              <a:t>की </a:t>
            </a:r>
            <a:r>
              <a:rPr lang="x-none" sz="2000" dirty="0" smtClean="0">
                <a:solidFill>
                  <a:srgbClr val="000000"/>
                </a:solidFill>
                <a:cs typeface="Arial" charset="0"/>
              </a:rPr>
              <a:t>नैतिक मूल्यों में अक्सर सहायता करता है</a:t>
            </a:r>
            <a:endParaRPr lang="en-GB" sz="2000" dirty="0">
              <a:solidFill>
                <a:srgbClr val="000000"/>
              </a:solidFill>
              <a:cs typeface="Arial" charset="0"/>
            </a:endParaRPr>
          </a:p>
          <a:p>
            <a:pPr eaLnBrk="1" hangingPunct="1">
              <a:lnSpc>
                <a:spcPct val="140000"/>
              </a:lnSpc>
              <a:buSzPct val="100000"/>
              <a:buFont typeface="Arial" charset="0"/>
              <a:buChar char="•"/>
            </a:pPr>
            <a:r>
              <a:rPr lang="x-none" sz="2000" dirty="0" smtClean="0">
                <a:solidFill>
                  <a:srgbClr val="000000"/>
                </a:solidFill>
                <a:cs typeface="Arial" charset="0"/>
              </a:rPr>
              <a:t>उदाहरण के लिए, एक कानून से घिरा हुआ व्यापार का मालिक बाल मजदूरों को नौकरी नहीं देगा। इस प्रक्रिया में, वह इस नैतिक असमंजस से बच जाते/जाती हैं कि बाल श्रमिकों को नौकरी देकर लाभ बढ़ाएं या फिर सही काम करने पर ध्यान दें</a:t>
            </a:r>
            <a:endParaRPr lang="en-US" sz="2000" dirty="0">
              <a:solidFill>
                <a:srgbClr val="000000"/>
              </a:solidFill>
              <a:cs typeface="Arial" charset="0"/>
            </a:endParaRPr>
          </a:p>
        </p:txBody>
      </p:sp>
      <p:sp>
        <p:nvSpPr>
          <p:cNvPr id="16" name="Rectangle 4"/>
          <p:cNvSpPr>
            <a:spLocks noChangeArrowheads="1"/>
          </p:cNvSpPr>
          <p:nvPr/>
        </p:nvSpPr>
        <p:spPr bwMode="auto">
          <a:xfrm>
            <a:off x="4648200" y="5245768"/>
            <a:ext cx="4267200" cy="1143000"/>
          </a:xfrm>
          <a:prstGeom prst="rect">
            <a:avLst/>
          </a:prstGeom>
          <a:solidFill>
            <a:srgbClr val="FFCC00"/>
          </a:solidFill>
          <a:ln>
            <a:noFill/>
          </a:ln>
          <a:extLst>
            <a:ext uri="{91240B29-F687-4f45-9708-019B960494DF}">
              <a14:hiddenLine xmlns:a14="http://schemas.microsoft.com/office/drawing/2010/main" w="9525">
                <a:solidFill>
                  <a:srgbClr val="000000"/>
                </a:solidFill>
                <a:round/>
                <a:headEnd/>
                <a:tailEnd/>
              </a14:hiddenLine>
            </a:ext>
          </a:extLst>
        </p:spPr>
        <p:txBody>
          <a:bodyPr lIns="81639" tIns="42452" rIns="81639" bIns="42452"/>
          <a:lstStyle/>
          <a:p>
            <a:pPr algn="ctr"/>
            <a:r>
              <a:rPr lang="x-none" sz="2200" b="1" dirty="0" smtClean="0">
                <a:solidFill>
                  <a:srgbClr val="000000"/>
                </a:solidFill>
                <a:latin typeface="Garamond" pitchFamily="18" charset="0"/>
              </a:rPr>
              <a:t>मुख्य बिंदु: </a:t>
            </a:r>
            <a:r>
              <a:rPr lang="x-none" sz="2200" dirty="0" smtClean="0">
                <a:solidFill>
                  <a:srgbClr val="000000"/>
                </a:solidFill>
                <a:latin typeface="Garamond" pitchFamily="18" charset="0"/>
              </a:rPr>
              <a:t>एक व्यापार जो सभी कानूनों का अनुसरण करता है वह पहले से ही कई तरीकों से नैतिक है</a:t>
            </a:r>
            <a:endParaRPr lang="en-US" sz="2200" dirty="0">
              <a:latin typeface="Garamond" pitchFamily="18" charset="0"/>
            </a:endParaRPr>
          </a:p>
        </p:txBody>
      </p:sp>
    </p:spTree>
    <p:extLst>
      <p:ext uri="{BB962C8B-B14F-4D97-AF65-F5344CB8AC3E}">
        <p14:creationId xmlns:p14="http://schemas.microsoft.com/office/powerpoint/2010/main" val="469118384"/>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62470">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2470">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fill="hold" nodeType="clickEffect">
                                  <p:stCondLst>
                                    <p:cond delay="0"/>
                                  </p:stCondLst>
                                  <p:childTnLst>
                                    <p:set>
                                      <p:cBhvr additive="repl">
                                        <p:cTn id="14" dur="1" fill="hold">
                                          <p:stCondLst>
                                            <p:cond delay="0"/>
                                          </p:stCondLst>
                                        </p:cTn>
                                        <p:tgtEl>
                                          <p:spTgt spid="1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5">
                                            <p:txEl>
                                              <p:pRg st="0" end="0"/>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5">
                                            <p:txEl>
                                              <p:pRg st="1" end="1"/>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fill="hold" nodeType="clickEffect">
                                  <p:stCondLst>
                                    <p:cond delay="0"/>
                                  </p:stCondLst>
                                  <p:childTnLst>
                                    <p:set>
                                      <p:cBhvr additive="repl">
                                        <p:cTn id="26"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Text Box 1"/>
          <p:cNvSpPr txBox="1">
            <a:spLocks noChangeArrowheads="1"/>
          </p:cNvSpPr>
          <p:nvPr/>
        </p:nvSpPr>
        <p:spPr bwMode="auto">
          <a:xfrm>
            <a:off x="2286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en-GB" sz="2400" dirty="0" smtClean="0">
                <a:solidFill>
                  <a:srgbClr val="000000"/>
                </a:solidFill>
                <a:cs typeface="Arial" charset="0"/>
              </a:rPr>
              <a:t>Making </a:t>
            </a:r>
            <a:r>
              <a:rPr lang="en-GB" sz="2400" dirty="0">
                <a:solidFill>
                  <a:srgbClr val="000000"/>
                </a:solidFill>
                <a:cs typeface="Arial" charset="0"/>
              </a:rPr>
              <a:t>profits is </a:t>
            </a:r>
            <a:r>
              <a:rPr lang="en-GB" sz="2400" dirty="0" smtClean="0">
                <a:solidFill>
                  <a:srgbClr val="000000"/>
                </a:solidFill>
                <a:cs typeface="Arial" charset="0"/>
              </a:rPr>
              <a:t>important…</a:t>
            </a:r>
            <a:endParaRPr lang="en-GB" sz="2400" dirty="0">
              <a:solidFill>
                <a:srgbClr val="000000"/>
              </a:solidFill>
              <a:cs typeface="Arial" charset="0"/>
            </a:endParaRPr>
          </a:p>
        </p:txBody>
      </p:sp>
      <p:sp>
        <p:nvSpPr>
          <p:cNvPr id="63494" name="Text Box 2"/>
          <p:cNvSpPr txBox="1">
            <a:spLocks noChangeArrowheads="1"/>
          </p:cNvSpPr>
          <p:nvPr/>
        </p:nvSpPr>
        <p:spPr bwMode="auto">
          <a:xfrm>
            <a:off x="228600" y="1143000"/>
            <a:ext cx="4267200" cy="39624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eaLnBrk="1" hangingPunct="1">
              <a:lnSpc>
                <a:spcPct val="140000"/>
              </a:lnSpc>
              <a:buSzPct val="100000"/>
              <a:buFont typeface="Arial" charset="0"/>
              <a:buChar char="•"/>
            </a:pPr>
            <a:r>
              <a:rPr lang="en-US" sz="2000" dirty="0">
                <a:solidFill>
                  <a:srgbClr val="000000"/>
                </a:solidFill>
                <a:cs typeface="Arial" charset="0"/>
              </a:rPr>
              <a:t>Making profits and making them consistently is important because:</a:t>
            </a:r>
          </a:p>
          <a:p>
            <a:pPr marL="600075" lvl="2" indent="-200025" eaLnBrk="1" hangingPunct="1">
              <a:lnSpc>
                <a:spcPct val="140000"/>
              </a:lnSpc>
              <a:buSzPct val="100000"/>
              <a:buFont typeface="Arial" charset="0"/>
              <a:buChar char="•"/>
            </a:pPr>
            <a:r>
              <a:rPr lang="en-US" dirty="0">
                <a:solidFill>
                  <a:srgbClr val="000000"/>
                </a:solidFill>
                <a:cs typeface="Arial" charset="0"/>
              </a:rPr>
              <a:t>Profit is key to survival, and to the growth of a business</a:t>
            </a:r>
          </a:p>
          <a:p>
            <a:pPr marL="600075" lvl="2" indent="-200025" eaLnBrk="1" hangingPunct="1">
              <a:lnSpc>
                <a:spcPct val="140000"/>
              </a:lnSpc>
              <a:buSzPct val="100000"/>
              <a:buFont typeface="Arial" charset="0"/>
              <a:buChar char="•"/>
            </a:pPr>
            <a:r>
              <a:rPr lang="en-US" dirty="0">
                <a:solidFill>
                  <a:srgbClr val="000000"/>
                </a:solidFill>
                <a:cs typeface="Arial" charset="0"/>
              </a:rPr>
              <a:t>Profit is a major indicator that the business is doing well</a:t>
            </a:r>
          </a:p>
          <a:p>
            <a:pPr marL="600075" lvl="2" indent="-200025" eaLnBrk="1" hangingPunct="1">
              <a:lnSpc>
                <a:spcPct val="140000"/>
              </a:lnSpc>
              <a:buSzPct val="100000"/>
              <a:buFont typeface="Arial" charset="0"/>
              <a:buChar char="•"/>
            </a:pPr>
            <a:r>
              <a:rPr lang="en-US" dirty="0">
                <a:solidFill>
                  <a:srgbClr val="000000"/>
                </a:solidFill>
                <a:cs typeface="Arial" charset="0"/>
              </a:rPr>
              <a:t>Without profits, the business will not survive to </a:t>
            </a:r>
            <a:r>
              <a:rPr lang="en-US" dirty="0" smtClean="0">
                <a:solidFill>
                  <a:srgbClr val="000000"/>
                </a:solidFill>
                <a:cs typeface="Arial" charset="0"/>
              </a:rPr>
              <a:t>do any good </a:t>
            </a:r>
            <a:r>
              <a:rPr lang="en-US" dirty="0">
                <a:solidFill>
                  <a:srgbClr val="000000"/>
                </a:solidFill>
                <a:cs typeface="Arial" charset="0"/>
              </a:rPr>
              <a:t>for the society</a:t>
            </a:r>
          </a:p>
        </p:txBody>
      </p:sp>
      <p:sp>
        <p:nvSpPr>
          <p:cNvPr id="11" name="Rectangle 4"/>
          <p:cNvSpPr>
            <a:spLocks noChangeArrowheads="1"/>
          </p:cNvSpPr>
          <p:nvPr/>
        </p:nvSpPr>
        <p:spPr bwMode="auto">
          <a:xfrm>
            <a:off x="152400" y="5257800"/>
            <a:ext cx="4343400" cy="1143000"/>
          </a:xfrm>
          <a:prstGeom prst="rect">
            <a:avLst/>
          </a:prstGeom>
          <a:solidFill>
            <a:srgbClr val="FFCC00"/>
          </a:solidFill>
          <a:ln>
            <a:noFill/>
          </a:ln>
          <a:extLst>
            <a:ext uri="{91240B29-F687-4f45-9708-019B960494DF}">
              <a14:hiddenLine xmlns:a14="http://schemas.microsoft.com/office/drawing/2010/main" w="9525">
                <a:solidFill>
                  <a:srgbClr val="000000"/>
                </a:solidFill>
                <a:round/>
                <a:headEnd/>
                <a:tailEnd/>
              </a14:hiddenLine>
            </a:ext>
          </a:extLst>
        </p:spPr>
        <p:txBody>
          <a:bodyPr lIns="81639" tIns="42452" rIns="81639" bIns="42452"/>
          <a:lstStyle/>
          <a:p>
            <a:pPr algn="ctr"/>
            <a:r>
              <a:rPr lang="en-GB" sz="2400" b="1" dirty="0">
                <a:solidFill>
                  <a:srgbClr val="000000"/>
                </a:solidFill>
                <a:latin typeface="Garamond" pitchFamily="18" charset="0"/>
              </a:rPr>
              <a:t>Key point</a:t>
            </a:r>
            <a:r>
              <a:rPr lang="en-US" sz="2400" b="1" dirty="0">
                <a:latin typeface="Garamond" pitchFamily="18" charset="0"/>
              </a:rPr>
              <a:t>:</a:t>
            </a:r>
            <a:r>
              <a:rPr lang="en-US" sz="2400" dirty="0">
                <a:latin typeface="Garamond" pitchFamily="18" charset="0"/>
              </a:rPr>
              <a:t> Not making profits is a warning signal on the health of a business</a:t>
            </a:r>
          </a:p>
        </p:txBody>
      </p:sp>
      <p:sp>
        <p:nvSpPr>
          <p:cNvPr id="12" name="Slide Number Placeholder 5"/>
          <p:cNvSpPr>
            <a:spLocks noGrp="1"/>
          </p:cNvSpPr>
          <p:nvPr>
            <p:ph type="sldNum" sz="quarter" idx="12"/>
          </p:nvPr>
        </p:nvSpPr>
        <p:spPr>
          <a:xfrm>
            <a:off x="3048000" y="6416675"/>
            <a:ext cx="2895600" cy="365125"/>
          </a:xfrm>
        </p:spPr>
        <p:txBody>
          <a:bodyPr bIns="0" anchor="b" anchorCtr="0"/>
          <a:lstStyle/>
          <a:p>
            <a:pPr algn="ctr">
              <a:defRPr/>
            </a:pPr>
            <a:fld id="{20BC93CD-4AFB-4B97-8756-3F2525B6A1B3}" type="slidenum">
              <a:rPr lang="en-US" sz="1600" b="1" smtClean="0">
                <a:solidFill>
                  <a:schemeClr val="tx1"/>
                </a:solidFill>
              </a:rPr>
              <a:pPr algn="ctr">
                <a:defRPr/>
              </a:pPr>
              <a:t>19</a:t>
            </a:fld>
            <a:endParaRPr lang="en-US" sz="1600" b="1" smtClean="0">
              <a:solidFill>
                <a:schemeClr val="tx1"/>
              </a:solidFill>
            </a:endParaRPr>
          </a:p>
        </p:txBody>
      </p:sp>
      <p:sp>
        <p:nvSpPr>
          <p:cNvPr id="14" name="Text Box 1"/>
          <p:cNvSpPr txBox="1">
            <a:spLocks noChangeArrowheads="1"/>
          </p:cNvSpPr>
          <p:nvPr/>
        </p:nvSpPr>
        <p:spPr bwMode="auto">
          <a:xfrm>
            <a:off x="4724400" y="140368"/>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x-none" sz="2400" dirty="0" smtClean="0">
                <a:solidFill>
                  <a:srgbClr val="000000"/>
                </a:solidFill>
                <a:cs typeface="Arial" charset="0"/>
              </a:rPr>
              <a:t>लाभ कमाना महत्वपूर्ण है...</a:t>
            </a:r>
            <a:endParaRPr lang="en-GB" sz="2400" dirty="0">
              <a:solidFill>
                <a:srgbClr val="000000"/>
              </a:solidFill>
              <a:cs typeface="Arial" charset="0"/>
            </a:endParaRPr>
          </a:p>
        </p:txBody>
      </p:sp>
      <p:sp>
        <p:nvSpPr>
          <p:cNvPr id="15" name="Text Box 2"/>
          <p:cNvSpPr txBox="1">
            <a:spLocks noChangeArrowheads="1"/>
          </p:cNvSpPr>
          <p:nvPr/>
        </p:nvSpPr>
        <p:spPr bwMode="auto">
          <a:xfrm>
            <a:off x="4724400" y="1130968"/>
            <a:ext cx="4267200" cy="39624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eaLnBrk="1" hangingPunct="1">
              <a:lnSpc>
                <a:spcPct val="140000"/>
              </a:lnSpc>
              <a:buSzPct val="100000"/>
              <a:buFont typeface="Arial" charset="0"/>
              <a:buChar char="•"/>
            </a:pPr>
            <a:r>
              <a:rPr lang="x-none" sz="2000" dirty="0" smtClean="0">
                <a:solidFill>
                  <a:srgbClr val="000000"/>
                </a:solidFill>
                <a:cs typeface="Arial" charset="0"/>
              </a:rPr>
              <a:t>लाभ कमाना और नियमित तौर पर लाभ कमाते रहना महत्वपूर्ण है क्योंकि: </a:t>
            </a:r>
          </a:p>
          <a:p>
            <a:pPr marL="454025" eaLnBrk="1" hangingPunct="1">
              <a:lnSpc>
                <a:spcPct val="140000"/>
              </a:lnSpc>
              <a:buSzPct val="100000"/>
              <a:buFont typeface="Arial" charset="0"/>
              <a:buChar char="•"/>
              <a:tabLst>
                <a:tab pos="457200"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x-none" sz="2000" dirty="0" smtClean="0">
                <a:solidFill>
                  <a:srgbClr val="000000"/>
                </a:solidFill>
                <a:cs typeface="Arial" charset="0"/>
              </a:rPr>
              <a:t>व्यापार के जीवित रहने, और उसके विकास के लिए लाभ जरूरी है</a:t>
            </a:r>
          </a:p>
          <a:p>
            <a:pPr marL="454025" eaLnBrk="1" hangingPunct="1">
              <a:lnSpc>
                <a:spcPct val="140000"/>
              </a:lnSpc>
              <a:buSzPct val="100000"/>
              <a:buFont typeface="Arial" charset="0"/>
              <a:buChar char="•"/>
              <a:tabLst>
                <a:tab pos="457200"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x-none" sz="2000" dirty="0" smtClean="0">
                <a:solidFill>
                  <a:srgbClr val="000000"/>
                </a:solidFill>
                <a:cs typeface="Arial" charset="0"/>
              </a:rPr>
              <a:t>लाभ यह अच्छी तरह से बताता है कि व्यापार अच्छा चल रहा है</a:t>
            </a:r>
          </a:p>
          <a:p>
            <a:pPr marL="454025" eaLnBrk="1" hangingPunct="1">
              <a:lnSpc>
                <a:spcPct val="140000"/>
              </a:lnSpc>
              <a:buSzPct val="100000"/>
              <a:buFont typeface="Arial" charset="0"/>
              <a:buChar char="•"/>
              <a:tabLst>
                <a:tab pos="457200"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x-none" sz="2000" dirty="0" smtClean="0">
                <a:solidFill>
                  <a:srgbClr val="000000"/>
                </a:solidFill>
                <a:cs typeface="Arial" charset="0"/>
              </a:rPr>
              <a:t>लाभ के बिना, व्यापार समाज के लिए कुछ भी अच्छा करने के लिए बचेगा ही नहीं </a:t>
            </a:r>
            <a:endParaRPr lang="en-US" dirty="0">
              <a:solidFill>
                <a:srgbClr val="000000"/>
              </a:solidFill>
              <a:cs typeface="Arial" charset="0"/>
            </a:endParaRPr>
          </a:p>
        </p:txBody>
      </p:sp>
      <p:sp>
        <p:nvSpPr>
          <p:cNvPr id="16" name="Rectangle 4"/>
          <p:cNvSpPr>
            <a:spLocks noChangeArrowheads="1"/>
          </p:cNvSpPr>
          <p:nvPr/>
        </p:nvSpPr>
        <p:spPr bwMode="auto">
          <a:xfrm>
            <a:off x="4648200" y="5245768"/>
            <a:ext cx="4343400" cy="1143000"/>
          </a:xfrm>
          <a:prstGeom prst="rect">
            <a:avLst/>
          </a:prstGeom>
          <a:solidFill>
            <a:srgbClr val="FFCC00"/>
          </a:solidFill>
          <a:ln>
            <a:noFill/>
          </a:ln>
          <a:extLst>
            <a:ext uri="{91240B29-F687-4f45-9708-019B960494DF}">
              <a14:hiddenLine xmlns:a14="http://schemas.microsoft.com/office/drawing/2010/main" w="9525">
                <a:solidFill>
                  <a:srgbClr val="000000"/>
                </a:solidFill>
                <a:round/>
                <a:headEnd/>
                <a:tailEnd/>
              </a14:hiddenLine>
            </a:ext>
          </a:extLst>
        </p:spPr>
        <p:txBody>
          <a:bodyPr lIns="81639" tIns="42452" rIns="81639" bIns="42452"/>
          <a:lstStyle/>
          <a:p>
            <a:pPr algn="ctr"/>
            <a:r>
              <a:rPr lang="x-none" sz="2400" b="1" dirty="0" smtClean="0">
                <a:solidFill>
                  <a:srgbClr val="000000"/>
                </a:solidFill>
                <a:latin typeface="Garamond" pitchFamily="18" charset="0"/>
              </a:rPr>
              <a:t>मुख्य बिंदु:</a:t>
            </a:r>
            <a:r>
              <a:rPr lang="x-none" sz="2400" dirty="0" smtClean="0">
                <a:solidFill>
                  <a:srgbClr val="000000"/>
                </a:solidFill>
                <a:latin typeface="Garamond" pitchFamily="18" charset="0"/>
              </a:rPr>
              <a:t> लाभ न कमा पाना व्यापार की सेहत के लिए चेतावनी का सिग्नल है</a:t>
            </a:r>
            <a:endParaRPr lang="en-US" sz="2400" dirty="0">
              <a:latin typeface="Garamond" pitchFamily="18" charset="0"/>
            </a:endParaRPr>
          </a:p>
        </p:txBody>
      </p:sp>
    </p:spTree>
    <p:extLst>
      <p:ext uri="{BB962C8B-B14F-4D97-AF65-F5344CB8AC3E}">
        <p14:creationId xmlns:p14="http://schemas.microsoft.com/office/powerpoint/2010/main" val="2370460559"/>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6349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349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349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3494">
                                            <p:txEl>
                                              <p:pRg st="3" end="3"/>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fill="hold" nodeType="clickEffect">
                                  <p:stCondLst>
                                    <p:cond delay="0"/>
                                  </p:stCondLst>
                                  <p:childTnLst>
                                    <p:set>
                                      <p:cBhvr additive="repl">
                                        <p:cTn id="22" dur="1" fill="hold">
                                          <p:stCondLst>
                                            <p:cond delay="0"/>
                                          </p:stCondLst>
                                        </p:cTn>
                                        <p:tgtEl>
                                          <p:spTgt spid="11"/>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5">
                                            <p:txEl>
                                              <p:pRg st="0" end="0"/>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5">
                                            <p:txEl>
                                              <p:pRg st="1" end="1"/>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5">
                                            <p:txEl>
                                              <p:pRg st="2" end="2"/>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5">
                                            <p:txEl>
                                              <p:pRg st="3" end="3"/>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fill="hold" nodeType="clickEffect">
                                  <p:stCondLst>
                                    <p:cond delay="0"/>
                                  </p:stCondLst>
                                  <p:childTnLst>
                                    <p:set>
                                      <p:cBhvr additive="repl">
                                        <p:cTn id="42"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Slide Number Placeholder 5"/>
          <p:cNvSpPr>
            <a:spLocks noGrp="1"/>
          </p:cNvSpPr>
          <p:nvPr>
            <p:ph type="sldNum" sz="quarter" idx="12"/>
          </p:nvPr>
        </p:nvSpPr>
        <p:spPr bwMode="auto">
          <a:xfrm>
            <a:off x="3124200" y="6356350"/>
            <a:ext cx="2895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fld id="{F3B6D15D-5E2B-4026-B75C-22CFB76785BF}" type="slidenum">
              <a:rPr lang="en-US" sz="1600" b="1" smtClean="0"/>
              <a:pPr algn="ctr" eaLnBrk="1" hangingPunct="1"/>
              <a:t>2</a:t>
            </a:fld>
            <a:endParaRPr lang="en-US" sz="1600" b="1" smtClean="0"/>
          </a:p>
        </p:txBody>
      </p:sp>
      <p:sp>
        <p:nvSpPr>
          <p:cNvPr id="11" name="Text Box 2"/>
          <p:cNvSpPr txBox="1">
            <a:spLocks noChangeArrowheads="1"/>
          </p:cNvSpPr>
          <p:nvPr/>
        </p:nvSpPr>
        <p:spPr bwMode="auto">
          <a:xfrm>
            <a:off x="228600" y="1214438"/>
            <a:ext cx="4319588" cy="3586162"/>
          </a:xfrm>
          <a:prstGeom prst="rect">
            <a:avLst/>
          </a:prstGeom>
          <a:noFill/>
          <a:ln w="9525">
            <a:noFill/>
            <a:round/>
            <a:headEnd/>
            <a:tailEnd/>
          </a:ln>
        </p:spPr>
        <p:txBody>
          <a:bodyPr lIns="82945" tIns="41473" rIns="82945" bIns="41473"/>
          <a:lstStyle/>
          <a:p>
            <a:pPr marL="200025" indent="-200025" fontAlgn="auto">
              <a:spcBef>
                <a:spcPts val="0"/>
              </a:spcBef>
              <a:spcAft>
                <a:spcPts val="120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sz="2000" dirty="0">
              <a:solidFill>
                <a:srgbClr val="000000"/>
              </a:solidFill>
              <a:latin typeface="+mj-lt"/>
              <a:cs typeface="+mn-cs"/>
            </a:endParaRPr>
          </a:p>
          <a:p>
            <a:pPr marL="200025" indent="-200025" fontAlgn="auto">
              <a:spcBef>
                <a:spcPts val="0"/>
              </a:spcBef>
              <a:spcAft>
                <a:spcPts val="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dirty="0">
              <a:solidFill>
                <a:srgbClr val="000000"/>
              </a:solidFill>
              <a:latin typeface="Calibri" pitchFamily="34" charset="0"/>
              <a:cs typeface="+mn-cs"/>
            </a:endParaRPr>
          </a:p>
        </p:txBody>
      </p:sp>
      <p:sp>
        <p:nvSpPr>
          <p:cNvPr id="10249" name="Text Box 17"/>
          <p:cNvSpPr txBox="1">
            <a:spLocks noChangeArrowheads="1"/>
          </p:cNvSpPr>
          <p:nvPr/>
        </p:nvSpPr>
        <p:spPr bwMode="auto">
          <a:xfrm>
            <a:off x="-57150" y="1198563"/>
            <a:ext cx="414338" cy="30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endParaRPr lang="en-GB" sz="1400" b="1" dirty="0">
              <a:solidFill>
                <a:srgbClr val="00B050"/>
              </a:solidFill>
              <a:latin typeface="Wingdings" pitchFamily="2" charset="2"/>
              <a:cs typeface="Times New Roman" pitchFamily="18" charset="0"/>
            </a:endParaRPr>
          </a:p>
        </p:txBody>
      </p:sp>
      <p:sp>
        <p:nvSpPr>
          <p:cNvPr id="10" name="Text Box 1"/>
          <p:cNvSpPr txBox="1">
            <a:spLocks noChangeArrowheads="1"/>
          </p:cNvSpPr>
          <p:nvPr/>
        </p:nvSpPr>
        <p:spPr bwMode="auto">
          <a:xfrm>
            <a:off x="381000" y="152400"/>
            <a:ext cx="40386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en-GB" sz="2400" dirty="0"/>
              <a:t>Agenda</a:t>
            </a:r>
          </a:p>
        </p:txBody>
      </p:sp>
      <p:sp>
        <p:nvSpPr>
          <p:cNvPr id="12" name="Text Box 2"/>
          <p:cNvSpPr txBox="1">
            <a:spLocks noChangeArrowheads="1"/>
          </p:cNvSpPr>
          <p:nvPr/>
        </p:nvSpPr>
        <p:spPr bwMode="auto">
          <a:xfrm>
            <a:off x="381000" y="1066800"/>
            <a:ext cx="4038600" cy="52578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marL="342900" lvl="1" indent="-342900" eaLnBrk="1" hangingPunct="1">
              <a:spcAft>
                <a:spcPts val="400"/>
              </a:spcAft>
              <a:buSzPct val="100000"/>
              <a:buFont typeface="+mj-lt"/>
              <a:buAutoNum type="arabicPeriod"/>
              <a:defRPr/>
            </a:pPr>
            <a:r>
              <a:rPr lang="en-IN" sz="2400" dirty="0">
                <a:latin typeface="Arial"/>
                <a:cs typeface="Arial"/>
              </a:rPr>
              <a:t>What is business?</a:t>
            </a:r>
            <a:endParaRPr lang="en-US" sz="2400" dirty="0">
              <a:latin typeface="Arial"/>
              <a:cs typeface="Arial"/>
            </a:endParaRPr>
          </a:p>
          <a:p>
            <a:pPr marL="342900" lvl="1" indent="-342900" eaLnBrk="1" hangingPunct="1">
              <a:spcAft>
                <a:spcPts val="400"/>
              </a:spcAft>
              <a:buSzPct val="100000"/>
              <a:buFont typeface="+mj-lt"/>
              <a:buAutoNum type="arabicPeriod"/>
              <a:defRPr/>
            </a:pPr>
            <a:r>
              <a:rPr lang="en-IN" sz="2400" dirty="0">
                <a:latin typeface="Arial"/>
                <a:cs typeface="Arial"/>
              </a:rPr>
              <a:t>Types of businesses</a:t>
            </a:r>
            <a:endParaRPr lang="en-US" sz="2400" dirty="0">
              <a:latin typeface="Arial"/>
              <a:cs typeface="Arial"/>
            </a:endParaRPr>
          </a:p>
          <a:p>
            <a:pPr marL="342900" lvl="1" indent="-342900" eaLnBrk="1" hangingPunct="1">
              <a:spcAft>
                <a:spcPts val="400"/>
              </a:spcAft>
              <a:buSzPct val="100000"/>
              <a:buFont typeface="+mj-lt"/>
              <a:buAutoNum type="arabicPeriod"/>
              <a:defRPr/>
            </a:pPr>
            <a:r>
              <a:rPr lang="en-IN" sz="2400" dirty="0">
                <a:latin typeface="Arial"/>
                <a:cs typeface="Arial"/>
              </a:rPr>
              <a:t>Fluctuations in businesses</a:t>
            </a:r>
            <a:endParaRPr lang="en-US" sz="2400" dirty="0">
              <a:latin typeface="Arial"/>
              <a:cs typeface="Arial"/>
            </a:endParaRPr>
          </a:p>
          <a:p>
            <a:pPr marL="342900" lvl="1" indent="-342900" eaLnBrk="1" hangingPunct="1">
              <a:spcAft>
                <a:spcPts val="400"/>
              </a:spcAft>
              <a:buSzPct val="100000"/>
              <a:buFont typeface="+mj-lt"/>
              <a:buAutoNum type="arabicPeriod"/>
              <a:defRPr/>
            </a:pPr>
            <a:r>
              <a:rPr lang="en-IN" sz="2400" dirty="0">
                <a:latin typeface="Arial"/>
                <a:cs typeface="Arial"/>
              </a:rPr>
              <a:t>Objective of businesses</a:t>
            </a:r>
            <a:endParaRPr lang="en-US" sz="2400" dirty="0">
              <a:latin typeface="Arial"/>
              <a:cs typeface="Arial"/>
            </a:endParaRPr>
          </a:p>
          <a:p>
            <a:pPr marL="342900" lvl="1" indent="-342900" eaLnBrk="1" hangingPunct="1">
              <a:spcAft>
                <a:spcPts val="400"/>
              </a:spcAft>
              <a:buSzPct val="100000"/>
              <a:buFont typeface="+mj-lt"/>
              <a:buAutoNum type="arabicPeriod"/>
              <a:defRPr/>
            </a:pPr>
            <a:r>
              <a:rPr lang="en-IN" sz="2400" dirty="0">
                <a:latin typeface="Arial"/>
                <a:cs typeface="Arial"/>
              </a:rPr>
              <a:t>Business viability framework</a:t>
            </a:r>
            <a:endParaRPr lang="en-US" sz="2400" dirty="0">
              <a:latin typeface="Arial"/>
              <a:cs typeface="Arial"/>
            </a:endParaRPr>
          </a:p>
          <a:p>
            <a:pPr marL="342900" lvl="1" indent="-342900" eaLnBrk="1" hangingPunct="1">
              <a:spcAft>
                <a:spcPts val="400"/>
              </a:spcAft>
              <a:buSzPct val="100000"/>
              <a:buFont typeface="+mj-lt"/>
              <a:buAutoNum type="arabicPeriod"/>
              <a:defRPr/>
            </a:pPr>
            <a:r>
              <a:rPr lang="en-IN" sz="2400" dirty="0">
                <a:latin typeface="Arial"/>
                <a:cs typeface="Arial"/>
              </a:rPr>
              <a:t>To do or not to do a business</a:t>
            </a:r>
            <a:endParaRPr lang="en-US" sz="2400" dirty="0">
              <a:latin typeface="Arial"/>
              <a:cs typeface="Arial"/>
            </a:endParaRPr>
          </a:p>
          <a:p>
            <a:pPr marL="342900" lvl="1" indent="-342900" eaLnBrk="1" hangingPunct="1">
              <a:spcAft>
                <a:spcPts val="400"/>
              </a:spcAft>
              <a:buSzPct val="100000"/>
              <a:buFont typeface="+mj-lt"/>
              <a:buAutoNum type="arabicPeriod"/>
              <a:defRPr/>
            </a:pPr>
            <a:r>
              <a:rPr lang="en-IN" sz="2400" dirty="0">
                <a:latin typeface="Arial"/>
                <a:cs typeface="Arial"/>
              </a:rPr>
              <a:t>Introduction to financial statements</a:t>
            </a:r>
            <a:endParaRPr lang="en-US" sz="2400" dirty="0">
              <a:latin typeface="Arial"/>
              <a:cs typeface="Arial"/>
            </a:endParaRPr>
          </a:p>
          <a:p>
            <a:pPr marL="342900" lvl="1" indent="-342900" eaLnBrk="1" hangingPunct="1">
              <a:spcAft>
                <a:spcPts val="400"/>
              </a:spcAft>
              <a:buSzPct val="100000"/>
              <a:buFont typeface="+mj-lt"/>
              <a:buAutoNum type="arabicPeriod"/>
              <a:defRPr/>
            </a:pPr>
            <a:r>
              <a:rPr lang="en-IN" sz="2400" dirty="0">
                <a:latin typeface="Arial"/>
                <a:cs typeface="Arial"/>
              </a:rPr>
              <a:t>Examples of common  businesses</a:t>
            </a:r>
            <a:endParaRPr lang="en-US" sz="2400" dirty="0">
              <a:latin typeface="Arial"/>
              <a:cs typeface="Arial"/>
            </a:endParaRPr>
          </a:p>
          <a:p>
            <a:pPr marL="457200" lvl="1" indent="-457200" eaLnBrk="1" hangingPunct="1">
              <a:spcAft>
                <a:spcPts val="800"/>
              </a:spcAft>
              <a:buSzPct val="100000"/>
              <a:buFont typeface="+mj-lt"/>
              <a:buAutoNum type="arabicPeriod"/>
              <a:defRPr/>
            </a:pPr>
            <a:endParaRPr lang="en-GB" sz="2400" dirty="0" smtClean="0">
              <a:solidFill>
                <a:srgbClr val="000000"/>
              </a:solidFill>
              <a:cs typeface="Arial" charset="0"/>
            </a:endParaRPr>
          </a:p>
        </p:txBody>
      </p:sp>
      <p:sp>
        <p:nvSpPr>
          <p:cNvPr id="13" name="Text Box 1"/>
          <p:cNvSpPr txBox="1">
            <a:spLocks noChangeArrowheads="1"/>
          </p:cNvSpPr>
          <p:nvPr/>
        </p:nvSpPr>
        <p:spPr bwMode="auto">
          <a:xfrm>
            <a:off x="4686401" y="152400"/>
            <a:ext cx="40386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x-none" sz="2400" dirty="0" smtClean="0"/>
              <a:t>लक्ष्य</a:t>
            </a:r>
            <a:endParaRPr lang="en-GB" sz="2400" dirty="0"/>
          </a:p>
        </p:txBody>
      </p:sp>
      <p:sp>
        <p:nvSpPr>
          <p:cNvPr id="14" name="Text Box 2"/>
          <p:cNvSpPr txBox="1">
            <a:spLocks noChangeArrowheads="1"/>
          </p:cNvSpPr>
          <p:nvPr/>
        </p:nvSpPr>
        <p:spPr bwMode="auto">
          <a:xfrm>
            <a:off x="4686401" y="1066800"/>
            <a:ext cx="4038600" cy="52578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marL="457200" lvl="1" indent="-457200" eaLnBrk="1" hangingPunct="1">
              <a:lnSpc>
                <a:spcPct val="150000"/>
              </a:lnSpc>
              <a:buSzPct val="100000"/>
              <a:buFont typeface="+mj-lt"/>
              <a:buAutoNum type="arabicPeriod"/>
              <a:defRPr/>
            </a:pPr>
            <a:endParaRPr lang="en-US" sz="2400" dirty="0">
              <a:solidFill>
                <a:srgbClr val="000000"/>
              </a:solidFill>
              <a:cs typeface="Arial" charset="0"/>
            </a:endParaRPr>
          </a:p>
        </p:txBody>
      </p:sp>
      <p:sp>
        <p:nvSpPr>
          <p:cNvPr id="15" name="Text Box 17"/>
          <p:cNvSpPr txBox="1">
            <a:spLocks noChangeArrowheads="1"/>
          </p:cNvSpPr>
          <p:nvPr/>
        </p:nvSpPr>
        <p:spPr bwMode="auto">
          <a:xfrm>
            <a:off x="0" y="1143000"/>
            <a:ext cx="414338" cy="331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600" b="1" dirty="0">
                <a:solidFill>
                  <a:srgbClr val="000000"/>
                </a:solidFill>
                <a:latin typeface="Wingdings" pitchFamily="2" charset="2"/>
                <a:cs typeface="Times New Roman" pitchFamily="18" charset="0"/>
                <a:sym typeface="Wingdings" pitchFamily="2" charset="2"/>
              </a:rPr>
              <a:t></a:t>
            </a:r>
            <a:endParaRPr lang="en-GB" sz="1600" b="1" dirty="0">
              <a:solidFill>
                <a:srgbClr val="000000"/>
              </a:solidFill>
              <a:latin typeface="Wingdings" pitchFamily="2" charset="2"/>
              <a:cs typeface="Times New Roman" pitchFamily="18" charset="0"/>
            </a:endParaRPr>
          </a:p>
        </p:txBody>
      </p:sp>
    </p:spTree>
    <p:extLst>
      <p:ext uri="{BB962C8B-B14F-4D97-AF65-F5344CB8AC3E}">
        <p14:creationId xmlns:p14="http://schemas.microsoft.com/office/powerpoint/2010/main" val="2984653530"/>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2">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2">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2">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2">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2">
                                            <p:txEl>
                                              <p:pRg st="6" end="6"/>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2">
                                            <p:txEl>
                                              <p:pRg st="7" end="7"/>
                                            </p:txEl>
                                          </p:spTgt>
                                        </p:tgtEl>
                                        <p:attrNameLst>
                                          <p:attrName>style.visibility</p:attrName>
                                        </p:attrNameLst>
                                      </p:cBhvr>
                                      <p:to>
                                        <p:strVal val="visible"/>
                                      </p:to>
                                    </p:set>
                                  </p:childTnLst>
                                </p:cTn>
                              </p:par>
                              <p:par>
                                <p:cTn id="21" presetID="1" presetClass="entr" presetSubtype="0" fill="hold" nodeType="withEffect" nodePh="1">
                                  <p:stCondLst>
                                    <p:cond delay="0"/>
                                  </p:stCondLst>
                                  <p:endCondLst>
                                    <p:cond evt="begin" delay="0">
                                      <p:tn val="21"/>
                                    </p:cond>
                                  </p:endCondLst>
                                  <p:childTnLst>
                                    <p:set>
                                      <p:cBhvr>
                                        <p:cTn id="22" dur="1" fill="hold">
                                          <p:stCondLst>
                                            <p:cond delay="0"/>
                                          </p:stCondLst>
                                        </p:cTn>
                                        <p:tgtEl>
                                          <p:spTgt spid="1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Text Box 1"/>
          <p:cNvSpPr txBox="1">
            <a:spLocks noChangeArrowheads="1"/>
          </p:cNvSpPr>
          <p:nvPr/>
        </p:nvSpPr>
        <p:spPr bwMode="auto">
          <a:xfrm>
            <a:off x="2286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en-GB" sz="2000" dirty="0">
                <a:solidFill>
                  <a:srgbClr val="000000"/>
                </a:solidFill>
                <a:cs typeface="Arial" charset="0"/>
              </a:rPr>
              <a:t>While making profits is important, it is important to be ethical</a:t>
            </a:r>
          </a:p>
        </p:txBody>
      </p:sp>
      <p:sp>
        <p:nvSpPr>
          <p:cNvPr id="63494" name="Text Box 2"/>
          <p:cNvSpPr txBox="1">
            <a:spLocks noChangeArrowheads="1"/>
          </p:cNvSpPr>
          <p:nvPr/>
        </p:nvSpPr>
        <p:spPr bwMode="auto">
          <a:xfrm>
            <a:off x="228600" y="1143000"/>
            <a:ext cx="4267200" cy="51816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eaLnBrk="1" hangingPunct="1">
              <a:lnSpc>
                <a:spcPct val="140000"/>
              </a:lnSpc>
              <a:buSzPct val="100000"/>
              <a:buFont typeface="Arial" charset="0"/>
              <a:buChar char="•"/>
            </a:pPr>
            <a:r>
              <a:rPr lang="en-US" sz="2400" dirty="0" smtClean="0">
                <a:solidFill>
                  <a:srgbClr val="000000"/>
                </a:solidFill>
                <a:cs typeface="Arial" charset="0"/>
              </a:rPr>
              <a:t>A business that makes a lot of profits but is unethical may not last very long</a:t>
            </a:r>
          </a:p>
          <a:p>
            <a:pPr marL="600075" lvl="2" indent="-200025" eaLnBrk="1" hangingPunct="1">
              <a:lnSpc>
                <a:spcPct val="140000"/>
              </a:lnSpc>
              <a:buSzPct val="100000"/>
              <a:buFont typeface="Arial" charset="0"/>
              <a:buChar char="•"/>
            </a:pPr>
            <a:r>
              <a:rPr lang="en-US" sz="2000" dirty="0">
                <a:solidFill>
                  <a:srgbClr val="000000"/>
                </a:solidFill>
                <a:cs typeface="Arial" charset="0"/>
              </a:rPr>
              <a:t>Eventually it will get a bad name in the society for following bad practices </a:t>
            </a:r>
          </a:p>
          <a:p>
            <a:pPr marL="600075" lvl="2" indent="-200025" eaLnBrk="1" hangingPunct="1">
              <a:lnSpc>
                <a:spcPct val="140000"/>
              </a:lnSpc>
              <a:buSzPct val="100000"/>
              <a:buFont typeface="Arial" charset="0"/>
              <a:buChar char="•"/>
            </a:pPr>
            <a:r>
              <a:rPr lang="en-US" sz="2000" dirty="0">
                <a:solidFill>
                  <a:srgbClr val="000000"/>
                </a:solidFill>
                <a:cs typeface="Arial" charset="0"/>
              </a:rPr>
              <a:t>It will affect the way customers look at the business</a:t>
            </a:r>
          </a:p>
          <a:p>
            <a:pPr marL="600075" lvl="2" indent="-200025" eaLnBrk="1" hangingPunct="1">
              <a:lnSpc>
                <a:spcPct val="140000"/>
              </a:lnSpc>
              <a:buSzPct val="100000"/>
              <a:buFont typeface="Arial" charset="0"/>
              <a:buChar char="•"/>
            </a:pPr>
            <a:r>
              <a:rPr lang="en-US" sz="2000" dirty="0">
                <a:solidFill>
                  <a:srgbClr val="000000"/>
                </a:solidFill>
                <a:cs typeface="Arial" charset="0"/>
              </a:rPr>
              <a:t>And competition will move ahead of it</a:t>
            </a:r>
          </a:p>
        </p:txBody>
      </p:sp>
      <p:sp>
        <p:nvSpPr>
          <p:cNvPr id="12" name="Slide Number Placeholder 5"/>
          <p:cNvSpPr>
            <a:spLocks noGrp="1"/>
          </p:cNvSpPr>
          <p:nvPr>
            <p:ph type="sldNum" sz="quarter" idx="12"/>
          </p:nvPr>
        </p:nvSpPr>
        <p:spPr>
          <a:xfrm>
            <a:off x="3048000" y="6416675"/>
            <a:ext cx="2895600" cy="365125"/>
          </a:xfrm>
        </p:spPr>
        <p:txBody>
          <a:bodyPr bIns="0" anchor="b" anchorCtr="0"/>
          <a:lstStyle/>
          <a:p>
            <a:pPr algn="ctr">
              <a:defRPr/>
            </a:pPr>
            <a:fld id="{20BC93CD-4AFB-4B97-8756-3F2525B6A1B3}" type="slidenum">
              <a:rPr lang="en-US" sz="1600" b="1" smtClean="0">
                <a:solidFill>
                  <a:schemeClr val="tx1"/>
                </a:solidFill>
              </a:rPr>
              <a:pPr algn="ctr">
                <a:defRPr/>
              </a:pPr>
              <a:t>20</a:t>
            </a:fld>
            <a:endParaRPr lang="en-US" sz="1600" b="1" smtClean="0">
              <a:solidFill>
                <a:schemeClr val="tx1"/>
              </a:solidFill>
            </a:endParaRPr>
          </a:p>
        </p:txBody>
      </p:sp>
      <p:sp>
        <p:nvSpPr>
          <p:cNvPr id="9" name="Text Box 1"/>
          <p:cNvSpPr txBox="1">
            <a:spLocks noChangeArrowheads="1"/>
          </p:cNvSpPr>
          <p:nvPr/>
        </p:nvSpPr>
        <p:spPr bwMode="auto">
          <a:xfrm>
            <a:off x="4724400" y="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x-none" sz="2000" dirty="0" smtClean="0">
                <a:solidFill>
                  <a:srgbClr val="000000"/>
                </a:solidFill>
                <a:cs typeface="Arial" charset="0"/>
              </a:rPr>
              <a:t>जबकि लाभ कमाना महत्वपूर्ण है, नैतिक रहना भी महत्वपूर्ण है</a:t>
            </a:r>
            <a:endParaRPr lang="en-GB" sz="2000" dirty="0">
              <a:solidFill>
                <a:srgbClr val="000000"/>
              </a:solidFill>
              <a:cs typeface="Arial" charset="0"/>
            </a:endParaRPr>
          </a:p>
        </p:txBody>
      </p:sp>
      <p:sp>
        <p:nvSpPr>
          <p:cNvPr id="10" name="Text Box 2"/>
          <p:cNvSpPr txBox="1">
            <a:spLocks noChangeArrowheads="1"/>
          </p:cNvSpPr>
          <p:nvPr/>
        </p:nvSpPr>
        <p:spPr bwMode="auto">
          <a:xfrm>
            <a:off x="4648200" y="1130968"/>
            <a:ext cx="4267200" cy="51816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eaLnBrk="1" hangingPunct="1">
              <a:lnSpc>
                <a:spcPct val="140000"/>
              </a:lnSpc>
              <a:buSzPct val="100000"/>
              <a:buFont typeface="Arial" charset="0"/>
              <a:buChar char="•"/>
            </a:pPr>
            <a:r>
              <a:rPr lang="x-none" sz="2400" dirty="0" smtClean="0">
                <a:solidFill>
                  <a:srgbClr val="000000"/>
                </a:solidFill>
                <a:cs typeface="Arial" charset="0"/>
              </a:rPr>
              <a:t>एक व्यापार ढेर सारा लाभ कमा सकता है लेकिन अगर वह अनैतिक है तो ऐसा व्यापार लंबे समय तक नहीं चल सकता</a:t>
            </a:r>
          </a:p>
          <a:p>
            <a:pPr marL="517525" eaLnBrk="1" hangingPunct="1">
              <a:lnSpc>
                <a:spcPct val="140000"/>
              </a:lnSpc>
              <a:buSzPct val="100000"/>
              <a:buFont typeface="Arial" charset="0"/>
              <a:buChar char="•"/>
            </a:pPr>
            <a:r>
              <a:rPr lang="x-none" sz="2000" dirty="0" smtClean="0">
                <a:solidFill>
                  <a:srgbClr val="000000"/>
                </a:solidFill>
                <a:cs typeface="Arial" charset="0"/>
              </a:rPr>
              <a:t>आखिरकार, बुरा काम करने के लिए समाज में उसकी बदनामी होगी</a:t>
            </a:r>
          </a:p>
          <a:p>
            <a:pPr marL="517525" eaLnBrk="1" hangingPunct="1">
              <a:lnSpc>
                <a:spcPct val="140000"/>
              </a:lnSpc>
              <a:buSzPct val="100000"/>
              <a:buFont typeface="Arial" charset="0"/>
              <a:buChar char="•"/>
            </a:pPr>
            <a:r>
              <a:rPr lang="x-none" sz="2000" dirty="0" smtClean="0">
                <a:solidFill>
                  <a:srgbClr val="000000"/>
                </a:solidFill>
                <a:cs typeface="Arial" charset="0"/>
              </a:rPr>
              <a:t>इससे व्यापार के प्रति ग्राहकों का नजरिया प्रभावित होगा </a:t>
            </a:r>
          </a:p>
          <a:p>
            <a:pPr marL="517525" eaLnBrk="1" hangingPunct="1">
              <a:lnSpc>
                <a:spcPct val="140000"/>
              </a:lnSpc>
              <a:buSzPct val="100000"/>
              <a:buFont typeface="Arial" charset="0"/>
              <a:buChar char="•"/>
            </a:pPr>
            <a:r>
              <a:rPr lang="x-none" sz="2000" dirty="0" smtClean="0">
                <a:solidFill>
                  <a:srgbClr val="000000"/>
                </a:solidFill>
                <a:cs typeface="Arial" charset="0"/>
              </a:rPr>
              <a:t>और प्रतिद्वंद्वी उससे आगे निकल जाएंगे</a:t>
            </a:r>
            <a:endParaRPr lang="en-US" sz="2000" dirty="0">
              <a:solidFill>
                <a:srgbClr val="000000"/>
              </a:solidFill>
              <a:cs typeface="Arial" charset="0"/>
            </a:endParaRPr>
          </a:p>
        </p:txBody>
      </p:sp>
    </p:spTree>
    <p:extLst>
      <p:ext uri="{BB962C8B-B14F-4D97-AF65-F5344CB8AC3E}">
        <p14:creationId xmlns:p14="http://schemas.microsoft.com/office/powerpoint/2010/main" val="1935068475"/>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6349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349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349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3494">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0">
                                            <p:txEl>
                                              <p:pRg st="1" end="1"/>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0">
                                            <p:txEl>
                                              <p:pRg st="2" end="2"/>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0">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3"/>
          <p:cNvSpPr>
            <a:spLocks noChangeArrowheads="1"/>
          </p:cNvSpPr>
          <p:nvPr/>
        </p:nvSpPr>
        <p:spPr bwMode="auto">
          <a:xfrm>
            <a:off x="0" y="0"/>
            <a:ext cx="9144000" cy="6858000"/>
          </a:xfrm>
          <a:prstGeom prst="rect">
            <a:avLst/>
          </a:prstGeom>
          <a:solidFill>
            <a:schemeClr val="tx1"/>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p>
            <a:endParaRPr lang="en-US" sz="2800" b="1">
              <a:latin typeface="Times New Roman" pitchFamily="18" charset="0"/>
            </a:endParaRPr>
          </a:p>
        </p:txBody>
      </p:sp>
      <p:sp>
        <p:nvSpPr>
          <p:cNvPr id="81926" name="TextBox 5"/>
          <p:cNvSpPr txBox="1">
            <a:spLocks noChangeArrowheads="1"/>
          </p:cNvSpPr>
          <p:nvPr/>
        </p:nvSpPr>
        <p:spPr bwMode="auto">
          <a:xfrm>
            <a:off x="457200" y="609600"/>
            <a:ext cx="40386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en-US" sz="4000" dirty="0">
                <a:solidFill>
                  <a:schemeClr val="bg1"/>
                </a:solidFill>
                <a:latin typeface="Bradley Hand ITC" pitchFamily="66" charset="0"/>
              </a:rPr>
              <a:t>Key points</a:t>
            </a:r>
          </a:p>
        </p:txBody>
      </p:sp>
      <p:sp>
        <p:nvSpPr>
          <p:cNvPr id="8" name="TextBox 7"/>
          <p:cNvSpPr txBox="1"/>
          <p:nvPr/>
        </p:nvSpPr>
        <p:spPr>
          <a:xfrm>
            <a:off x="381000" y="1524000"/>
            <a:ext cx="4114800" cy="4800599"/>
          </a:xfrm>
          <a:prstGeom prst="rect">
            <a:avLst/>
          </a:prstGeom>
          <a:gradFill flip="none" rotWithShape="1">
            <a:gsLst>
              <a:gs pos="0">
                <a:schemeClr val="tx1">
                  <a:lumMod val="75000"/>
                  <a:lumOff val="25000"/>
                  <a:shade val="30000"/>
                  <a:satMod val="115000"/>
                </a:schemeClr>
              </a:gs>
              <a:gs pos="50000">
                <a:schemeClr val="tx1">
                  <a:lumMod val="75000"/>
                  <a:lumOff val="25000"/>
                  <a:shade val="67500"/>
                  <a:satMod val="115000"/>
                </a:schemeClr>
              </a:gs>
              <a:gs pos="100000">
                <a:schemeClr val="tx1">
                  <a:lumMod val="75000"/>
                  <a:lumOff val="25000"/>
                  <a:shade val="100000"/>
                  <a:satMod val="115000"/>
                </a:schemeClr>
              </a:gs>
            </a:gsLst>
            <a:path path="circle">
              <a:fillToRect l="50000" t="50000" r="50000" b="50000"/>
            </a:path>
            <a:tileRect/>
          </a:gradFill>
        </p:spPr>
        <p:txBody>
          <a:bodyPr lIns="137160" anchor="ctr"/>
          <a:lstStyle/>
          <a:p>
            <a:pPr marL="341313" indent="-341313" fontAlgn="auto">
              <a:lnSpc>
                <a:spcPct val="130000"/>
              </a:lnSpc>
              <a:spcBef>
                <a:spcPts val="0"/>
              </a:spcBef>
              <a:spcAft>
                <a:spcPts val="0"/>
              </a:spcAft>
              <a:buFont typeface="Arial" pitchFamily="34" charset="0"/>
              <a:buChar char="•"/>
              <a:defRPr/>
            </a:pPr>
            <a:r>
              <a:rPr lang="en-US" sz="2400" dirty="0">
                <a:solidFill>
                  <a:schemeClr val="bg1"/>
                </a:solidFill>
                <a:latin typeface="Arial" pitchFamily="34" charset="0"/>
                <a:cs typeface="Arial" pitchFamily="34" charset="0"/>
              </a:rPr>
              <a:t>Every business must have specific and realistic objectives</a:t>
            </a:r>
          </a:p>
          <a:p>
            <a:pPr marL="341313" indent="-341313" fontAlgn="auto">
              <a:lnSpc>
                <a:spcPct val="130000"/>
              </a:lnSpc>
              <a:spcBef>
                <a:spcPts val="0"/>
              </a:spcBef>
              <a:spcAft>
                <a:spcPts val="0"/>
              </a:spcAft>
              <a:buFont typeface="Arial" pitchFamily="34" charset="0"/>
              <a:buChar char="•"/>
              <a:defRPr/>
            </a:pPr>
            <a:r>
              <a:rPr lang="en-US" sz="2400" dirty="0" smtClean="0">
                <a:solidFill>
                  <a:schemeClr val="bg1"/>
                </a:solidFill>
                <a:latin typeface="Arial" pitchFamily="34" charset="0"/>
                <a:cs typeface="Arial" pitchFamily="34" charset="0"/>
              </a:rPr>
              <a:t>The objective </a:t>
            </a:r>
            <a:r>
              <a:rPr lang="en-US" sz="2400" dirty="0">
                <a:solidFill>
                  <a:schemeClr val="bg1"/>
                </a:solidFill>
                <a:latin typeface="Arial" pitchFamily="34" charset="0"/>
                <a:cs typeface="Arial" pitchFamily="34" charset="0"/>
              </a:rPr>
              <a:t>of a business is to make profits</a:t>
            </a:r>
          </a:p>
          <a:p>
            <a:pPr marL="341313" indent="-341313" fontAlgn="auto">
              <a:lnSpc>
                <a:spcPct val="130000"/>
              </a:lnSpc>
              <a:spcBef>
                <a:spcPts val="0"/>
              </a:spcBef>
              <a:spcAft>
                <a:spcPts val="0"/>
              </a:spcAft>
              <a:buFont typeface="Arial" pitchFamily="34" charset="0"/>
              <a:buChar char="•"/>
              <a:defRPr/>
            </a:pPr>
            <a:r>
              <a:rPr lang="en-US" sz="2400" dirty="0" smtClean="0">
                <a:solidFill>
                  <a:schemeClr val="bg1"/>
                </a:solidFill>
                <a:latin typeface="Arial" pitchFamily="34" charset="0"/>
                <a:cs typeface="Arial" pitchFamily="34" charset="0"/>
              </a:rPr>
              <a:t>It is important for the business to be ethical while trying to meet </a:t>
            </a:r>
            <a:r>
              <a:rPr lang="en-US" sz="2400" dirty="0">
                <a:solidFill>
                  <a:schemeClr val="bg1"/>
                </a:solidFill>
                <a:latin typeface="Arial" pitchFamily="34" charset="0"/>
                <a:cs typeface="Arial" pitchFamily="34" charset="0"/>
              </a:rPr>
              <a:t>the primary </a:t>
            </a:r>
            <a:r>
              <a:rPr lang="en-US" sz="2400" dirty="0" smtClean="0">
                <a:solidFill>
                  <a:schemeClr val="bg1"/>
                </a:solidFill>
                <a:latin typeface="Arial" pitchFamily="34" charset="0"/>
                <a:cs typeface="Arial" pitchFamily="34" charset="0"/>
              </a:rPr>
              <a:t>objective</a:t>
            </a:r>
            <a:endParaRPr lang="en-IN" sz="2000" dirty="0">
              <a:solidFill>
                <a:schemeClr val="bg1"/>
              </a:solidFill>
              <a:latin typeface="Arial" pitchFamily="34" charset="0"/>
              <a:cs typeface="Arial" pitchFamily="34" charset="0"/>
            </a:endParaRPr>
          </a:p>
        </p:txBody>
      </p:sp>
      <p:sp>
        <p:nvSpPr>
          <p:cNvPr id="9" name="Slide Number Placeholder 5"/>
          <p:cNvSpPr>
            <a:spLocks noGrp="1"/>
          </p:cNvSpPr>
          <p:nvPr>
            <p:ph type="sldNum" sz="quarter" idx="12"/>
          </p:nvPr>
        </p:nvSpPr>
        <p:spPr bwMode="auto">
          <a:xfrm>
            <a:off x="3124200" y="6477000"/>
            <a:ext cx="2895600" cy="365125"/>
          </a:xfrm>
          <a:ln>
            <a:miter lim="800000"/>
            <a:headEnd/>
            <a:tailEnd/>
          </a:ln>
        </p:spPr>
        <p:txBody>
          <a:bodyPr wrap="square" bIns="0" numCol="1" anchor="b" anchorCtr="0" compatLnSpc="1">
            <a:prstTxWarp prst="textNoShape">
              <a:avLst/>
            </a:prstTxWarp>
          </a:bodyPr>
          <a:lstStyle/>
          <a:p>
            <a:pPr algn="ctr" fontAlgn="base">
              <a:spcBef>
                <a:spcPct val="0"/>
              </a:spcBef>
              <a:spcAft>
                <a:spcPct val="0"/>
              </a:spcAft>
              <a:defRPr/>
            </a:pPr>
            <a:fld id="{D20DDB7A-C051-440D-80C9-52246E9AC938}" type="slidenum">
              <a:rPr lang="en-US" sz="1600" b="1" smtClean="0">
                <a:solidFill>
                  <a:schemeClr val="bg1"/>
                </a:solidFill>
              </a:rPr>
              <a:pPr algn="ctr" fontAlgn="base">
                <a:spcBef>
                  <a:spcPct val="0"/>
                </a:spcBef>
                <a:spcAft>
                  <a:spcPct val="0"/>
                </a:spcAft>
                <a:defRPr/>
              </a:pPr>
              <a:t>21</a:t>
            </a:fld>
            <a:endParaRPr lang="en-US" sz="1600" b="1" dirty="0" smtClean="0">
              <a:solidFill>
                <a:schemeClr val="bg1"/>
              </a:solidFill>
            </a:endParaRPr>
          </a:p>
        </p:txBody>
      </p:sp>
      <p:sp>
        <p:nvSpPr>
          <p:cNvPr id="11" name="TextBox 5"/>
          <p:cNvSpPr txBox="1">
            <a:spLocks noChangeArrowheads="1"/>
          </p:cNvSpPr>
          <p:nvPr/>
        </p:nvSpPr>
        <p:spPr bwMode="auto">
          <a:xfrm>
            <a:off x="4762500" y="609600"/>
            <a:ext cx="40386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x-none" sz="4000" dirty="0" smtClean="0">
                <a:solidFill>
                  <a:schemeClr val="bg1"/>
                </a:solidFill>
                <a:latin typeface="Bradley Hand ITC" pitchFamily="66" charset="0"/>
              </a:rPr>
              <a:t>प्रमुख बिंदु </a:t>
            </a:r>
            <a:endParaRPr lang="en-US" sz="4000" dirty="0">
              <a:solidFill>
                <a:schemeClr val="bg1"/>
              </a:solidFill>
              <a:latin typeface="Bradley Hand ITC" pitchFamily="66" charset="0"/>
            </a:endParaRPr>
          </a:p>
        </p:txBody>
      </p:sp>
      <p:sp>
        <p:nvSpPr>
          <p:cNvPr id="12" name="TextBox 11"/>
          <p:cNvSpPr txBox="1"/>
          <p:nvPr/>
        </p:nvSpPr>
        <p:spPr>
          <a:xfrm>
            <a:off x="4686300" y="1524000"/>
            <a:ext cx="4114800" cy="4800599"/>
          </a:xfrm>
          <a:prstGeom prst="rect">
            <a:avLst/>
          </a:prstGeom>
          <a:gradFill flip="none" rotWithShape="1">
            <a:gsLst>
              <a:gs pos="0">
                <a:schemeClr val="tx1">
                  <a:lumMod val="75000"/>
                  <a:lumOff val="25000"/>
                  <a:shade val="30000"/>
                  <a:satMod val="115000"/>
                </a:schemeClr>
              </a:gs>
              <a:gs pos="50000">
                <a:schemeClr val="tx1">
                  <a:lumMod val="75000"/>
                  <a:lumOff val="25000"/>
                  <a:shade val="67500"/>
                  <a:satMod val="115000"/>
                </a:schemeClr>
              </a:gs>
              <a:gs pos="100000">
                <a:schemeClr val="tx1">
                  <a:lumMod val="75000"/>
                  <a:lumOff val="25000"/>
                  <a:shade val="100000"/>
                  <a:satMod val="115000"/>
                </a:schemeClr>
              </a:gs>
            </a:gsLst>
            <a:path path="circle">
              <a:fillToRect l="50000" t="50000" r="50000" b="50000"/>
            </a:path>
            <a:tileRect/>
          </a:gradFill>
        </p:spPr>
        <p:txBody>
          <a:bodyPr lIns="137160" anchor="ctr"/>
          <a:lstStyle/>
          <a:p>
            <a:pPr marL="341313" indent="-341313" fontAlgn="auto">
              <a:lnSpc>
                <a:spcPct val="130000"/>
              </a:lnSpc>
              <a:spcBef>
                <a:spcPts val="0"/>
              </a:spcBef>
              <a:spcAft>
                <a:spcPts val="0"/>
              </a:spcAft>
              <a:buFont typeface="Arial" pitchFamily="34" charset="0"/>
              <a:buChar char="•"/>
              <a:defRPr/>
            </a:pPr>
            <a:r>
              <a:rPr lang="x-none" sz="2400" dirty="0" smtClean="0">
                <a:solidFill>
                  <a:schemeClr val="bg1"/>
                </a:solidFill>
                <a:cs typeface="Arial" pitchFamily="34" charset="0"/>
              </a:rPr>
              <a:t>प्रत्येक व्यापार के निश्चित और वास्तविक लक्ष्य होने चाहिए</a:t>
            </a:r>
          </a:p>
          <a:p>
            <a:pPr marL="341313" indent="-341313" fontAlgn="auto">
              <a:lnSpc>
                <a:spcPct val="130000"/>
              </a:lnSpc>
              <a:spcBef>
                <a:spcPts val="0"/>
              </a:spcBef>
              <a:spcAft>
                <a:spcPts val="0"/>
              </a:spcAft>
              <a:buFont typeface="Arial" pitchFamily="34" charset="0"/>
              <a:buChar char="•"/>
              <a:defRPr/>
            </a:pPr>
            <a:r>
              <a:rPr lang="x-none" sz="2400" dirty="0" smtClean="0">
                <a:solidFill>
                  <a:schemeClr val="bg1"/>
                </a:solidFill>
                <a:cs typeface="Arial" pitchFamily="34" charset="0"/>
              </a:rPr>
              <a:t>एक व्यापार का लक्ष्य लाभ कमाना है</a:t>
            </a:r>
          </a:p>
          <a:p>
            <a:pPr marL="341313" indent="-341313" fontAlgn="auto">
              <a:lnSpc>
                <a:spcPct val="130000"/>
              </a:lnSpc>
              <a:spcBef>
                <a:spcPts val="0"/>
              </a:spcBef>
              <a:spcAft>
                <a:spcPts val="0"/>
              </a:spcAft>
              <a:buFont typeface="Arial" pitchFamily="34" charset="0"/>
              <a:buChar char="•"/>
              <a:defRPr/>
            </a:pPr>
            <a:r>
              <a:rPr lang="x-none" sz="2400" dirty="0" smtClean="0">
                <a:solidFill>
                  <a:schemeClr val="bg1"/>
                </a:solidFill>
                <a:cs typeface="Arial" pitchFamily="34" charset="0"/>
              </a:rPr>
              <a:t>प्रमुख लक्ष्य को प्राप्त करने का प्रयास करते हुए व्यापार का नैतिक होना भी काफी महत्वपूर्ण है</a:t>
            </a:r>
            <a:endParaRPr lang="en-IN" sz="2000" dirty="0">
              <a:solidFill>
                <a:schemeClr val="bg1"/>
              </a:solidFill>
              <a:latin typeface="Arial" pitchFamily="34" charset="0"/>
              <a:cs typeface="Arial" pitchFamily="34" charset="0"/>
            </a:endParaRPr>
          </a:p>
        </p:txBody>
      </p:sp>
    </p:spTree>
    <p:extLst>
      <p:ext uri="{BB962C8B-B14F-4D97-AF65-F5344CB8AC3E}">
        <p14:creationId xmlns:p14="http://schemas.microsoft.com/office/powerpoint/2010/main" val="321487456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2">
                                            <p:txEl>
                                              <p:pRg st="0" end="0"/>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2">
                                            <p:txEl>
                                              <p:pRg st="1" end="1"/>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2">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Slide Number Placeholder 5"/>
          <p:cNvSpPr>
            <a:spLocks noGrp="1"/>
          </p:cNvSpPr>
          <p:nvPr>
            <p:ph type="sldNum" sz="quarter" idx="12"/>
          </p:nvPr>
        </p:nvSpPr>
        <p:spPr bwMode="auto">
          <a:xfrm>
            <a:off x="3124200" y="6356350"/>
            <a:ext cx="2895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fld id="{F3B6D15D-5E2B-4026-B75C-22CFB76785BF}" type="slidenum">
              <a:rPr lang="en-US" sz="1600" b="1" smtClean="0"/>
              <a:pPr algn="ctr" eaLnBrk="1" hangingPunct="1"/>
              <a:t>22</a:t>
            </a:fld>
            <a:endParaRPr lang="en-US" sz="1600" b="1" smtClean="0"/>
          </a:p>
        </p:txBody>
      </p:sp>
      <p:sp>
        <p:nvSpPr>
          <p:cNvPr id="11" name="Text Box 2"/>
          <p:cNvSpPr txBox="1">
            <a:spLocks noChangeArrowheads="1"/>
          </p:cNvSpPr>
          <p:nvPr/>
        </p:nvSpPr>
        <p:spPr bwMode="auto">
          <a:xfrm>
            <a:off x="228600" y="1214438"/>
            <a:ext cx="4319588" cy="3586162"/>
          </a:xfrm>
          <a:prstGeom prst="rect">
            <a:avLst/>
          </a:prstGeom>
          <a:noFill/>
          <a:ln w="9525">
            <a:noFill/>
            <a:round/>
            <a:headEnd/>
            <a:tailEnd/>
          </a:ln>
        </p:spPr>
        <p:txBody>
          <a:bodyPr lIns="82945" tIns="41473" rIns="82945" bIns="41473"/>
          <a:lstStyle/>
          <a:p>
            <a:pPr marL="200025" indent="-200025" fontAlgn="auto">
              <a:spcBef>
                <a:spcPts val="0"/>
              </a:spcBef>
              <a:spcAft>
                <a:spcPts val="120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sz="2000" dirty="0">
              <a:solidFill>
                <a:srgbClr val="000000"/>
              </a:solidFill>
              <a:latin typeface="+mj-lt"/>
              <a:cs typeface="+mn-cs"/>
            </a:endParaRPr>
          </a:p>
          <a:p>
            <a:pPr marL="200025" indent="-200025" fontAlgn="auto">
              <a:spcBef>
                <a:spcPts val="0"/>
              </a:spcBef>
              <a:spcAft>
                <a:spcPts val="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dirty="0">
              <a:solidFill>
                <a:srgbClr val="000000"/>
              </a:solidFill>
              <a:latin typeface="Calibri" pitchFamily="34" charset="0"/>
              <a:cs typeface="+mn-cs"/>
            </a:endParaRPr>
          </a:p>
        </p:txBody>
      </p:sp>
      <p:sp>
        <p:nvSpPr>
          <p:cNvPr id="10248" name="Text Box 17"/>
          <p:cNvSpPr txBox="1">
            <a:spLocks noChangeArrowheads="1"/>
          </p:cNvSpPr>
          <p:nvPr/>
        </p:nvSpPr>
        <p:spPr bwMode="auto">
          <a:xfrm>
            <a:off x="-16709" y="3124200"/>
            <a:ext cx="414338" cy="331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600" b="1" dirty="0">
                <a:solidFill>
                  <a:srgbClr val="000000"/>
                </a:solidFill>
                <a:latin typeface="Wingdings" pitchFamily="2" charset="2"/>
                <a:cs typeface="Times New Roman" pitchFamily="18" charset="0"/>
                <a:sym typeface="Wingdings" pitchFamily="2" charset="2"/>
              </a:rPr>
              <a:t></a:t>
            </a:r>
            <a:endParaRPr lang="en-GB" sz="1600" b="1" dirty="0">
              <a:solidFill>
                <a:srgbClr val="000000"/>
              </a:solidFill>
              <a:latin typeface="Wingdings" pitchFamily="2" charset="2"/>
              <a:cs typeface="Times New Roman" pitchFamily="18" charset="0"/>
            </a:endParaRPr>
          </a:p>
        </p:txBody>
      </p:sp>
      <p:sp>
        <p:nvSpPr>
          <p:cNvPr id="10249" name="Text Box 17"/>
          <p:cNvSpPr txBox="1">
            <a:spLocks noChangeArrowheads="1"/>
          </p:cNvSpPr>
          <p:nvPr/>
        </p:nvSpPr>
        <p:spPr bwMode="auto">
          <a:xfrm>
            <a:off x="-57150" y="1198563"/>
            <a:ext cx="414338" cy="30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400" b="1">
                <a:solidFill>
                  <a:srgbClr val="00B050"/>
                </a:solidFill>
                <a:latin typeface="Wingdings" pitchFamily="2" charset="2"/>
                <a:cs typeface="Times New Roman" pitchFamily="18" charset="0"/>
              </a:rPr>
              <a:t></a:t>
            </a:r>
          </a:p>
        </p:txBody>
      </p:sp>
      <p:sp>
        <p:nvSpPr>
          <p:cNvPr id="10" name="Text Box 1"/>
          <p:cNvSpPr txBox="1">
            <a:spLocks noChangeArrowheads="1"/>
          </p:cNvSpPr>
          <p:nvPr/>
        </p:nvSpPr>
        <p:spPr bwMode="auto">
          <a:xfrm>
            <a:off x="381000" y="152400"/>
            <a:ext cx="40386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en-GB" sz="2400" dirty="0"/>
              <a:t>Agenda</a:t>
            </a:r>
          </a:p>
        </p:txBody>
      </p:sp>
      <p:sp>
        <p:nvSpPr>
          <p:cNvPr id="12" name="Text Box 2"/>
          <p:cNvSpPr txBox="1">
            <a:spLocks noChangeArrowheads="1"/>
          </p:cNvSpPr>
          <p:nvPr/>
        </p:nvSpPr>
        <p:spPr bwMode="auto">
          <a:xfrm>
            <a:off x="381000" y="1066800"/>
            <a:ext cx="4038600" cy="52578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marL="342900" lvl="1" indent="-342900" eaLnBrk="1" hangingPunct="1">
              <a:spcAft>
                <a:spcPts val="400"/>
              </a:spcAft>
              <a:buSzPct val="100000"/>
              <a:buFont typeface="+mj-lt"/>
              <a:buAutoNum type="arabicPeriod"/>
              <a:defRPr/>
            </a:pPr>
            <a:r>
              <a:rPr lang="en-IN" sz="2400" dirty="0">
                <a:latin typeface="Arial"/>
                <a:cs typeface="Arial"/>
              </a:rPr>
              <a:t>What is business?</a:t>
            </a:r>
            <a:endParaRPr lang="en-US" sz="2400" dirty="0">
              <a:latin typeface="Arial"/>
              <a:cs typeface="Arial"/>
            </a:endParaRPr>
          </a:p>
          <a:p>
            <a:pPr marL="342900" lvl="1" indent="-342900" eaLnBrk="1" hangingPunct="1">
              <a:spcAft>
                <a:spcPts val="400"/>
              </a:spcAft>
              <a:buSzPct val="100000"/>
              <a:buFont typeface="+mj-lt"/>
              <a:buAutoNum type="arabicPeriod"/>
              <a:defRPr/>
            </a:pPr>
            <a:r>
              <a:rPr lang="en-IN" sz="2400" dirty="0">
                <a:latin typeface="Arial"/>
                <a:cs typeface="Arial"/>
              </a:rPr>
              <a:t>Types of businesses</a:t>
            </a:r>
            <a:endParaRPr lang="en-US" sz="2400" dirty="0">
              <a:latin typeface="Arial"/>
              <a:cs typeface="Arial"/>
            </a:endParaRPr>
          </a:p>
          <a:p>
            <a:pPr marL="342900" lvl="1" indent="-342900" eaLnBrk="1" hangingPunct="1">
              <a:spcAft>
                <a:spcPts val="400"/>
              </a:spcAft>
              <a:buSzPct val="100000"/>
              <a:buFont typeface="+mj-lt"/>
              <a:buAutoNum type="arabicPeriod"/>
              <a:defRPr/>
            </a:pPr>
            <a:r>
              <a:rPr lang="en-IN" sz="2400" dirty="0">
                <a:latin typeface="Arial"/>
                <a:cs typeface="Arial"/>
              </a:rPr>
              <a:t>Fluctuations in businesses</a:t>
            </a:r>
            <a:endParaRPr lang="en-US" sz="2400" dirty="0">
              <a:latin typeface="Arial"/>
              <a:cs typeface="Arial"/>
            </a:endParaRPr>
          </a:p>
          <a:p>
            <a:pPr marL="342900" lvl="1" indent="-342900" eaLnBrk="1" hangingPunct="1">
              <a:spcAft>
                <a:spcPts val="400"/>
              </a:spcAft>
              <a:buSzPct val="100000"/>
              <a:buFont typeface="+mj-lt"/>
              <a:buAutoNum type="arabicPeriod"/>
              <a:defRPr/>
            </a:pPr>
            <a:r>
              <a:rPr lang="en-IN" sz="2400" dirty="0">
                <a:latin typeface="Arial"/>
                <a:cs typeface="Arial"/>
              </a:rPr>
              <a:t>Objective of businesses</a:t>
            </a:r>
            <a:endParaRPr lang="en-US" sz="2400" dirty="0">
              <a:latin typeface="Arial"/>
              <a:cs typeface="Arial"/>
            </a:endParaRPr>
          </a:p>
          <a:p>
            <a:pPr marL="342900" lvl="1" indent="-342900" eaLnBrk="1" hangingPunct="1">
              <a:spcAft>
                <a:spcPts val="400"/>
              </a:spcAft>
              <a:buSzPct val="100000"/>
              <a:buFont typeface="+mj-lt"/>
              <a:buAutoNum type="arabicPeriod"/>
              <a:defRPr/>
            </a:pPr>
            <a:r>
              <a:rPr lang="en-IN" sz="2400" dirty="0">
                <a:latin typeface="Arial"/>
                <a:cs typeface="Arial"/>
              </a:rPr>
              <a:t>Business viability framework</a:t>
            </a:r>
            <a:endParaRPr lang="en-US" sz="2400" dirty="0">
              <a:latin typeface="Arial"/>
              <a:cs typeface="Arial"/>
            </a:endParaRPr>
          </a:p>
          <a:p>
            <a:pPr marL="342900" lvl="1" indent="-342900" eaLnBrk="1" hangingPunct="1">
              <a:spcAft>
                <a:spcPts val="400"/>
              </a:spcAft>
              <a:buSzPct val="100000"/>
              <a:buFont typeface="+mj-lt"/>
              <a:buAutoNum type="arabicPeriod"/>
              <a:defRPr/>
            </a:pPr>
            <a:r>
              <a:rPr lang="en-IN" sz="2400" dirty="0">
                <a:latin typeface="Arial"/>
                <a:cs typeface="Arial"/>
              </a:rPr>
              <a:t>To do or not to do a business</a:t>
            </a:r>
            <a:endParaRPr lang="en-US" sz="2400" dirty="0">
              <a:latin typeface="Arial"/>
              <a:cs typeface="Arial"/>
            </a:endParaRPr>
          </a:p>
          <a:p>
            <a:pPr marL="342900" lvl="1" indent="-342900" eaLnBrk="1" hangingPunct="1">
              <a:spcAft>
                <a:spcPts val="400"/>
              </a:spcAft>
              <a:buSzPct val="100000"/>
              <a:buFont typeface="+mj-lt"/>
              <a:buAutoNum type="arabicPeriod"/>
              <a:defRPr/>
            </a:pPr>
            <a:r>
              <a:rPr lang="en-IN" sz="2400" dirty="0">
                <a:latin typeface="Arial"/>
                <a:cs typeface="Arial"/>
              </a:rPr>
              <a:t>Introduction to financial statements</a:t>
            </a:r>
            <a:endParaRPr lang="en-US" sz="2400" dirty="0">
              <a:latin typeface="Arial"/>
              <a:cs typeface="Arial"/>
            </a:endParaRPr>
          </a:p>
          <a:p>
            <a:pPr marL="342900" lvl="1" indent="-342900" eaLnBrk="1" hangingPunct="1">
              <a:spcAft>
                <a:spcPts val="400"/>
              </a:spcAft>
              <a:buSzPct val="100000"/>
              <a:buFont typeface="+mj-lt"/>
              <a:buAutoNum type="arabicPeriod"/>
              <a:defRPr/>
            </a:pPr>
            <a:r>
              <a:rPr lang="en-IN" sz="2400" dirty="0">
                <a:latin typeface="Arial"/>
                <a:cs typeface="Arial"/>
              </a:rPr>
              <a:t>Examples of common  businesses</a:t>
            </a:r>
            <a:endParaRPr lang="en-US" sz="2400" dirty="0">
              <a:latin typeface="Arial"/>
              <a:cs typeface="Arial"/>
            </a:endParaRPr>
          </a:p>
          <a:p>
            <a:pPr marL="457200" lvl="1" indent="-457200" eaLnBrk="1" hangingPunct="1">
              <a:spcAft>
                <a:spcPts val="800"/>
              </a:spcAft>
              <a:buSzPct val="100000"/>
              <a:buFont typeface="+mj-lt"/>
              <a:buAutoNum type="arabicPeriod"/>
              <a:defRPr/>
            </a:pPr>
            <a:endParaRPr lang="en-GB" sz="2400" dirty="0" smtClean="0">
              <a:solidFill>
                <a:srgbClr val="000000"/>
              </a:solidFill>
              <a:cs typeface="Arial" charset="0"/>
            </a:endParaRPr>
          </a:p>
        </p:txBody>
      </p:sp>
      <p:sp>
        <p:nvSpPr>
          <p:cNvPr id="13" name="Text Box 1"/>
          <p:cNvSpPr txBox="1">
            <a:spLocks noChangeArrowheads="1"/>
          </p:cNvSpPr>
          <p:nvPr/>
        </p:nvSpPr>
        <p:spPr bwMode="auto">
          <a:xfrm>
            <a:off x="4686401" y="152400"/>
            <a:ext cx="40386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x-none" sz="2400" dirty="0" smtClean="0"/>
              <a:t>लक्ष्य</a:t>
            </a:r>
            <a:endParaRPr lang="en-GB" sz="2400" dirty="0"/>
          </a:p>
        </p:txBody>
      </p:sp>
      <p:sp>
        <p:nvSpPr>
          <p:cNvPr id="14" name="Text Box 2"/>
          <p:cNvSpPr txBox="1">
            <a:spLocks noChangeArrowheads="1"/>
          </p:cNvSpPr>
          <p:nvPr/>
        </p:nvSpPr>
        <p:spPr bwMode="auto">
          <a:xfrm>
            <a:off x="4686401" y="1066800"/>
            <a:ext cx="4038600" cy="52578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marL="457200" lvl="1" indent="-457200" eaLnBrk="1" hangingPunct="1">
              <a:lnSpc>
                <a:spcPct val="150000"/>
              </a:lnSpc>
              <a:buSzPct val="100000"/>
              <a:buFont typeface="+mj-lt"/>
              <a:buAutoNum type="arabicPeriod"/>
              <a:defRPr/>
            </a:pPr>
            <a:endParaRPr lang="en-US" sz="2400" dirty="0">
              <a:solidFill>
                <a:srgbClr val="000000"/>
              </a:solidFill>
              <a:cs typeface="Arial" charset="0"/>
            </a:endParaRPr>
          </a:p>
        </p:txBody>
      </p:sp>
      <p:sp>
        <p:nvSpPr>
          <p:cNvPr id="15" name="Text Box 17"/>
          <p:cNvSpPr txBox="1">
            <a:spLocks noChangeArrowheads="1"/>
          </p:cNvSpPr>
          <p:nvPr/>
        </p:nvSpPr>
        <p:spPr bwMode="auto">
          <a:xfrm>
            <a:off x="-76200" y="1600200"/>
            <a:ext cx="414338" cy="30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400" b="1" dirty="0">
                <a:solidFill>
                  <a:srgbClr val="00B050"/>
                </a:solidFill>
                <a:latin typeface="Wingdings" pitchFamily="2" charset="2"/>
                <a:cs typeface="Times New Roman" pitchFamily="18" charset="0"/>
              </a:rPr>
              <a:t></a:t>
            </a:r>
          </a:p>
        </p:txBody>
      </p:sp>
      <p:sp>
        <p:nvSpPr>
          <p:cNvPr id="16" name="Text Box 17"/>
          <p:cNvSpPr txBox="1">
            <a:spLocks noChangeArrowheads="1"/>
          </p:cNvSpPr>
          <p:nvPr/>
        </p:nvSpPr>
        <p:spPr bwMode="auto">
          <a:xfrm>
            <a:off x="-76200" y="2057400"/>
            <a:ext cx="414338" cy="30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400" b="1" dirty="0">
                <a:solidFill>
                  <a:srgbClr val="00B050"/>
                </a:solidFill>
                <a:latin typeface="Wingdings" pitchFamily="2" charset="2"/>
                <a:cs typeface="Times New Roman" pitchFamily="18" charset="0"/>
              </a:rPr>
              <a:t></a:t>
            </a:r>
          </a:p>
        </p:txBody>
      </p:sp>
      <p:sp>
        <p:nvSpPr>
          <p:cNvPr id="17" name="Text Box 17"/>
          <p:cNvSpPr txBox="1">
            <a:spLocks noChangeArrowheads="1"/>
          </p:cNvSpPr>
          <p:nvPr/>
        </p:nvSpPr>
        <p:spPr bwMode="auto">
          <a:xfrm>
            <a:off x="-76200" y="2819400"/>
            <a:ext cx="414338" cy="30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400" b="1" dirty="0">
                <a:solidFill>
                  <a:srgbClr val="00B050"/>
                </a:solidFill>
                <a:latin typeface="Wingdings" pitchFamily="2" charset="2"/>
                <a:cs typeface="Times New Roman" pitchFamily="18" charset="0"/>
              </a:rPr>
              <a:t></a:t>
            </a:r>
          </a:p>
        </p:txBody>
      </p:sp>
    </p:spTree>
    <p:extLst>
      <p:ext uri="{BB962C8B-B14F-4D97-AF65-F5344CB8AC3E}">
        <p14:creationId xmlns:p14="http://schemas.microsoft.com/office/powerpoint/2010/main" val="115854335"/>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2">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2">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2">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2">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2">
                                            <p:txEl>
                                              <p:pRg st="6" end="6"/>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2">
                                            <p:txEl>
                                              <p:pRg st="7" end="7"/>
                                            </p:txEl>
                                          </p:spTgt>
                                        </p:tgtEl>
                                        <p:attrNameLst>
                                          <p:attrName>style.visibility</p:attrName>
                                        </p:attrNameLst>
                                      </p:cBhvr>
                                      <p:to>
                                        <p:strVal val="visible"/>
                                      </p:to>
                                    </p:set>
                                  </p:childTnLst>
                                </p:cTn>
                              </p:par>
                              <p:par>
                                <p:cTn id="21" presetID="1" presetClass="entr" presetSubtype="0" fill="hold" nodeType="withEffect" nodePh="1">
                                  <p:stCondLst>
                                    <p:cond delay="0"/>
                                  </p:stCondLst>
                                  <p:endCondLst>
                                    <p:cond evt="begin" delay="0">
                                      <p:tn val="21"/>
                                    </p:cond>
                                  </p:endCondLst>
                                  <p:childTnLst>
                                    <p:set>
                                      <p:cBhvr>
                                        <p:cTn id="22" dur="1" fill="hold">
                                          <p:stCondLst>
                                            <p:cond delay="0"/>
                                          </p:stCondLst>
                                        </p:cTn>
                                        <p:tgtEl>
                                          <p:spTgt spid="1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1"/>
          <p:cNvSpPr>
            <a:spLocks noChangeArrowheads="1"/>
          </p:cNvSpPr>
          <p:nvPr/>
        </p:nvSpPr>
        <p:spPr bwMode="auto">
          <a:xfrm>
            <a:off x="0" y="0"/>
            <a:ext cx="9144000" cy="6858000"/>
          </a:xfrm>
          <a:prstGeom prst="rect">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wrap="none" lIns="82945" tIns="41473" rIns="82945" bIns="41473" anchor="ctr"/>
          <a:lstStyle/>
          <a:p>
            <a:endParaRPr lang="en-IN" sz="2000">
              <a:latin typeface="Calibri" pitchFamily="34" charset="0"/>
            </a:endParaRPr>
          </a:p>
        </p:txBody>
      </p:sp>
      <p:sp>
        <p:nvSpPr>
          <p:cNvPr id="8195" name="Text Box 3"/>
          <p:cNvSpPr txBox="1">
            <a:spLocks noChangeArrowheads="1"/>
          </p:cNvSpPr>
          <p:nvPr/>
        </p:nvSpPr>
        <p:spPr bwMode="auto">
          <a:xfrm>
            <a:off x="381000" y="304800"/>
            <a:ext cx="4038600" cy="6248400"/>
          </a:xfrm>
          <a:prstGeom prst="rect">
            <a:avLst/>
          </a:prstGeom>
          <a:noFill/>
          <a:ln w="3175">
            <a:solidFill>
              <a:schemeClr val="bg1"/>
            </a:solidFill>
            <a:round/>
            <a:headEnd/>
            <a:tailEnd/>
          </a:ln>
          <a:extLst>
            <a:ext uri="{909E8E84-426E-40dd-AFC4-6F175D3DCCD1}">
              <a14:hiddenFill xmlns:a14="http://schemas.microsoft.com/office/drawing/2010/main">
                <a:solidFill>
                  <a:srgbClr val="FFFFFF"/>
                </a:solidFill>
              </a14:hiddenFill>
            </a:ext>
          </a:extLst>
        </p:spPr>
        <p:txBody>
          <a:bodyPr lIns="81639" tIns="40820" rIns="81639" bIns="40820"/>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lnSpc>
                <a:spcPct val="130000"/>
              </a:lnSpc>
            </a:pPr>
            <a:r>
              <a:rPr lang="en-US" sz="2000" dirty="0">
                <a:solidFill>
                  <a:srgbClr val="FFFFFF"/>
                </a:solidFill>
                <a:cs typeface="Arial" charset="0"/>
              </a:rPr>
              <a:t>Business is said to be viable if the efforts </a:t>
            </a:r>
            <a:r>
              <a:rPr lang="en-US" sz="2000" dirty="0" smtClean="0">
                <a:solidFill>
                  <a:srgbClr val="FFFFFF"/>
                </a:solidFill>
                <a:cs typeface="Arial" charset="0"/>
              </a:rPr>
              <a:t>and money we </a:t>
            </a:r>
            <a:r>
              <a:rPr lang="en-US" sz="2000" dirty="0">
                <a:solidFill>
                  <a:srgbClr val="FFFFFF"/>
                </a:solidFill>
                <a:cs typeface="Arial" charset="0"/>
              </a:rPr>
              <a:t>put in are worth the profits we get from </a:t>
            </a:r>
            <a:r>
              <a:rPr lang="en-US" sz="2000" dirty="0" smtClean="0">
                <a:solidFill>
                  <a:srgbClr val="FFFFFF"/>
                </a:solidFill>
                <a:cs typeface="Arial" charset="0"/>
              </a:rPr>
              <a:t>it. </a:t>
            </a:r>
            <a:endParaRPr lang="en-US" sz="2000" dirty="0">
              <a:solidFill>
                <a:srgbClr val="FFFFFF"/>
              </a:solidFill>
              <a:cs typeface="Arial" charset="0"/>
            </a:endParaRPr>
          </a:p>
          <a:p>
            <a:pPr eaLnBrk="1" hangingPunct="1">
              <a:lnSpc>
                <a:spcPct val="130000"/>
              </a:lnSpc>
            </a:pPr>
            <a:endParaRPr lang="en-US" sz="1600" dirty="0" smtClean="0">
              <a:solidFill>
                <a:srgbClr val="FFFFFF"/>
              </a:solidFill>
              <a:cs typeface="Arial" charset="0"/>
            </a:endParaRPr>
          </a:p>
          <a:p>
            <a:pPr eaLnBrk="1" hangingPunct="1">
              <a:lnSpc>
                <a:spcPct val="130000"/>
              </a:lnSpc>
            </a:pPr>
            <a:endParaRPr lang="en-US" sz="1600" dirty="0">
              <a:solidFill>
                <a:srgbClr val="FFFFFF"/>
              </a:solidFill>
              <a:cs typeface="Arial" charset="0"/>
            </a:endParaRPr>
          </a:p>
          <a:p>
            <a:pPr eaLnBrk="1" hangingPunct="1">
              <a:lnSpc>
                <a:spcPct val="130000"/>
              </a:lnSpc>
            </a:pPr>
            <a:r>
              <a:rPr lang="en-US" sz="2000" dirty="0">
                <a:solidFill>
                  <a:srgbClr val="FFFFFF"/>
                </a:solidFill>
                <a:cs typeface="Arial" charset="0"/>
              </a:rPr>
              <a:t>Before starting a business or even for an existing business, we must assess if the business will be viable or not </a:t>
            </a:r>
          </a:p>
          <a:p>
            <a:pPr eaLnBrk="1" hangingPunct="1">
              <a:lnSpc>
                <a:spcPct val="130000"/>
              </a:lnSpc>
            </a:pPr>
            <a:endParaRPr lang="en-US" sz="1400" dirty="0" smtClean="0">
              <a:solidFill>
                <a:srgbClr val="FFFFFF"/>
              </a:solidFill>
              <a:cs typeface="Arial" charset="0"/>
            </a:endParaRPr>
          </a:p>
          <a:p>
            <a:pPr eaLnBrk="1" hangingPunct="1">
              <a:lnSpc>
                <a:spcPct val="130000"/>
              </a:lnSpc>
            </a:pPr>
            <a:endParaRPr lang="en-US" sz="1400" dirty="0">
              <a:solidFill>
                <a:srgbClr val="FFFFFF"/>
              </a:solidFill>
              <a:cs typeface="Arial" charset="0"/>
            </a:endParaRPr>
          </a:p>
          <a:p>
            <a:pPr eaLnBrk="1" hangingPunct="1">
              <a:lnSpc>
                <a:spcPct val="130000"/>
              </a:lnSpc>
            </a:pPr>
            <a:r>
              <a:rPr lang="en-US" sz="2000" dirty="0">
                <a:solidFill>
                  <a:srgbClr val="FFFFFF"/>
                </a:solidFill>
                <a:cs typeface="Arial" charset="0"/>
              </a:rPr>
              <a:t>There are 5 aspects that one must consider to understand if the business will be viable or not. Let’s look at them now..</a:t>
            </a:r>
          </a:p>
        </p:txBody>
      </p:sp>
      <p:pic>
        <p:nvPicPr>
          <p:cNvPr id="6" name="Picture 6" descr="C:\Documents and Settings\richa_govil\My Documents\My Pictures\Microsoft Clip Organizer\j043441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505200" y="3429000"/>
            <a:ext cx="8128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Slide Number Placeholder 5"/>
          <p:cNvSpPr>
            <a:spLocks noGrp="1"/>
          </p:cNvSpPr>
          <p:nvPr>
            <p:ph type="sldNum" sz="quarter" idx="12"/>
          </p:nvPr>
        </p:nvSpPr>
        <p:spPr bwMode="auto">
          <a:xfrm>
            <a:off x="3124200" y="6477000"/>
            <a:ext cx="2895600" cy="365125"/>
          </a:xfrm>
          <a:ln>
            <a:miter lim="800000"/>
            <a:headEnd/>
            <a:tailEnd/>
          </a:ln>
        </p:spPr>
        <p:txBody>
          <a:bodyPr wrap="square" bIns="0" numCol="1" anchor="b" anchorCtr="0" compatLnSpc="1">
            <a:prstTxWarp prst="textNoShape">
              <a:avLst/>
            </a:prstTxWarp>
          </a:bodyPr>
          <a:lstStyle/>
          <a:p>
            <a:pPr algn="ctr" fontAlgn="base">
              <a:spcBef>
                <a:spcPct val="0"/>
              </a:spcBef>
              <a:spcAft>
                <a:spcPct val="0"/>
              </a:spcAft>
              <a:defRPr/>
            </a:pPr>
            <a:fld id="{4D65C30E-62B4-43C5-BFBA-734DC20D873E}" type="slidenum">
              <a:rPr lang="en-US" sz="1600" b="1" smtClean="0">
                <a:solidFill>
                  <a:schemeClr val="bg1"/>
                </a:solidFill>
              </a:rPr>
              <a:pPr algn="ctr" fontAlgn="base">
                <a:spcBef>
                  <a:spcPct val="0"/>
                </a:spcBef>
                <a:spcAft>
                  <a:spcPct val="0"/>
                </a:spcAft>
                <a:defRPr/>
              </a:pPr>
              <a:t>23</a:t>
            </a:fld>
            <a:endParaRPr lang="en-US" sz="1600" b="1" dirty="0" smtClean="0">
              <a:solidFill>
                <a:schemeClr val="bg1"/>
              </a:solidFill>
            </a:endParaRPr>
          </a:p>
        </p:txBody>
      </p:sp>
      <p:sp>
        <p:nvSpPr>
          <p:cNvPr id="8" name="Text Box 3"/>
          <p:cNvSpPr txBox="1">
            <a:spLocks noChangeArrowheads="1"/>
          </p:cNvSpPr>
          <p:nvPr/>
        </p:nvSpPr>
        <p:spPr bwMode="auto">
          <a:xfrm>
            <a:off x="4628949" y="304800"/>
            <a:ext cx="4038600" cy="6248400"/>
          </a:xfrm>
          <a:prstGeom prst="rect">
            <a:avLst/>
          </a:prstGeom>
          <a:noFill/>
          <a:ln w="3175">
            <a:solidFill>
              <a:schemeClr val="bg1"/>
            </a:solidFill>
            <a:round/>
            <a:headEnd/>
            <a:tailEnd/>
          </a:ln>
          <a:extLst>
            <a:ext uri="{909E8E84-426E-40dd-AFC4-6F175D3DCCD1}">
              <a14:hiddenFill xmlns:a14="http://schemas.microsoft.com/office/drawing/2010/main">
                <a:solidFill>
                  <a:srgbClr val="FFFFFF"/>
                </a:solidFill>
              </a14:hiddenFill>
            </a:ext>
          </a:extLst>
        </p:spPr>
        <p:txBody>
          <a:bodyPr lIns="81639" tIns="40820" rIns="81639" bIns="40820"/>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lnSpc>
                <a:spcPct val="130000"/>
              </a:lnSpc>
            </a:pPr>
            <a:r>
              <a:rPr lang="x-none" sz="2000" dirty="0" smtClean="0">
                <a:solidFill>
                  <a:srgbClr val="FFFFFF"/>
                </a:solidFill>
                <a:cs typeface="Arial" charset="0"/>
              </a:rPr>
              <a:t>व्यापार को व्यवहारिक तभी कहा जाता है यदि </a:t>
            </a:r>
            <a:r>
              <a:rPr lang="x-none" sz="2000" dirty="0">
                <a:solidFill>
                  <a:srgbClr val="FFFFFF"/>
                </a:solidFill>
                <a:cs typeface="Arial" charset="0"/>
              </a:rPr>
              <a:t>उससे मिलने </a:t>
            </a:r>
            <a:r>
              <a:rPr lang="x-none" sz="2000" dirty="0" smtClean="0">
                <a:solidFill>
                  <a:srgbClr val="FFFFFF"/>
                </a:solidFill>
                <a:cs typeface="Arial" charset="0"/>
              </a:rPr>
              <a:t>वाला लाभ उसपर खर्च किए जाने वाले मेहनत और पैसे के योग्य है।</a:t>
            </a:r>
          </a:p>
          <a:p>
            <a:pPr eaLnBrk="1" hangingPunct="1">
              <a:lnSpc>
                <a:spcPct val="130000"/>
              </a:lnSpc>
            </a:pPr>
            <a:endParaRPr lang="x-none" sz="2000" dirty="0" smtClean="0">
              <a:solidFill>
                <a:srgbClr val="FFFFFF"/>
              </a:solidFill>
              <a:cs typeface="Arial" charset="0"/>
            </a:endParaRPr>
          </a:p>
          <a:p>
            <a:pPr eaLnBrk="1" hangingPunct="1">
              <a:lnSpc>
                <a:spcPct val="130000"/>
              </a:lnSpc>
            </a:pPr>
            <a:r>
              <a:rPr lang="x-none" sz="2000" dirty="0" smtClean="0">
                <a:solidFill>
                  <a:srgbClr val="FFFFFF"/>
                </a:solidFill>
                <a:cs typeface="Arial" charset="0"/>
              </a:rPr>
              <a:t>कोई व्यापार आरंभ करने से पहले या एक मौजूदा व्यापार में भी, हमें यह मूल्यांकन कर लेना चाहिए कि व्यापार लाभप्रद होगा या नहीं</a:t>
            </a:r>
          </a:p>
          <a:p>
            <a:pPr eaLnBrk="1" hangingPunct="1">
              <a:lnSpc>
                <a:spcPct val="130000"/>
              </a:lnSpc>
            </a:pPr>
            <a:endParaRPr lang="x-none" sz="2000" dirty="0" smtClean="0">
              <a:solidFill>
                <a:srgbClr val="FFFFFF"/>
              </a:solidFill>
              <a:cs typeface="Arial" charset="0"/>
            </a:endParaRPr>
          </a:p>
          <a:p>
            <a:pPr eaLnBrk="1" hangingPunct="1">
              <a:lnSpc>
                <a:spcPct val="130000"/>
              </a:lnSpc>
            </a:pPr>
            <a:r>
              <a:rPr lang="x-none" sz="2000" dirty="0" smtClean="0">
                <a:solidFill>
                  <a:srgbClr val="FFFFFF"/>
                </a:solidFill>
                <a:cs typeface="Arial" charset="0"/>
              </a:rPr>
              <a:t>व्यापार लाभप्रद होगा या नहीं यह समझने के लिए एक व्यक्ति को 5 पहलुओं के बारे में सोच लेना चाहिए। आइए, अब उन्हें देखते हैं...</a:t>
            </a:r>
            <a:endParaRPr lang="en-US" sz="2000" dirty="0">
              <a:solidFill>
                <a:srgbClr val="FFFFFF"/>
              </a:solidFill>
              <a:cs typeface="Arial" charset="0"/>
            </a:endParaRPr>
          </a:p>
        </p:txBody>
      </p:sp>
    </p:spTree>
    <p:extLst>
      <p:ext uri="{BB962C8B-B14F-4D97-AF65-F5344CB8AC3E}">
        <p14:creationId xmlns:p14="http://schemas.microsoft.com/office/powerpoint/2010/main" val="131182179"/>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819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195">
                                            <p:txEl>
                                              <p:pRg st="3" end="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6"/>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8195">
                                            <p:txEl>
                                              <p:pRg st="6" end="6"/>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8">
                                            <p:txEl>
                                              <p:pRg st="2" end="2"/>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8">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Text Box 1"/>
          <p:cNvSpPr txBox="1">
            <a:spLocks noChangeArrowheads="1"/>
          </p:cNvSpPr>
          <p:nvPr/>
        </p:nvSpPr>
        <p:spPr bwMode="auto">
          <a:xfrm>
            <a:off x="228600" y="152400"/>
            <a:ext cx="4240213"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en-US" sz="2400" dirty="0">
                <a:solidFill>
                  <a:srgbClr val="000000"/>
                </a:solidFill>
                <a:cs typeface="Arial" charset="0"/>
              </a:rPr>
              <a:t>Business viability – Five factors</a:t>
            </a:r>
            <a:endParaRPr lang="en-GB" sz="2400" dirty="0">
              <a:solidFill>
                <a:srgbClr val="000000"/>
              </a:solidFill>
              <a:cs typeface="Arial" charset="0"/>
            </a:endParaRPr>
          </a:p>
        </p:txBody>
      </p:sp>
      <p:sp>
        <p:nvSpPr>
          <p:cNvPr id="10243" name="Text Box 2"/>
          <p:cNvSpPr txBox="1">
            <a:spLocks noChangeArrowheads="1"/>
          </p:cNvSpPr>
          <p:nvPr/>
        </p:nvSpPr>
        <p:spPr bwMode="auto">
          <a:xfrm>
            <a:off x="228600" y="1035050"/>
            <a:ext cx="4240213" cy="38417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eaLnBrk="1" hangingPunct="1">
              <a:lnSpc>
                <a:spcPct val="120000"/>
              </a:lnSpc>
              <a:buSzPct val="100000"/>
              <a:buFont typeface="Arial" charset="0"/>
              <a:buChar char="•"/>
            </a:pPr>
            <a:r>
              <a:rPr lang="en-US" sz="2000" dirty="0">
                <a:solidFill>
                  <a:srgbClr val="000000"/>
                </a:solidFill>
                <a:cs typeface="Arial" charset="0"/>
              </a:rPr>
              <a:t>There are 5 aspects which are key to the viability of the business</a:t>
            </a:r>
          </a:p>
        </p:txBody>
      </p:sp>
      <p:sp>
        <p:nvSpPr>
          <p:cNvPr id="10244" name="Rectangle 4"/>
          <p:cNvSpPr>
            <a:spLocks noChangeArrowheads="1"/>
          </p:cNvSpPr>
          <p:nvPr/>
        </p:nvSpPr>
        <p:spPr bwMode="auto">
          <a:xfrm>
            <a:off x="152400" y="4953000"/>
            <a:ext cx="4343400" cy="1676400"/>
          </a:xfrm>
          <a:prstGeom prst="rect">
            <a:avLst/>
          </a:prstGeom>
          <a:solidFill>
            <a:srgbClr val="FFCC00"/>
          </a:solidFill>
          <a:ln>
            <a:noFill/>
          </a:ln>
          <a:extLst>
            <a:ext uri="{91240B29-F687-4f45-9708-019B960494DF}">
              <a14:hiddenLine xmlns:a14="http://schemas.microsoft.com/office/drawing/2010/main" w="9525">
                <a:solidFill>
                  <a:srgbClr val="000000"/>
                </a:solidFill>
                <a:round/>
                <a:headEnd/>
                <a:tailEnd/>
              </a14:hiddenLine>
            </a:ext>
          </a:extLst>
        </p:spPr>
        <p:txBody>
          <a:bodyPr lIns="81639" tIns="42452" rIns="81639" bIns="42452"/>
          <a:lstStyle/>
          <a:p>
            <a:pPr algn="ctr">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pPr>
            <a:r>
              <a:rPr lang="en-GB" sz="2000" b="1" dirty="0">
                <a:solidFill>
                  <a:srgbClr val="000000"/>
                </a:solidFill>
                <a:latin typeface="Garamond" pitchFamily="18" charset="0"/>
              </a:rPr>
              <a:t>Key point: </a:t>
            </a:r>
            <a:r>
              <a:rPr lang="en-IN" sz="2000" dirty="0">
                <a:solidFill>
                  <a:srgbClr val="000000"/>
                </a:solidFill>
                <a:latin typeface="Garamond" pitchFamily="18" charset="0"/>
              </a:rPr>
              <a:t>There is an easy way to remember them - “4C + E” . </a:t>
            </a:r>
            <a:r>
              <a:rPr lang="en-IN" sz="2000" dirty="0" smtClean="0">
                <a:solidFill>
                  <a:srgbClr val="000000"/>
                </a:solidFill>
                <a:latin typeface="Garamond" pitchFamily="18" charset="0"/>
              </a:rPr>
              <a:t>These factors are applicable for production, trading and services. </a:t>
            </a:r>
            <a:r>
              <a:rPr lang="en-US" sz="2000" dirty="0" smtClean="0">
                <a:solidFill>
                  <a:srgbClr val="000000"/>
                </a:solidFill>
                <a:latin typeface="Garamond" pitchFamily="18" charset="0"/>
              </a:rPr>
              <a:t>Let’s </a:t>
            </a:r>
            <a:r>
              <a:rPr lang="en-US" sz="2000" dirty="0">
                <a:solidFill>
                  <a:srgbClr val="000000"/>
                </a:solidFill>
                <a:latin typeface="Garamond" pitchFamily="18" charset="0"/>
              </a:rPr>
              <a:t>look at each of them briefly</a:t>
            </a:r>
            <a:endParaRPr lang="en-IN" sz="2000" dirty="0">
              <a:solidFill>
                <a:srgbClr val="000000"/>
              </a:solidFill>
              <a:latin typeface="Garamond" pitchFamily="18" charset="0"/>
            </a:endParaRPr>
          </a:p>
        </p:txBody>
      </p:sp>
      <p:grpSp>
        <p:nvGrpSpPr>
          <p:cNvPr id="2" name="Group 24"/>
          <p:cNvGrpSpPr>
            <a:grpSpLocks/>
          </p:cNvGrpSpPr>
          <p:nvPr/>
        </p:nvGrpSpPr>
        <p:grpSpPr bwMode="auto">
          <a:xfrm>
            <a:off x="533400" y="1905000"/>
            <a:ext cx="3505200" cy="2565400"/>
            <a:chOff x="1338600" y="3225600"/>
            <a:chExt cx="3274022" cy="2565579"/>
          </a:xfrm>
        </p:grpSpPr>
        <p:sp>
          <p:nvSpPr>
            <p:cNvPr id="11" name="Rectangle 10"/>
            <p:cNvSpPr/>
            <p:nvPr/>
          </p:nvSpPr>
          <p:spPr>
            <a:xfrm>
              <a:off x="1338600" y="3225600"/>
              <a:ext cx="3274022" cy="431830"/>
            </a:xfrm>
            <a:prstGeom prst="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r>
                <a:rPr lang="en-US" sz="2000" dirty="0" smtClean="0">
                  <a:solidFill>
                    <a:schemeClr val="tx1"/>
                  </a:solidFill>
                </a:rPr>
                <a:t>1. Customers &amp; Competition</a:t>
              </a:r>
              <a:endParaRPr lang="en-US" sz="2000" dirty="0">
                <a:solidFill>
                  <a:schemeClr val="tx1"/>
                </a:solidFill>
              </a:endParaRPr>
            </a:p>
          </p:txBody>
        </p:sp>
        <p:sp>
          <p:nvSpPr>
            <p:cNvPr id="12" name="Rectangle 11"/>
            <p:cNvSpPr/>
            <p:nvPr/>
          </p:nvSpPr>
          <p:spPr>
            <a:xfrm>
              <a:off x="1338600" y="3759037"/>
              <a:ext cx="3274022" cy="431830"/>
            </a:xfrm>
            <a:prstGeom prst="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r>
                <a:rPr lang="en-US" sz="2000" dirty="0" smtClean="0">
                  <a:solidFill>
                    <a:schemeClr val="tx1"/>
                  </a:solidFill>
                </a:rPr>
                <a:t>2. Capabilities</a:t>
              </a:r>
              <a:endParaRPr lang="en-US" sz="2000" b="1" u="sng" dirty="0">
                <a:solidFill>
                  <a:srgbClr val="C00000"/>
                </a:solidFill>
              </a:endParaRPr>
            </a:p>
          </p:txBody>
        </p:sp>
        <p:sp>
          <p:nvSpPr>
            <p:cNvPr id="13" name="Rectangle 12"/>
            <p:cNvSpPr/>
            <p:nvPr/>
          </p:nvSpPr>
          <p:spPr>
            <a:xfrm>
              <a:off x="1338600" y="4292474"/>
              <a:ext cx="3274022" cy="431830"/>
            </a:xfrm>
            <a:prstGeom prst="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r>
                <a:rPr lang="en-US" sz="2000" dirty="0" smtClean="0">
                  <a:solidFill>
                    <a:schemeClr val="tx1"/>
                  </a:solidFill>
                </a:rPr>
                <a:t>3. Cost </a:t>
              </a:r>
              <a:r>
                <a:rPr lang="en-US" sz="2000" dirty="0">
                  <a:solidFill>
                    <a:schemeClr val="tx1"/>
                  </a:solidFill>
                </a:rPr>
                <a:t>and </a:t>
              </a:r>
              <a:r>
                <a:rPr lang="en-US" sz="2000" dirty="0" smtClean="0">
                  <a:solidFill>
                    <a:schemeClr val="tx1"/>
                  </a:solidFill>
                </a:rPr>
                <a:t>Profits</a:t>
              </a:r>
              <a:endParaRPr lang="en-US" sz="2000" dirty="0">
                <a:solidFill>
                  <a:schemeClr val="tx1"/>
                </a:solidFill>
              </a:endParaRPr>
            </a:p>
          </p:txBody>
        </p:sp>
        <p:sp>
          <p:nvSpPr>
            <p:cNvPr id="14" name="Rectangle 13"/>
            <p:cNvSpPr/>
            <p:nvPr/>
          </p:nvSpPr>
          <p:spPr>
            <a:xfrm>
              <a:off x="1338600" y="4825912"/>
              <a:ext cx="3274022" cy="431830"/>
            </a:xfrm>
            <a:prstGeom prst="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r>
                <a:rPr lang="en-US" sz="2000" dirty="0" smtClean="0">
                  <a:solidFill>
                    <a:schemeClr val="tx1"/>
                  </a:solidFill>
                </a:rPr>
                <a:t>4. Capital</a:t>
              </a:r>
              <a:endParaRPr lang="en-US" sz="2000" dirty="0">
                <a:solidFill>
                  <a:schemeClr val="tx1"/>
                </a:solidFill>
              </a:endParaRPr>
            </a:p>
          </p:txBody>
        </p:sp>
        <p:sp>
          <p:nvSpPr>
            <p:cNvPr id="15" name="Rectangle 14"/>
            <p:cNvSpPr/>
            <p:nvPr/>
          </p:nvSpPr>
          <p:spPr>
            <a:xfrm>
              <a:off x="1338600" y="5359349"/>
              <a:ext cx="3274022" cy="431830"/>
            </a:xfrm>
            <a:prstGeom prst="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r>
                <a:rPr lang="en-US" sz="2000" dirty="0" smtClean="0">
                  <a:solidFill>
                    <a:schemeClr val="tx1"/>
                  </a:solidFill>
                </a:rPr>
                <a:t>5. Environment of the business</a:t>
              </a:r>
              <a:endParaRPr lang="en-US" sz="2000" dirty="0">
                <a:solidFill>
                  <a:schemeClr val="tx1"/>
                </a:solidFill>
              </a:endParaRPr>
            </a:p>
          </p:txBody>
        </p:sp>
      </p:grpSp>
      <p:sp>
        <p:nvSpPr>
          <p:cNvPr id="28" name="Slide Number Placeholder 5"/>
          <p:cNvSpPr>
            <a:spLocks noGrp="1"/>
          </p:cNvSpPr>
          <p:nvPr>
            <p:ph type="sldNum" sz="quarter" idx="12"/>
          </p:nvPr>
        </p:nvSpPr>
        <p:spPr>
          <a:xfrm>
            <a:off x="3048000" y="6416675"/>
            <a:ext cx="2895600" cy="365125"/>
          </a:xfrm>
        </p:spPr>
        <p:txBody>
          <a:bodyPr bIns="0" anchor="b" anchorCtr="0"/>
          <a:lstStyle/>
          <a:p>
            <a:pPr algn="ctr">
              <a:defRPr/>
            </a:pPr>
            <a:fld id="{D4E9F27F-99D4-4143-8420-5CAD55FFBA71}" type="slidenum">
              <a:rPr lang="en-US" sz="1600" b="1" smtClean="0">
                <a:solidFill>
                  <a:schemeClr val="tx1"/>
                </a:solidFill>
              </a:rPr>
              <a:pPr algn="ctr">
                <a:defRPr/>
              </a:pPr>
              <a:t>24</a:t>
            </a:fld>
            <a:endParaRPr lang="en-US" sz="1600" b="1" smtClean="0">
              <a:solidFill>
                <a:schemeClr val="tx1"/>
              </a:solidFill>
            </a:endParaRPr>
          </a:p>
        </p:txBody>
      </p:sp>
      <p:sp>
        <p:nvSpPr>
          <p:cNvPr id="27" name="Text Box 1"/>
          <p:cNvSpPr txBox="1">
            <a:spLocks noChangeArrowheads="1"/>
          </p:cNvSpPr>
          <p:nvPr/>
        </p:nvSpPr>
        <p:spPr bwMode="auto">
          <a:xfrm>
            <a:off x="4648200" y="152400"/>
            <a:ext cx="4240213"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x-none" sz="2400" dirty="0" smtClean="0">
                <a:solidFill>
                  <a:srgbClr val="000000"/>
                </a:solidFill>
                <a:cs typeface="Arial" charset="0"/>
              </a:rPr>
              <a:t>व्यापार की लाभप्रदता/ व्यवहारिकता — पांच कारक</a:t>
            </a:r>
            <a:endParaRPr lang="en-GB" sz="2400" dirty="0">
              <a:solidFill>
                <a:srgbClr val="000000"/>
              </a:solidFill>
              <a:cs typeface="Arial" charset="0"/>
            </a:endParaRPr>
          </a:p>
        </p:txBody>
      </p:sp>
      <p:sp>
        <p:nvSpPr>
          <p:cNvPr id="29" name="Text Box 2"/>
          <p:cNvSpPr txBox="1">
            <a:spLocks noChangeArrowheads="1"/>
          </p:cNvSpPr>
          <p:nvPr/>
        </p:nvSpPr>
        <p:spPr bwMode="auto">
          <a:xfrm>
            <a:off x="4648200" y="1035050"/>
            <a:ext cx="4240213" cy="38417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eaLnBrk="1" hangingPunct="1">
              <a:lnSpc>
                <a:spcPct val="120000"/>
              </a:lnSpc>
              <a:buSzPct val="100000"/>
              <a:buFont typeface="Arial" charset="0"/>
              <a:buChar char="•"/>
            </a:pPr>
            <a:r>
              <a:rPr lang="x-none" sz="2000" dirty="0" smtClean="0">
                <a:solidFill>
                  <a:srgbClr val="000000"/>
                </a:solidFill>
                <a:cs typeface="Arial" charset="0"/>
              </a:rPr>
              <a:t>व्यापार की लाभप्रदता के लिए 5 पहलू महत्वपूर्ण हैं</a:t>
            </a:r>
            <a:endParaRPr lang="en-US" sz="2000" dirty="0">
              <a:solidFill>
                <a:srgbClr val="000000"/>
              </a:solidFill>
              <a:cs typeface="Arial" charset="0"/>
            </a:endParaRPr>
          </a:p>
        </p:txBody>
      </p:sp>
      <p:sp>
        <p:nvSpPr>
          <p:cNvPr id="30" name="Rectangle 4"/>
          <p:cNvSpPr>
            <a:spLocks noChangeArrowheads="1"/>
          </p:cNvSpPr>
          <p:nvPr/>
        </p:nvSpPr>
        <p:spPr bwMode="auto">
          <a:xfrm>
            <a:off x="4572000" y="4953000"/>
            <a:ext cx="4343400" cy="1676400"/>
          </a:xfrm>
          <a:prstGeom prst="rect">
            <a:avLst/>
          </a:prstGeom>
          <a:solidFill>
            <a:srgbClr val="FFCC00"/>
          </a:solidFill>
          <a:ln>
            <a:noFill/>
          </a:ln>
          <a:extLst>
            <a:ext uri="{91240B29-F687-4f45-9708-019B960494DF}">
              <a14:hiddenLine xmlns:a14="http://schemas.microsoft.com/office/drawing/2010/main" w="9525">
                <a:solidFill>
                  <a:srgbClr val="000000"/>
                </a:solidFill>
                <a:round/>
                <a:headEnd/>
                <a:tailEnd/>
              </a14:hiddenLine>
            </a:ext>
          </a:extLst>
        </p:spPr>
        <p:txBody>
          <a:bodyPr lIns="81639" tIns="42452" rIns="81639" bIns="42452"/>
          <a:lstStyle/>
          <a:p>
            <a:pPr algn="ctr">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pPr>
            <a:r>
              <a:rPr lang="x-none" sz="2400" b="1" dirty="0" smtClean="0">
                <a:solidFill>
                  <a:srgbClr val="000000"/>
                </a:solidFill>
                <a:latin typeface="Garamond" pitchFamily="18" charset="0"/>
              </a:rPr>
              <a:t>मुख्य बिंदु: </a:t>
            </a:r>
            <a:r>
              <a:rPr lang="x-none" sz="2400" dirty="0" smtClean="0">
                <a:solidFill>
                  <a:srgbClr val="000000"/>
                </a:solidFill>
                <a:latin typeface="Garamond" pitchFamily="18" charset="0"/>
              </a:rPr>
              <a:t>इन्हें याद रखने का एक आसान तरीका है </a:t>
            </a:r>
            <a:r>
              <a:rPr lang="en-IN" sz="2400" dirty="0" smtClean="0">
                <a:solidFill>
                  <a:srgbClr val="000000"/>
                </a:solidFill>
                <a:latin typeface="Garamond" pitchFamily="18" charset="0"/>
              </a:rPr>
              <a:t>- </a:t>
            </a:r>
            <a:r>
              <a:rPr lang="en-IN" sz="2400" dirty="0">
                <a:solidFill>
                  <a:srgbClr val="000000"/>
                </a:solidFill>
                <a:latin typeface="Garamond" pitchFamily="18" charset="0"/>
              </a:rPr>
              <a:t>“4C + E</a:t>
            </a:r>
            <a:r>
              <a:rPr lang="en-IN" sz="2400" dirty="0" smtClean="0">
                <a:solidFill>
                  <a:srgbClr val="000000"/>
                </a:solidFill>
                <a:latin typeface="Garamond" pitchFamily="18" charset="0"/>
              </a:rPr>
              <a:t>”</a:t>
            </a:r>
            <a:r>
              <a:rPr lang="x-none" sz="2400" dirty="0" smtClean="0">
                <a:solidFill>
                  <a:srgbClr val="000000"/>
                </a:solidFill>
                <a:latin typeface="Garamond" pitchFamily="18" charset="0"/>
              </a:rPr>
              <a:t>। आइए इनमें से प्रत्येक के बारे में संक्षिप्त में जानते हैं</a:t>
            </a:r>
            <a:endParaRPr lang="en-IN" sz="2400" dirty="0">
              <a:solidFill>
                <a:srgbClr val="000000"/>
              </a:solidFill>
              <a:latin typeface="Garamond" pitchFamily="18" charset="0"/>
            </a:endParaRPr>
          </a:p>
        </p:txBody>
      </p:sp>
      <p:grpSp>
        <p:nvGrpSpPr>
          <p:cNvPr id="31" name="Group 24"/>
          <p:cNvGrpSpPr>
            <a:grpSpLocks/>
          </p:cNvGrpSpPr>
          <p:nvPr/>
        </p:nvGrpSpPr>
        <p:grpSpPr bwMode="auto">
          <a:xfrm>
            <a:off x="4953000" y="1905000"/>
            <a:ext cx="3505200" cy="2565400"/>
            <a:chOff x="1338600" y="3225600"/>
            <a:chExt cx="3274022" cy="2565579"/>
          </a:xfrm>
        </p:grpSpPr>
        <p:sp>
          <p:nvSpPr>
            <p:cNvPr id="38" name="Rectangle 37"/>
            <p:cNvSpPr/>
            <p:nvPr/>
          </p:nvSpPr>
          <p:spPr>
            <a:xfrm>
              <a:off x="1338600" y="3225600"/>
              <a:ext cx="3274022" cy="431830"/>
            </a:xfrm>
            <a:prstGeom prst="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r>
                <a:rPr lang="en-US" sz="2000" dirty="0" smtClean="0">
                  <a:solidFill>
                    <a:schemeClr val="tx1"/>
                  </a:solidFill>
                </a:rPr>
                <a:t>1. </a:t>
              </a:r>
              <a:r>
                <a:rPr lang="x-none" sz="2000" dirty="0" smtClean="0">
                  <a:solidFill>
                    <a:schemeClr val="tx1"/>
                  </a:solidFill>
                </a:rPr>
                <a:t>ग्राहक और प्रतिद्वंद्वी</a:t>
              </a:r>
              <a:endParaRPr lang="en-US" sz="2000" dirty="0">
                <a:solidFill>
                  <a:schemeClr val="tx1"/>
                </a:solidFill>
              </a:endParaRPr>
            </a:p>
          </p:txBody>
        </p:sp>
        <p:sp>
          <p:nvSpPr>
            <p:cNvPr id="39" name="Rectangle 38"/>
            <p:cNvSpPr/>
            <p:nvPr/>
          </p:nvSpPr>
          <p:spPr>
            <a:xfrm>
              <a:off x="1338600" y="3759037"/>
              <a:ext cx="3274022" cy="431830"/>
            </a:xfrm>
            <a:prstGeom prst="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r>
                <a:rPr lang="en-US" sz="2000" dirty="0" smtClean="0">
                  <a:solidFill>
                    <a:schemeClr val="tx1"/>
                  </a:solidFill>
                </a:rPr>
                <a:t>2. </a:t>
              </a:r>
              <a:r>
                <a:rPr lang="x-none" sz="2000" dirty="0" smtClean="0">
                  <a:solidFill>
                    <a:schemeClr val="tx1"/>
                  </a:solidFill>
                </a:rPr>
                <a:t>क्षमता </a:t>
              </a:r>
              <a:endParaRPr lang="en-US" sz="2000" b="1" u="sng" dirty="0">
                <a:solidFill>
                  <a:srgbClr val="C00000"/>
                </a:solidFill>
              </a:endParaRPr>
            </a:p>
          </p:txBody>
        </p:sp>
        <p:sp>
          <p:nvSpPr>
            <p:cNvPr id="40" name="Rectangle 39"/>
            <p:cNvSpPr/>
            <p:nvPr/>
          </p:nvSpPr>
          <p:spPr>
            <a:xfrm>
              <a:off x="1338600" y="4292474"/>
              <a:ext cx="3274022" cy="431830"/>
            </a:xfrm>
            <a:prstGeom prst="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r>
                <a:rPr lang="en-US" sz="2000" dirty="0" smtClean="0">
                  <a:solidFill>
                    <a:schemeClr val="tx1"/>
                  </a:solidFill>
                </a:rPr>
                <a:t>3. </a:t>
              </a:r>
              <a:r>
                <a:rPr lang="x-none" sz="2000" dirty="0" smtClean="0">
                  <a:solidFill>
                    <a:schemeClr val="tx1"/>
                  </a:solidFill>
                </a:rPr>
                <a:t>लागत और लाभ </a:t>
              </a:r>
              <a:endParaRPr lang="en-US" sz="2000" dirty="0">
                <a:solidFill>
                  <a:schemeClr val="tx1"/>
                </a:solidFill>
              </a:endParaRPr>
            </a:p>
          </p:txBody>
        </p:sp>
        <p:sp>
          <p:nvSpPr>
            <p:cNvPr id="41" name="Rectangle 40"/>
            <p:cNvSpPr/>
            <p:nvPr/>
          </p:nvSpPr>
          <p:spPr>
            <a:xfrm>
              <a:off x="1338600" y="4825912"/>
              <a:ext cx="3274022" cy="431830"/>
            </a:xfrm>
            <a:prstGeom prst="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r>
                <a:rPr lang="en-US" sz="2000" dirty="0" smtClean="0">
                  <a:solidFill>
                    <a:schemeClr val="tx1"/>
                  </a:solidFill>
                </a:rPr>
                <a:t>4. </a:t>
              </a:r>
              <a:r>
                <a:rPr lang="x-none" sz="2000" dirty="0" smtClean="0">
                  <a:solidFill>
                    <a:schemeClr val="tx1"/>
                  </a:solidFill>
                </a:rPr>
                <a:t>पूंजी</a:t>
              </a:r>
              <a:endParaRPr lang="en-US" sz="2000" dirty="0">
                <a:solidFill>
                  <a:schemeClr val="tx1"/>
                </a:solidFill>
              </a:endParaRPr>
            </a:p>
          </p:txBody>
        </p:sp>
        <p:sp>
          <p:nvSpPr>
            <p:cNvPr id="42" name="Rectangle 41"/>
            <p:cNvSpPr/>
            <p:nvPr/>
          </p:nvSpPr>
          <p:spPr>
            <a:xfrm>
              <a:off x="1338600" y="5359349"/>
              <a:ext cx="3274022" cy="431830"/>
            </a:xfrm>
            <a:prstGeom prst="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r>
                <a:rPr lang="en-US" sz="2000" dirty="0" smtClean="0">
                  <a:solidFill>
                    <a:schemeClr val="tx1"/>
                  </a:solidFill>
                </a:rPr>
                <a:t>5. </a:t>
              </a:r>
              <a:r>
                <a:rPr lang="x-none" sz="2000" dirty="0" smtClean="0">
                  <a:solidFill>
                    <a:schemeClr val="tx1"/>
                  </a:solidFill>
                </a:rPr>
                <a:t>व्यापार का वातावरण </a:t>
              </a:r>
              <a:endParaRPr lang="en-US" sz="2000" dirty="0">
                <a:solidFill>
                  <a:schemeClr val="tx1"/>
                </a:solidFill>
              </a:endParaRPr>
            </a:p>
          </p:txBody>
        </p:sp>
      </p:grpSp>
      <p:grpSp>
        <p:nvGrpSpPr>
          <p:cNvPr id="3" name="Group 23"/>
          <p:cNvGrpSpPr>
            <a:grpSpLocks/>
          </p:cNvGrpSpPr>
          <p:nvPr/>
        </p:nvGrpSpPr>
        <p:grpSpPr bwMode="auto">
          <a:xfrm>
            <a:off x="4294187" y="1905000"/>
            <a:ext cx="506413" cy="2576513"/>
            <a:chOff x="533400" y="3206750"/>
            <a:chExt cx="505968" cy="2576342"/>
          </a:xfrm>
        </p:grpSpPr>
        <p:sp>
          <p:nvSpPr>
            <p:cNvPr id="17" name="Oval 16"/>
            <p:cNvSpPr>
              <a:spLocks noChangeAspect="1"/>
            </p:cNvSpPr>
            <p:nvPr/>
          </p:nvSpPr>
          <p:spPr bwMode="auto">
            <a:xfrm>
              <a:off x="533400" y="3206750"/>
              <a:ext cx="505968" cy="442884"/>
            </a:xfrm>
            <a:prstGeom prst="ellipse">
              <a:avLst/>
            </a:prstGeom>
            <a:solidFill>
              <a:srgbClr val="FFC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2400" dirty="0">
                  <a:solidFill>
                    <a:schemeClr val="tx1"/>
                  </a:solidFill>
                </a:rPr>
                <a:t>C</a:t>
              </a:r>
            </a:p>
          </p:txBody>
        </p:sp>
        <p:sp>
          <p:nvSpPr>
            <p:cNvPr id="18" name="Oval 17"/>
            <p:cNvSpPr>
              <a:spLocks noChangeAspect="1"/>
            </p:cNvSpPr>
            <p:nvPr/>
          </p:nvSpPr>
          <p:spPr bwMode="auto">
            <a:xfrm>
              <a:off x="533400" y="3740115"/>
              <a:ext cx="505968" cy="442884"/>
            </a:xfrm>
            <a:prstGeom prst="ellipse">
              <a:avLst/>
            </a:prstGeom>
            <a:solidFill>
              <a:srgbClr val="FFC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2400" dirty="0">
                  <a:solidFill>
                    <a:schemeClr val="tx1"/>
                  </a:solidFill>
                </a:rPr>
                <a:t>C</a:t>
              </a:r>
            </a:p>
          </p:txBody>
        </p:sp>
        <p:sp>
          <p:nvSpPr>
            <p:cNvPr id="19" name="Oval 18"/>
            <p:cNvSpPr>
              <a:spLocks noChangeAspect="1"/>
            </p:cNvSpPr>
            <p:nvPr/>
          </p:nvSpPr>
          <p:spPr bwMode="auto">
            <a:xfrm>
              <a:off x="533400" y="4273479"/>
              <a:ext cx="505968" cy="442884"/>
            </a:xfrm>
            <a:prstGeom prst="ellipse">
              <a:avLst/>
            </a:prstGeom>
            <a:solidFill>
              <a:srgbClr val="FFC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2400" dirty="0">
                  <a:solidFill>
                    <a:schemeClr val="tx1"/>
                  </a:solidFill>
                </a:rPr>
                <a:t>C</a:t>
              </a:r>
            </a:p>
          </p:txBody>
        </p:sp>
        <p:sp>
          <p:nvSpPr>
            <p:cNvPr id="20" name="Oval 19"/>
            <p:cNvSpPr>
              <a:spLocks noChangeAspect="1"/>
            </p:cNvSpPr>
            <p:nvPr/>
          </p:nvSpPr>
          <p:spPr bwMode="auto">
            <a:xfrm>
              <a:off x="533400" y="4806844"/>
              <a:ext cx="505968" cy="442884"/>
            </a:xfrm>
            <a:prstGeom prst="ellipse">
              <a:avLst/>
            </a:prstGeom>
            <a:solidFill>
              <a:srgbClr val="FFC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2400" dirty="0">
                  <a:solidFill>
                    <a:schemeClr val="tx1"/>
                  </a:solidFill>
                </a:rPr>
                <a:t>C</a:t>
              </a:r>
            </a:p>
          </p:txBody>
        </p:sp>
        <p:sp>
          <p:nvSpPr>
            <p:cNvPr id="21" name="Oval 20"/>
            <p:cNvSpPr>
              <a:spLocks noChangeAspect="1"/>
            </p:cNvSpPr>
            <p:nvPr/>
          </p:nvSpPr>
          <p:spPr bwMode="auto">
            <a:xfrm>
              <a:off x="533400" y="5340208"/>
              <a:ext cx="505968" cy="442884"/>
            </a:xfrm>
            <a:prstGeom prst="ellipse">
              <a:avLst/>
            </a:prstGeom>
            <a:solidFill>
              <a:srgbClr val="FFC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2400" dirty="0">
                  <a:solidFill>
                    <a:schemeClr val="tx1"/>
                  </a:solidFill>
                </a:rPr>
                <a:t>E</a:t>
              </a:r>
            </a:p>
          </p:txBody>
        </p:sp>
      </p:grpSp>
    </p:spTree>
    <p:extLst>
      <p:ext uri="{BB962C8B-B14F-4D97-AF65-F5344CB8AC3E}">
        <p14:creationId xmlns:p14="http://schemas.microsoft.com/office/powerpoint/2010/main" val="535977831"/>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0243">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244"/>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29">
                                            <p:txEl>
                                              <p:pRg st="0" end="0"/>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1"/>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3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animBg="1"/>
      <p:bldP spid="30"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Text Box 1"/>
          <p:cNvSpPr txBox="1">
            <a:spLocks noChangeArrowheads="1"/>
          </p:cNvSpPr>
          <p:nvPr/>
        </p:nvSpPr>
        <p:spPr bwMode="auto">
          <a:xfrm>
            <a:off x="2286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en-US" sz="2400" dirty="0" smtClean="0">
                <a:solidFill>
                  <a:srgbClr val="000000"/>
                </a:solidFill>
                <a:cs typeface="Arial" charset="0"/>
              </a:rPr>
              <a:t>1-a. Understanding customers</a:t>
            </a:r>
            <a:endParaRPr lang="en-GB" sz="2400" dirty="0">
              <a:solidFill>
                <a:srgbClr val="000000"/>
              </a:solidFill>
              <a:cs typeface="Arial" charset="0"/>
            </a:endParaRPr>
          </a:p>
        </p:txBody>
      </p:sp>
      <p:sp>
        <p:nvSpPr>
          <p:cNvPr id="12291" name="Text Box 2"/>
          <p:cNvSpPr txBox="1">
            <a:spLocks noChangeArrowheads="1"/>
          </p:cNvSpPr>
          <p:nvPr/>
        </p:nvSpPr>
        <p:spPr bwMode="auto">
          <a:xfrm>
            <a:off x="228600" y="1066800"/>
            <a:ext cx="4267200" cy="54864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6572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lvl="1" eaLnBrk="1" hangingPunct="1">
              <a:lnSpc>
                <a:spcPct val="140000"/>
              </a:lnSpc>
              <a:buSzPct val="100000"/>
              <a:buFont typeface="Arial" charset="0"/>
              <a:buChar char="•"/>
            </a:pPr>
            <a:r>
              <a:rPr lang="en-IN" sz="2000" dirty="0">
                <a:solidFill>
                  <a:srgbClr val="000000"/>
                </a:solidFill>
                <a:cs typeface="Arial" charset="0"/>
              </a:rPr>
              <a:t>Customers are those who pay money directly to the business for its products or services</a:t>
            </a:r>
          </a:p>
          <a:p>
            <a:pPr eaLnBrk="1" hangingPunct="1">
              <a:lnSpc>
                <a:spcPct val="140000"/>
              </a:lnSpc>
              <a:buSzPct val="100000"/>
              <a:buFont typeface="Arial" pitchFamily="34" charset="0"/>
              <a:buChar char="•"/>
            </a:pPr>
            <a:r>
              <a:rPr lang="en-US" sz="2000" dirty="0" smtClean="0">
                <a:solidFill>
                  <a:srgbClr val="000000"/>
                </a:solidFill>
                <a:cs typeface="Arial" pitchFamily="34" charset="0"/>
              </a:rPr>
              <a:t>The business first needs to identify its potential customers. Once that is done, then next task is to understand </a:t>
            </a:r>
            <a:r>
              <a:rPr lang="en-US" sz="2000" dirty="0">
                <a:solidFill>
                  <a:srgbClr val="000000"/>
                </a:solidFill>
                <a:cs typeface="Arial" pitchFamily="34" charset="0"/>
              </a:rPr>
              <a:t>what their needs </a:t>
            </a:r>
            <a:r>
              <a:rPr lang="en-US" sz="2000" dirty="0" smtClean="0">
                <a:solidFill>
                  <a:srgbClr val="000000"/>
                </a:solidFill>
                <a:cs typeface="Arial" pitchFamily="34" charset="0"/>
              </a:rPr>
              <a:t>are </a:t>
            </a:r>
          </a:p>
          <a:p>
            <a:pPr eaLnBrk="1" hangingPunct="1">
              <a:lnSpc>
                <a:spcPct val="140000"/>
              </a:lnSpc>
              <a:buSzPct val="100000"/>
              <a:buFont typeface="Arial" pitchFamily="34" charset="0"/>
              <a:buChar char="•"/>
            </a:pPr>
            <a:r>
              <a:rPr lang="en-US" sz="2000" dirty="0" smtClean="0">
                <a:solidFill>
                  <a:srgbClr val="000000"/>
                </a:solidFill>
                <a:cs typeface="Arial" pitchFamily="34" charset="0"/>
              </a:rPr>
              <a:t>The business must aim to satisfy the needs of its customers </a:t>
            </a:r>
            <a:endParaRPr lang="en-US" sz="2000" dirty="0">
              <a:solidFill>
                <a:srgbClr val="000000"/>
              </a:solidFill>
              <a:cs typeface="Arial" pitchFamily="34" charset="0"/>
            </a:endParaRPr>
          </a:p>
        </p:txBody>
      </p:sp>
      <p:sp>
        <p:nvSpPr>
          <p:cNvPr id="10" name="Slide Number Placeholder 5"/>
          <p:cNvSpPr>
            <a:spLocks noGrp="1"/>
          </p:cNvSpPr>
          <p:nvPr>
            <p:ph type="sldNum" sz="quarter" idx="12"/>
          </p:nvPr>
        </p:nvSpPr>
        <p:spPr>
          <a:xfrm>
            <a:off x="3048000" y="6416675"/>
            <a:ext cx="2895600" cy="365125"/>
          </a:xfrm>
        </p:spPr>
        <p:txBody>
          <a:bodyPr bIns="0" anchor="b" anchorCtr="0"/>
          <a:lstStyle/>
          <a:p>
            <a:pPr algn="ctr">
              <a:defRPr/>
            </a:pPr>
            <a:fld id="{F02D0844-784C-4B61-BC83-9A6B42F13E59}" type="slidenum">
              <a:rPr lang="en-US" sz="1600" b="1" smtClean="0">
                <a:solidFill>
                  <a:schemeClr val="tx1"/>
                </a:solidFill>
              </a:rPr>
              <a:pPr algn="ctr">
                <a:defRPr/>
              </a:pPr>
              <a:t>25</a:t>
            </a:fld>
            <a:endParaRPr lang="en-US" sz="1600" b="1" dirty="0" smtClean="0">
              <a:solidFill>
                <a:schemeClr val="tx1"/>
              </a:solidFill>
            </a:endParaRPr>
          </a:p>
        </p:txBody>
      </p:sp>
      <p:sp>
        <p:nvSpPr>
          <p:cNvPr id="5" name="Text Box 1"/>
          <p:cNvSpPr txBox="1">
            <a:spLocks noChangeArrowheads="1"/>
          </p:cNvSpPr>
          <p:nvPr/>
        </p:nvSpPr>
        <p:spPr bwMode="auto">
          <a:xfrm>
            <a:off x="46482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en-US" sz="2400" dirty="0" smtClean="0">
                <a:solidFill>
                  <a:srgbClr val="000000"/>
                </a:solidFill>
                <a:cs typeface="Arial" charset="0"/>
              </a:rPr>
              <a:t>1-a. </a:t>
            </a:r>
            <a:r>
              <a:rPr lang="x-none" sz="2400" dirty="0" smtClean="0">
                <a:solidFill>
                  <a:srgbClr val="000000"/>
                </a:solidFill>
                <a:cs typeface="Arial" charset="0"/>
              </a:rPr>
              <a:t>ग्राहकों को समझना</a:t>
            </a:r>
            <a:endParaRPr lang="en-GB" sz="2400" dirty="0">
              <a:solidFill>
                <a:srgbClr val="000000"/>
              </a:solidFill>
              <a:cs typeface="Arial" charset="0"/>
            </a:endParaRPr>
          </a:p>
        </p:txBody>
      </p:sp>
      <p:sp>
        <p:nvSpPr>
          <p:cNvPr id="6" name="Text Box 2"/>
          <p:cNvSpPr txBox="1">
            <a:spLocks noChangeArrowheads="1"/>
          </p:cNvSpPr>
          <p:nvPr/>
        </p:nvSpPr>
        <p:spPr bwMode="auto">
          <a:xfrm>
            <a:off x="4648200" y="1066800"/>
            <a:ext cx="4267200" cy="54864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6572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lvl="1" eaLnBrk="1" hangingPunct="1">
              <a:lnSpc>
                <a:spcPct val="140000"/>
              </a:lnSpc>
              <a:buSzPct val="100000"/>
              <a:buFont typeface="Arial" charset="0"/>
              <a:buChar char="•"/>
            </a:pPr>
            <a:r>
              <a:rPr lang="x-none" sz="2000" dirty="0" smtClean="0">
                <a:solidFill>
                  <a:srgbClr val="000000"/>
                </a:solidFill>
                <a:cs typeface="Arial" charset="0"/>
              </a:rPr>
              <a:t>ग्राहक वे होते हैं जो व्यापार को उनके उत्पाद या सेवाओं के लिए सीधे पैसों का भुगतान करते हैं</a:t>
            </a:r>
            <a:endParaRPr lang="en-IN" sz="2000" dirty="0">
              <a:solidFill>
                <a:srgbClr val="000000"/>
              </a:solidFill>
              <a:cs typeface="Arial" charset="0"/>
            </a:endParaRPr>
          </a:p>
          <a:p>
            <a:pPr eaLnBrk="1" hangingPunct="1">
              <a:lnSpc>
                <a:spcPct val="140000"/>
              </a:lnSpc>
              <a:buSzPct val="100000"/>
              <a:buFont typeface="Arial" pitchFamily="34" charset="0"/>
              <a:buChar char="•"/>
            </a:pPr>
            <a:r>
              <a:rPr lang="x-none" sz="2000" dirty="0" smtClean="0">
                <a:solidFill>
                  <a:srgbClr val="000000"/>
                </a:solidFill>
                <a:cs typeface="Arial" pitchFamily="34" charset="0"/>
              </a:rPr>
              <a:t>व्यापार को सबसे पहले संभावित ग्राहकों को पहचानने की जरूरत होती है। एक बार यह काम हो जाए, तो​ फिर यह समझने का काम किया जाता है कि उनकी जरूरतें क्या हैं</a:t>
            </a:r>
          </a:p>
          <a:p>
            <a:pPr eaLnBrk="1" hangingPunct="1">
              <a:lnSpc>
                <a:spcPct val="140000"/>
              </a:lnSpc>
              <a:buSzPct val="100000"/>
              <a:buFont typeface="Arial" pitchFamily="34" charset="0"/>
              <a:buChar char="•"/>
            </a:pPr>
            <a:r>
              <a:rPr lang="x-none" sz="2000" dirty="0" smtClean="0">
                <a:solidFill>
                  <a:srgbClr val="000000"/>
                </a:solidFill>
                <a:cs typeface="Arial" pitchFamily="34" charset="0"/>
              </a:rPr>
              <a:t>एक व्यापार को अपने ग्राहकों की जरूरतों को संतुष्ट करने की आवश्यकता होती है</a:t>
            </a:r>
            <a:endParaRPr lang="en-US" sz="2000" dirty="0">
              <a:solidFill>
                <a:srgbClr val="000000"/>
              </a:solidFill>
              <a:cs typeface="Arial" pitchFamily="34" charset="0"/>
            </a:endParaRPr>
          </a:p>
        </p:txBody>
      </p:sp>
    </p:spTree>
    <p:extLst>
      <p:ext uri="{BB962C8B-B14F-4D97-AF65-F5344CB8AC3E}">
        <p14:creationId xmlns:p14="http://schemas.microsoft.com/office/powerpoint/2010/main" val="3261926622"/>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2291">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Text Box 1"/>
          <p:cNvSpPr txBox="1">
            <a:spLocks noChangeArrowheads="1"/>
          </p:cNvSpPr>
          <p:nvPr/>
        </p:nvSpPr>
        <p:spPr bwMode="auto">
          <a:xfrm>
            <a:off x="2286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en-US" sz="2400" dirty="0" smtClean="0">
                <a:solidFill>
                  <a:srgbClr val="000000"/>
                </a:solidFill>
                <a:cs typeface="Arial" charset="0"/>
              </a:rPr>
              <a:t>1-b. Competitor</a:t>
            </a:r>
            <a:endParaRPr lang="en-GB" sz="2400" dirty="0">
              <a:solidFill>
                <a:srgbClr val="000000"/>
              </a:solidFill>
              <a:cs typeface="Arial" charset="0"/>
            </a:endParaRPr>
          </a:p>
        </p:txBody>
      </p:sp>
      <p:sp>
        <p:nvSpPr>
          <p:cNvPr id="15363" name="Text Box 2"/>
          <p:cNvSpPr txBox="1">
            <a:spLocks noChangeArrowheads="1"/>
          </p:cNvSpPr>
          <p:nvPr/>
        </p:nvSpPr>
        <p:spPr bwMode="auto">
          <a:xfrm>
            <a:off x="228600" y="1035050"/>
            <a:ext cx="4267200" cy="39941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lvl="1" eaLnBrk="1" hangingPunct="1">
              <a:lnSpc>
                <a:spcPct val="120000"/>
              </a:lnSpc>
              <a:buSzPct val="100000"/>
              <a:buFont typeface="Arial" charset="0"/>
              <a:buChar char="•"/>
            </a:pPr>
            <a:r>
              <a:rPr lang="en-IN" sz="2400" dirty="0">
                <a:solidFill>
                  <a:srgbClr val="000000"/>
                </a:solidFill>
                <a:cs typeface="Arial" charset="0"/>
              </a:rPr>
              <a:t>Competitors </a:t>
            </a:r>
            <a:r>
              <a:rPr lang="en-IN" sz="2400" dirty="0" smtClean="0">
                <a:solidFill>
                  <a:srgbClr val="000000"/>
                </a:solidFill>
                <a:cs typeface="Arial" charset="0"/>
              </a:rPr>
              <a:t>of a business are </a:t>
            </a:r>
            <a:r>
              <a:rPr lang="en-IN" sz="2400" dirty="0">
                <a:solidFill>
                  <a:srgbClr val="000000"/>
                </a:solidFill>
                <a:cs typeface="Arial" charset="0"/>
              </a:rPr>
              <a:t>any other business which sells the same or similar products or </a:t>
            </a:r>
            <a:r>
              <a:rPr lang="en-IN" sz="2400" dirty="0" smtClean="0">
                <a:solidFill>
                  <a:srgbClr val="000000"/>
                </a:solidFill>
                <a:cs typeface="Arial" charset="0"/>
              </a:rPr>
              <a:t>services</a:t>
            </a:r>
            <a:endParaRPr lang="en-US" sz="2400" dirty="0">
              <a:solidFill>
                <a:srgbClr val="000000"/>
              </a:solidFill>
              <a:cs typeface="Arial" charset="0"/>
            </a:endParaRPr>
          </a:p>
          <a:p>
            <a:pPr lvl="1" eaLnBrk="1" hangingPunct="1">
              <a:lnSpc>
                <a:spcPct val="120000"/>
              </a:lnSpc>
              <a:buSzPct val="100000"/>
              <a:buFont typeface="Arial" charset="0"/>
              <a:buChar char="•"/>
            </a:pPr>
            <a:r>
              <a:rPr lang="en-IN" sz="2400" dirty="0">
                <a:solidFill>
                  <a:srgbClr val="000000"/>
                </a:solidFill>
                <a:cs typeface="Arial" charset="0"/>
              </a:rPr>
              <a:t>For any business, there is always competition! It may already be there today or someone may compete tomorrow</a:t>
            </a:r>
          </a:p>
        </p:txBody>
      </p:sp>
      <p:sp>
        <p:nvSpPr>
          <p:cNvPr id="10244" name="Rectangle 4"/>
          <p:cNvSpPr>
            <a:spLocks noChangeArrowheads="1"/>
          </p:cNvSpPr>
          <p:nvPr/>
        </p:nvSpPr>
        <p:spPr bwMode="auto">
          <a:xfrm>
            <a:off x="228600" y="5105400"/>
            <a:ext cx="4267200" cy="1371600"/>
          </a:xfrm>
          <a:prstGeom prst="rect">
            <a:avLst/>
          </a:prstGeom>
          <a:solidFill>
            <a:srgbClr val="FFCC00"/>
          </a:solidFill>
          <a:ln>
            <a:noFill/>
          </a:ln>
          <a:extLst>
            <a:ext uri="{91240B29-F687-4f45-9708-019B960494DF}">
              <a14:hiddenLine xmlns:a14="http://schemas.microsoft.com/office/drawing/2010/main" w="9525">
                <a:solidFill>
                  <a:srgbClr val="000000"/>
                </a:solidFill>
                <a:round/>
                <a:headEnd/>
                <a:tailEnd/>
              </a14:hiddenLine>
            </a:ext>
          </a:extLst>
        </p:spPr>
        <p:txBody>
          <a:bodyPr lIns="81639" tIns="42452" rIns="81639" bIns="42452"/>
          <a:lstStyle/>
          <a:p>
            <a:pPr algn="ctr"/>
            <a:r>
              <a:rPr lang="en-US" sz="2400" b="1" dirty="0">
                <a:latin typeface="Garamond" pitchFamily="18" charset="0"/>
              </a:rPr>
              <a:t>Key point:</a:t>
            </a:r>
            <a:r>
              <a:rPr lang="en-US" sz="2400" dirty="0">
                <a:latin typeface="Garamond" pitchFamily="18" charset="0"/>
              </a:rPr>
              <a:t> </a:t>
            </a:r>
            <a:r>
              <a:rPr lang="en-IN" sz="2400" dirty="0">
                <a:latin typeface="Garamond" pitchFamily="18" charset="0"/>
              </a:rPr>
              <a:t>So what we sell to the customer must be at least as good as or better than the competitors’ </a:t>
            </a:r>
            <a:endParaRPr lang="en-US" sz="2400" dirty="0">
              <a:latin typeface="Garamond" pitchFamily="18" charset="0"/>
            </a:endParaRPr>
          </a:p>
        </p:txBody>
      </p:sp>
      <p:pic>
        <p:nvPicPr>
          <p:cNvPr id="10" name="Picture 14" descr="C:\Users\Ranjeet\AppData\Local\Microsoft\Windows\Temporary Internet Files\Content.IE5\EQBN0D14\MC900287579[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790837" y="4134718"/>
            <a:ext cx="1009763" cy="8944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Slide Number Placeholder 5"/>
          <p:cNvSpPr>
            <a:spLocks noGrp="1"/>
          </p:cNvSpPr>
          <p:nvPr>
            <p:ph type="sldNum" sz="quarter" idx="12"/>
          </p:nvPr>
        </p:nvSpPr>
        <p:spPr>
          <a:xfrm>
            <a:off x="3048000" y="6416675"/>
            <a:ext cx="2895600" cy="365125"/>
          </a:xfrm>
        </p:spPr>
        <p:txBody>
          <a:bodyPr bIns="0" anchor="b" anchorCtr="0"/>
          <a:lstStyle/>
          <a:p>
            <a:pPr algn="ctr">
              <a:defRPr/>
            </a:pPr>
            <a:fld id="{949B6384-FEDD-4C06-A556-79FFD61514C9}" type="slidenum">
              <a:rPr lang="en-US" sz="1600" b="1" smtClean="0">
                <a:solidFill>
                  <a:schemeClr val="tx1"/>
                </a:solidFill>
              </a:rPr>
              <a:pPr algn="ctr">
                <a:defRPr/>
              </a:pPr>
              <a:t>26</a:t>
            </a:fld>
            <a:endParaRPr lang="en-US" sz="1600" b="1" smtClean="0">
              <a:solidFill>
                <a:schemeClr val="tx1"/>
              </a:solidFill>
            </a:endParaRPr>
          </a:p>
        </p:txBody>
      </p:sp>
      <p:sp>
        <p:nvSpPr>
          <p:cNvPr id="15" name="Text Box 1"/>
          <p:cNvSpPr txBox="1">
            <a:spLocks noChangeArrowheads="1"/>
          </p:cNvSpPr>
          <p:nvPr/>
        </p:nvSpPr>
        <p:spPr bwMode="auto">
          <a:xfrm>
            <a:off x="46482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en-US" sz="2400" dirty="0" smtClean="0">
                <a:solidFill>
                  <a:srgbClr val="000000"/>
                </a:solidFill>
                <a:cs typeface="Arial" charset="0"/>
              </a:rPr>
              <a:t>1-b. </a:t>
            </a:r>
            <a:r>
              <a:rPr lang="x-none" sz="2400" dirty="0" smtClean="0">
                <a:solidFill>
                  <a:srgbClr val="000000"/>
                </a:solidFill>
                <a:cs typeface="Arial" charset="0"/>
              </a:rPr>
              <a:t>प्रतियोगी/प्रतिद्वंद्वी</a:t>
            </a:r>
            <a:endParaRPr lang="en-GB" sz="2400" dirty="0">
              <a:solidFill>
                <a:srgbClr val="000000"/>
              </a:solidFill>
              <a:cs typeface="Arial" charset="0"/>
            </a:endParaRPr>
          </a:p>
        </p:txBody>
      </p:sp>
      <p:sp>
        <p:nvSpPr>
          <p:cNvPr id="16" name="Text Box 2"/>
          <p:cNvSpPr txBox="1">
            <a:spLocks noChangeArrowheads="1"/>
          </p:cNvSpPr>
          <p:nvPr/>
        </p:nvSpPr>
        <p:spPr bwMode="auto">
          <a:xfrm>
            <a:off x="4648200" y="1035050"/>
            <a:ext cx="4267200" cy="39941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lvl="1" eaLnBrk="1" hangingPunct="1">
              <a:lnSpc>
                <a:spcPct val="120000"/>
              </a:lnSpc>
              <a:buSzPct val="100000"/>
              <a:buFont typeface="Arial" charset="0"/>
              <a:buChar char="•"/>
            </a:pPr>
            <a:r>
              <a:rPr lang="x-none" sz="2400" dirty="0" smtClean="0">
                <a:solidFill>
                  <a:srgbClr val="000000"/>
                </a:solidFill>
                <a:cs typeface="Arial" charset="0"/>
              </a:rPr>
              <a:t>प्रतियोगी/प्रतिद्वंद्वी वे अन्य व्यापार होते हैं जो हमारे जैसे या मिलते-जुलते उत्पाद या सेवाएं बेचते हैं </a:t>
            </a:r>
            <a:endParaRPr lang="en-US" sz="2400" dirty="0" smtClean="0">
              <a:solidFill>
                <a:srgbClr val="000000"/>
              </a:solidFill>
              <a:cs typeface="Arial" charset="0"/>
            </a:endParaRPr>
          </a:p>
          <a:p>
            <a:pPr lvl="1" eaLnBrk="1" hangingPunct="1">
              <a:lnSpc>
                <a:spcPct val="120000"/>
              </a:lnSpc>
              <a:buSzPct val="100000"/>
              <a:buFont typeface="Arial" charset="0"/>
              <a:buChar char="•"/>
            </a:pPr>
            <a:r>
              <a:rPr lang="x-none" sz="2400" dirty="0" smtClean="0">
                <a:solidFill>
                  <a:srgbClr val="000000"/>
                </a:solidFill>
                <a:cs typeface="Arial" charset="0"/>
              </a:rPr>
              <a:t>किसी भी व्यापार में, हमेशा प्रतिद्वंद्वि‍ता होती है। कोई आज भी आपका प्रतिद्वंद्वी हो सकता है या कल कोई प्रतिद्वंद्वी व्यापार में आ सकता है </a:t>
            </a:r>
            <a:endParaRPr lang="en-IN" sz="2400" dirty="0">
              <a:solidFill>
                <a:srgbClr val="000000"/>
              </a:solidFill>
              <a:cs typeface="Arial" charset="0"/>
            </a:endParaRPr>
          </a:p>
        </p:txBody>
      </p:sp>
      <p:sp>
        <p:nvSpPr>
          <p:cNvPr id="17" name="Rectangle 4"/>
          <p:cNvSpPr>
            <a:spLocks noChangeArrowheads="1"/>
          </p:cNvSpPr>
          <p:nvPr/>
        </p:nvSpPr>
        <p:spPr bwMode="auto">
          <a:xfrm>
            <a:off x="4648200" y="5105400"/>
            <a:ext cx="4267200" cy="1371600"/>
          </a:xfrm>
          <a:prstGeom prst="rect">
            <a:avLst/>
          </a:prstGeom>
          <a:solidFill>
            <a:srgbClr val="FFCC00"/>
          </a:solidFill>
          <a:ln>
            <a:noFill/>
          </a:ln>
          <a:extLst>
            <a:ext uri="{91240B29-F687-4f45-9708-019B960494DF}">
              <a14:hiddenLine xmlns:a14="http://schemas.microsoft.com/office/drawing/2010/main" w="9525">
                <a:solidFill>
                  <a:srgbClr val="000000"/>
                </a:solidFill>
                <a:round/>
                <a:headEnd/>
                <a:tailEnd/>
              </a14:hiddenLine>
            </a:ext>
          </a:extLst>
        </p:spPr>
        <p:txBody>
          <a:bodyPr lIns="81639" tIns="42452" rIns="81639" bIns="42452"/>
          <a:lstStyle/>
          <a:p>
            <a:pPr algn="ctr"/>
            <a:r>
              <a:rPr lang="x-none" sz="2200" b="1" dirty="0" smtClean="0">
                <a:latin typeface="Garamond" pitchFamily="18" charset="0"/>
              </a:rPr>
              <a:t>मुख्य बिंदु: </a:t>
            </a:r>
            <a:r>
              <a:rPr lang="x-none" sz="2200" dirty="0" smtClean="0">
                <a:latin typeface="Garamond" pitchFamily="18" charset="0"/>
              </a:rPr>
              <a:t>तो हम ग्राहक को जो भी बेचे वह प्रतिद्वंद्वी की ही तरह या उससे भी अच्छा होना चाहिए </a:t>
            </a:r>
            <a:endParaRPr lang="en-US" sz="2200" dirty="0">
              <a:latin typeface="Garamond" pitchFamily="18" charset="0"/>
            </a:endParaRPr>
          </a:p>
        </p:txBody>
      </p:sp>
    </p:spTree>
    <p:extLst>
      <p:ext uri="{BB962C8B-B14F-4D97-AF65-F5344CB8AC3E}">
        <p14:creationId xmlns:p14="http://schemas.microsoft.com/office/powerpoint/2010/main" val="3291423851"/>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536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5363">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childTnLst>
                          </p:cTn>
                        </p:par>
                      </p:childTnLst>
                    </p:cTn>
                  </p:par>
                  <p:par>
                    <p:cTn id="13" fill="hold" nodeType="clickPar">
                      <p:stCondLst>
                        <p:cond delay="indefinite"/>
                      </p:stCondLst>
                      <p:childTnLst>
                        <p:par>
                          <p:cTn id="14" fill="hold" nodeType="withGroup">
                            <p:stCondLst>
                              <p:cond delay="0"/>
                            </p:stCondLst>
                            <p:childTnLst>
                              <p:par>
                                <p:cTn id="15" presetID="1" presetClass="entr" fill="hold" nodeType="clickEffect">
                                  <p:stCondLst>
                                    <p:cond delay="0"/>
                                  </p:stCondLst>
                                  <p:childTnLst>
                                    <p:set>
                                      <p:cBhvr additive="repl">
                                        <p:cTn id="16" dur="1" fill="hold">
                                          <p:stCondLst>
                                            <p:cond delay="0"/>
                                          </p:stCondLst>
                                        </p:cTn>
                                        <p:tgtEl>
                                          <p:spTgt spid="10244"/>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16">
                                            <p:txEl>
                                              <p:pRg st="0" end="0"/>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6">
                                            <p:txEl>
                                              <p:pRg st="1" end="1"/>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fill="hold" nodeType="clickEffect">
                                  <p:stCondLst>
                                    <p:cond delay="0"/>
                                  </p:stCondLst>
                                  <p:childTnLst>
                                    <p:set>
                                      <p:cBhvr additive="repl">
                                        <p:cTn id="28"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Text Box 1"/>
          <p:cNvSpPr txBox="1">
            <a:spLocks noChangeArrowheads="1"/>
          </p:cNvSpPr>
          <p:nvPr/>
        </p:nvSpPr>
        <p:spPr bwMode="auto">
          <a:xfrm>
            <a:off x="2286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en-US" sz="2400" dirty="0">
                <a:solidFill>
                  <a:srgbClr val="000000"/>
                </a:solidFill>
                <a:cs typeface="Arial" charset="0"/>
              </a:rPr>
              <a:t>2</a:t>
            </a:r>
            <a:r>
              <a:rPr lang="en-US" sz="2400" dirty="0" smtClean="0">
                <a:solidFill>
                  <a:srgbClr val="000000"/>
                </a:solidFill>
                <a:cs typeface="Arial" charset="0"/>
              </a:rPr>
              <a:t>. </a:t>
            </a:r>
            <a:r>
              <a:rPr lang="en-US" sz="2400" dirty="0">
                <a:solidFill>
                  <a:srgbClr val="000000"/>
                </a:solidFill>
                <a:cs typeface="Arial" charset="0"/>
              </a:rPr>
              <a:t>Capabilities of </a:t>
            </a:r>
            <a:r>
              <a:rPr lang="en-US" sz="2400" dirty="0" smtClean="0">
                <a:solidFill>
                  <a:srgbClr val="000000"/>
                </a:solidFill>
                <a:cs typeface="Arial" charset="0"/>
              </a:rPr>
              <a:t>the business</a:t>
            </a:r>
            <a:endParaRPr lang="en-GB" sz="2400" dirty="0">
              <a:solidFill>
                <a:srgbClr val="000000"/>
              </a:solidFill>
              <a:cs typeface="Arial" charset="0"/>
            </a:endParaRPr>
          </a:p>
        </p:txBody>
      </p:sp>
      <p:sp>
        <p:nvSpPr>
          <p:cNvPr id="15363" name="Text Box 2"/>
          <p:cNvSpPr txBox="1">
            <a:spLocks noChangeArrowheads="1"/>
          </p:cNvSpPr>
          <p:nvPr/>
        </p:nvSpPr>
        <p:spPr bwMode="auto">
          <a:xfrm>
            <a:off x="228600" y="1035050"/>
            <a:ext cx="4267200" cy="3685309"/>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8001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lvl="1" eaLnBrk="1" hangingPunct="1">
              <a:lnSpc>
                <a:spcPct val="120000"/>
              </a:lnSpc>
              <a:buSzPct val="100000"/>
              <a:buFont typeface="Arial" charset="0"/>
              <a:buChar char="•"/>
            </a:pPr>
            <a:r>
              <a:rPr lang="en-US" sz="2000" dirty="0">
                <a:solidFill>
                  <a:srgbClr val="000000"/>
                </a:solidFill>
                <a:cs typeface="Arial" charset="0"/>
              </a:rPr>
              <a:t>For a business to become successful, it needs to do certain things well. But a business may face some difficulties in doing them. </a:t>
            </a:r>
          </a:p>
          <a:p>
            <a:pPr lvl="1">
              <a:lnSpc>
                <a:spcPct val="120000"/>
              </a:lnSpc>
              <a:buClr>
                <a:srgbClr val="000000"/>
              </a:buClr>
              <a:buSzPct val="100000"/>
              <a:buFont typeface="Arial"/>
              <a:buChar char="•"/>
            </a:pPr>
            <a:r>
              <a:rPr lang="en-US" sz="2000" dirty="0">
                <a:solidFill>
                  <a:srgbClr val="000000"/>
                </a:solidFill>
                <a:latin typeface="Arial"/>
                <a:cs typeface="Arial"/>
              </a:rPr>
              <a:t>Hence capabilities include what a business can do. </a:t>
            </a:r>
            <a:r>
              <a:rPr lang="en-US" sz="2000" dirty="0" smtClean="0">
                <a:solidFill>
                  <a:srgbClr val="000000"/>
                </a:solidFill>
                <a:latin typeface="Arial"/>
                <a:cs typeface="Arial"/>
              </a:rPr>
              <a:t>Skills, equipment, and available time </a:t>
            </a:r>
            <a:r>
              <a:rPr lang="en-US" sz="2000" dirty="0">
                <a:solidFill>
                  <a:srgbClr val="000000"/>
                </a:solidFill>
                <a:latin typeface="Arial"/>
                <a:cs typeface="Arial"/>
              </a:rPr>
              <a:t>define what business </a:t>
            </a:r>
            <a:r>
              <a:rPr lang="en-US" sz="2000" b="1" u="sng" dirty="0">
                <a:solidFill>
                  <a:srgbClr val="000000"/>
                </a:solidFill>
                <a:latin typeface="Arial"/>
                <a:cs typeface="Arial"/>
              </a:rPr>
              <a:t>can do</a:t>
            </a:r>
          </a:p>
        </p:txBody>
      </p:sp>
      <p:sp>
        <p:nvSpPr>
          <p:cNvPr id="10244" name="Rectangle 4"/>
          <p:cNvSpPr>
            <a:spLocks noChangeArrowheads="1"/>
          </p:cNvSpPr>
          <p:nvPr/>
        </p:nvSpPr>
        <p:spPr bwMode="auto">
          <a:xfrm>
            <a:off x="228600" y="5029200"/>
            <a:ext cx="4267200" cy="1295400"/>
          </a:xfrm>
          <a:prstGeom prst="rect">
            <a:avLst/>
          </a:prstGeom>
          <a:solidFill>
            <a:srgbClr val="FFCC00"/>
          </a:solidFill>
          <a:ln>
            <a:noFill/>
          </a:ln>
          <a:extLst>
            <a:ext uri="{91240B29-F687-4f45-9708-019B960494DF}">
              <a14:hiddenLine xmlns:a14="http://schemas.microsoft.com/office/drawing/2010/main" w="9525">
                <a:solidFill>
                  <a:srgbClr val="000000"/>
                </a:solidFill>
                <a:round/>
                <a:headEnd/>
                <a:tailEnd/>
              </a14:hiddenLine>
            </a:ext>
          </a:extLst>
        </p:spPr>
        <p:txBody>
          <a:bodyPr lIns="81639" tIns="42452" rIns="81639" bIns="42452"/>
          <a:lstStyle/>
          <a:p>
            <a:pPr algn="ctr"/>
            <a:r>
              <a:rPr lang="en-US" sz="2400" b="1" dirty="0">
                <a:latin typeface="Garamond" pitchFamily="18" charset="0"/>
              </a:rPr>
              <a:t>Key point:</a:t>
            </a:r>
            <a:r>
              <a:rPr lang="en-US" sz="2400" dirty="0">
                <a:latin typeface="Garamond" pitchFamily="18" charset="0"/>
              </a:rPr>
              <a:t> </a:t>
            </a:r>
            <a:r>
              <a:rPr lang="en-IN" sz="2400" dirty="0">
                <a:latin typeface="Garamond" pitchFamily="18" charset="0"/>
              </a:rPr>
              <a:t>Capabilities consist of skills, equipment, and </a:t>
            </a:r>
            <a:r>
              <a:rPr lang="en-IN" sz="2400" dirty="0" smtClean="0">
                <a:latin typeface="Garamond" pitchFamily="18" charset="0"/>
              </a:rPr>
              <a:t>time available to work in the business</a:t>
            </a:r>
            <a:endParaRPr lang="en-US" sz="2400" dirty="0">
              <a:latin typeface="Garamond" pitchFamily="18" charset="0"/>
            </a:endParaRPr>
          </a:p>
        </p:txBody>
      </p:sp>
      <p:sp>
        <p:nvSpPr>
          <p:cNvPr id="10" name="Slide Number Placeholder 5"/>
          <p:cNvSpPr>
            <a:spLocks noGrp="1"/>
          </p:cNvSpPr>
          <p:nvPr>
            <p:ph type="sldNum" sz="quarter" idx="4294967295"/>
          </p:nvPr>
        </p:nvSpPr>
        <p:spPr>
          <a:xfrm>
            <a:off x="3048000" y="6416675"/>
            <a:ext cx="2895600" cy="365125"/>
          </a:xfrm>
          <a:prstGeom prst="rect">
            <a:avLst/>
          </a:prstGeom>
        </p:spPr>
        <p:txBody>
          <a:bodyPr bIns="0" anchor="b" anchorCtr="0"/>
          <a:lstStyle/>
          <a:p>
            <a:pPr algn="ctr">
              <a:defRPr/>
            </a:pPr>
            <a:fld id="{FB9AB2D6-86FC-4E24-8E62-F052A4C194DC}" type="slidenum">
              <a:rPr lang="en-US" sz="1600" b="1" smtClean="0">
                <a:solidFill>
                  <a:schemeClr val="tx1"/>
                </a:solidFill>
              </a:rPr>
              <a:pPr algn="ctr">
                <a:defRPr/>
              </a:pPr>
              <a:t>27</a:t>
            </a:fld>
            <a:endParaRPr lang="en-US" sz="1600" b="1" smtClean="0">
              <a:solidFill>
                <a:schemeClr val="tx1"/>
              </a:solidFill>
            </a:endParaRPr>
          </a:p>
        </p:txBody>
      </p:sp>
      <p:sp>
        <p:nvSpPr>
          <p:cNvPr id="11" name="Text Box 1"/>
          <p:cNvSpPr txBox="1">
            <a:spLocks noChangeArrowheads="1"/>
          </p:cNvSpPr>
          <p:nvPr/>
        </p:nvSpPr>
        <p:spPr bwMode="auto">
          <a:xfrm>
            <a:off x="4648200" y="150796"/>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en-US" sz="2400" dirty="0">
                <a:solidFill>
                  <a:srgbClr val="000000"/>
                </a:solidFill>
                <a:cs typeface="Arial" charset="0"/>
              </a:rPr>
              <a:t>2</a:t>
            </a:r>
            <a:r>
              <a:rPr lang="en-US" sz="2400" dirty="0" smtClean="0">
                <a:solidFill>
                  <a:srgbClr val="000000"/>
                </a:solidFill>
                <a:cs typeface="Arial" charset="0"/>
              </a:rPr>
              <a:t>. </a:t>
            </a:r>
            <a:r>
              <a:rPr lang="x-none" sz="2400" dirty="0" smtClean="0">
                <a:solidFill>
                  <a:srgbClr val="000000"/>
                </a:solidFill>
                <a:cs typeface="Arial" charset="0"/>
              </a:rPr>
              <a:t>व्यापार की क्षमताएं</a:t>
            </a:r>
            <a:endParaRPr lang="en-GB" sz="2400" dirty="0">
              <a:solidFill>
                <a:srgbClr val="000000"/>
              </a:solidFill>
              <a:cs typeface="Arial" charset="0"/>
            </a:endParaRPr>
          </a:p>
        </p:txBody>
      </p:sp>
      <p:sp>
        <p:nvSpPr>
          <p:cNvPr id="12" name="Text Box 2"/>
          <p:cNvSpPr txBox="1">
            <a:spLocks noChangeArrowheads="1"/>
          </p:cNvSpPr>
          <p:nvPr/>
        </p:nvSpPr>
        <p:spPr bwMode="auto">
          <a:xfrm>
            <a:off x="4648200" y="1033446"/>
            <a:ext cx="4267200" cy="3685309"/>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8001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lvl="1" eaLnBrk="1" hangingPunct="1">
              <a:lnSpc>
                <a:spcPct val="120000"/>
              </a:lnSpc>
              <a:buSzPct val="100000"/>
              <a:buFont typeface="Arial" charset="0"/>
              <a:buChar char="•"/>
            </a:pPr>
            <a:r>
              <a:rPr lang="x-none" sz="2000" dirty="0" smtClean="0">
                <a:solidFill>
                  <a:srgbClr val="000000"/>
                </a:solidFill>
                <a:cs typeface="Arial" charset="0"/>
              </a:rPr>
              <a:t>एक व्यापार को सफल बनाने के लिए, कुछ चीजें अच्छी तरह से करने की जरूरत होती है। लेकिन ऐसा करने में व्यापार को कुछ दिक्कतों का सामना करना पड़ सकता है।</a:t>
            </a:r>
          </a:p>
          <a:p>
            <a:pPr lvl="1" eaLnBrk="1" hangingPunct="1">
              <a:lnSpc>
                <a:spcPct val="120000"/>
              </a:lnSpc>
              <a:buSzPct val="100000"/>
              <a:buFont typeface="Arial" charset="0"/>
              <a:buChar char="•"/>
            </a:pPr>
            <a:r>
              <a:rPr lang="x-none" sz="2000" dirty="0" smtClean="0">
                <a:solidFill>
                  <a:srgbClr val="000000"/>
                </a:solidFill>
                <a:cs typeface="Arial" charset="0"/>
              </a:rPr>
              <a:t>इसलिए क्षमताओं में वे शामिल होने चाहिए जो व्यापार कर सकता हो। कुशलता, उपकरण, और उपलब्ध समय यह पारिभाषित करते हैं कि व्यापार क्या कर सकता है </a:t>
            </a:r>
            <a:endParaRPr lang="en-US" sz="2000" b="1" u="sng" dirty="0">
              <a:solidFill>
                <a:srgbClr val="000000"/>
              </a:solidFill>
              <a:latin typeface="Arial"/>
              <a:cs typeface="Arial"/>
            </a:endParaRPr>
          </a:p>
        </p:txBody>
      </p:sp>
      <p:sp>
        <p:nvSpPr>
          <p:cNvPr id="13" name="Rectangle 4"/>
          <p:cNvSpPr>
            <a:spLocks noChangeArrowheads="1"/>
          </p:cNvSpPr>
          <p:nvPr/>
        </p:nvSpPr>
        <p:spPr bwMode="auto">
          <a:xfrm>
            <a:off x="4648200" y="5027596"/>
            <a:ext cx="4267200" cy="1295400"/>
          </a:xfrm>
          <a:prstGeom prst="rect">
            <a:avLst/>
          </a:prstGeom>
          <a:solidFill>
            <a:srgbClr val="FFCC00"/>
          </a:solidFill>
          <a:ln>
            <a:noFill/>
          </a:ln>
          <a:extLst>
            <a:ext uri="{91240B29-F687-4f45-9708-019B960494DF}">
              <a14:hiddenLine xmlns:a14="http://schemas.microsoft.com/office/drawing/2010/main" w="9525">
                <a:solidFill>
                  <a:srgbClr val="000000"/>
                </a:solidFill>
                <a:round/>
                <a:headEnd/>
                <a:tailEnd/>
              </a14:hiddenLine>
            </a:ext>
          </a:extLst>
        </p:spPr>
        <p:txBody>
          <a:bodyPr lIns="81639" tIns="42452" rIns="81639" bIns="42452"/>
          <a:lstStyle/>
          <a:p>
            <a:pPr algn="ctr"/>
            <a:r>
              <a:rPr lang="x-none" sz="2200" b="1" dirty="0" smtClean="0">
                <a:latin typeface="Garamond" pitchFamily="18" charset="0"/>
              </a:rPr>
              <a:t>मुख्य बिंदु: </a:t>
            </a:r>
            <a:r>
              <a:rPr lang="x-none" sz="2200" dirty="0" smtClean="0">
                <a:latin typeface="Garamond" pitchFamily="18" charset="0"/>
              </a:rPr>
              <a:t>क्षमताओं में कुशलता, उपकरण और व्यापार में काम करने के लिए उपलब्ध समय शामिल होते हैं</a:t>
            </a:r>
            <a:endParaRPr lang="en-US" sz="2200" dirty="0">
              <a:latin typeface="Garamond" pitchFamily="18" charset="0"/>
            </a:endParaRPr>
          </a:p>
        </p:txBody>
      </p:sp>
    </p:spTree>
    <p:extLst>
      <p:ext uri="{BB962C8B-B14F-4D97-AF65-F5344CB8AC3E}">
        <p14:creationId xmlns:p14="http://schemas.microsoft.com/office/powerpoint/2010/main" val="3920671037"/>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536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5363">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fill="hold" nodeType="clickEffect">
                                  <p:stCondLst>
                                    <p:cond delay="0"/>
                                  </p:stCondLst>
                                  <p:childTnLst>
                                    <p:set>
                                      <p:cBhvr additive="repl">
                                        <p:cTn id="14" dur="1" fill="hold">
                                          <p:stCondLst>
                                            <p:cond delay="0"/>
                                          </p:stCondLst>
                                        </p:cTn>
                                        <p:tgtEl>
                                          <p:spTgt spid="1024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2">
                                            <p:txEl>
                                              <p:pRg st="0" end="0"/>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2">
                                            <p:txEl>
                                              <p:pRg st="1" end="1"/>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fill="hold" nodeType="clickEffect">
                                  <p:stCondLst>
                                    <p:cond delay="0"/>
                                  </p:stCondLst>
                                  <p:childTnLst>
                                    <p:set>
                                      <p:cBhvr additive="repl">
                                        <p:cTn id="26"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ext Box 1"/>
          <p:cNvSpPr txBox="1">
            <a:spLocks noChangeArrowheads="1"/>
          </p:cNvSpPr>
          <p:nvPr/>
        </p:nvSpPr>
        <p:spPr bwMode="auto">
          <a:xfrm>
            <a:off x="142875" y="152400"/>
            <a:ext cx="4286250" cy="704850"/>
          </a:xfrm>
          <a:prstGeom prst="rect">
            <a:avLst/>
          </a:prstGeom>
          <a:noFill/>
          <a:ln w="9525">
            <a:solidFill>
              <a:srgbClr val="000000"/>
            </a:solidFill>
            <a:round/>
            <a:headEnd/>
            <a:tailEnd/>
          </a:ln>
        </p:spPr>
        <p:txBody>
          <a:bodyPr lIns="82945" tIns="41473" rIns="82945" bIns="41473" anchor="ctr"/>
          <a:lstStyle/>
          <a:p>
            <a:pPr>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pPr>
            <a:r>
              <a:rPr lang="en-GB" sz="2400" dirty="0" smtClean="0">
                <a:solidFill>
                  <a:srgbClr val="000000"/>
                </a:solidFill>
              </a:rPr>
              <a:t>3-a. Understanding </a:t>
            </a:r>
            <a:r>
              <a:rPr lang="en-GB" sz="2400" dirty="0">
                <a:solidFill>
                  <a:srgbClr val="000000"/>
                </a:solidFill>
              </a:rPr>
              <a:t>Cost</a:t>
            </a:r>
          </a:p>
        </p:txBody>
      </p:sp>
      <p:sp>
        <p:nvSpPr>
          <p:cNvPr id="11" name="Text Box 2"/>
          <p:cNvSpPr txBox="1">
            <a:spLocks noChangeArrowheads="1"/>
          </p:cNvSpPr>
          <p:nvPr/>
        </p:nvSpPr>
        <p:spPr bwMode="auto">
          <a:xfrm>
            <a:off x="228600" y="1214438"/>
            <a:ext cx="4319588" cy="3586162"/>
          </a:xfrm>
          <a:prstGeom prst="rect">
            <a:avLst/>
          </a:prstGeom>
          <a:noFill/>
          <a:ln w="9525">
            <a:noFill/>
            <a:round/>
            <a:headEnd/>
            <a:tailEnd/>
          </a:ln>
        </p:spPr>
        <p:txBody>
          <a:bodyPr lIns="82945" tIns="41473" rIns="82945" bIns="41473"/>
          <a:lstStyle/>
          <a:p>
            <a:pPr marL="200025" indent="-200025" fontAlgn="auto">
              <a:spcBef>
                <a:spcPts val="0"/>
              </a:spcBef>
              <a:spcAft>
                <a:spcPts val="120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sz="2000" dirty="0">
              <a:solidFill>
                <a:srgbClr val="000000"/>
              </a:solidFill>
              <a:latin typeface="+mj-lt"/>
              <a:cs typeface="+mn-cs"/>
            </a:endParaRPr>
          </a:p>
          <a:p>
            <a:pPr marL="200025" indent="-200025" fontAlgn="auto">
              <a:spcBef>
                <a:spcPts val="0"/>
              </a:spcBef>
              <a:spcAft>
                <a:spcPts val="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dirty="0">
              <a:solidFill>
                <a:srgbClr val="000000"/>
              </a:solidFill>
              <a:latin typeface="Calibri" pitchFamily="34" charset="0"/>
              <a:cs typeface="+mn-cs"/>
            </a:endParaRPr>
          </a:p>
        </p:txBody>
      </p:sp>
      <p:sp>
        <p:nvSpPr>
          <p:cNvPr id="12295" name="Text Box 2"/>
          <p:cNvSpPr txBox="1">
            <a:spLocks noChangeArrowheads="1"/>
          </p:cNvSpPr>
          <p:nvPr/>
        </p:nvSpPr>
        <p:spPr bwMode="auto">
          <a:xfrm>
            <a:off x="109538" y="1143000"/>
            <a:ext cx="4319587" cy="4495800"/>
          </a:xfrm>
          <a:prstGeom prst="rect">
            <a:avLst/>
          </a:prstGeom>
          <a:noFill/>
          <a:ln w="9525">
            <a:solidFill>
              <a:srgbClr val="000000"/>
            </a:solidFill>
            <a:round/>
            <a:headEnd/>
            <a:tailEnd/>
          </a:ln>
        </p:spPr>
        <p:txBody>
          <a:bodyPr lIns="82945" tIns="41473" rIns="82945" bIns="41473"/>
          <a:lstStyle/>
          <a:p>
            <a:pPr marL="200025" indent="-200025">
              <a:lnSpc>
                <a:spcPct val="13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GB" sz="2000" dirty="0">
                <a:solidFill>
                  <a:srgbClr val="000000"/>
                </a:solidFill>
              </a:rPr>
              <a:t>“Cost” in business has a different meaning than everyday use</a:t>
            </a:r>
          </a:p>
          <a:p>
            <a:pPr marL="200025" indent="-200025">
              <a:lnSpc>
                <a:spcPct val="13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GB" sz="2000" dirty="0">
                <a:solidFill>
                  <a:srgbClr val="000000"/>
                </a:solidFill>
              </a:rPr>
              <a:t>Cost of a business includes:</a:t>
            </a:r>
          </a:p>
          <a:p>
            <a:pPr marL="914400" lvl="1" indent="-457200">
              <a:lnSpc>
                <a:spcPct val="130000"/>
              </a:lnSpc>
              <a:buSzPct val="100000"/>
              <a:buFont typeface="Calibri" pitchFamily="34" charset="0"/>
              <a:buAutoNum type="arabicPeriod"/>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GB" dirty="0">
                <a:solidFill>
                  <a:srgbClr val="000000"/>
                </a:solidFill>
              </a:rPr>
              <a:t>Money spent on making, buying or selling its products </a:t>
            </a:r>
          </a:p>
          <a:p>
            <a:pPr marL="914400" lvl="1" indent="-457200">
              <a:lnSpc>
                <a:spcPct val="130000"/>
              </a:lnSpc>
              <a:buSzPct val="100000"/>
              <a:buFont typeface="Calibri" pitchFamily="34" charset="0"/>
              <a:buAutoNum type="arabicPeriod"/>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GB" dirty="0">
                <a:solidFill>
                  <a:srgbClr val="000000"/>
                </a:solidFill>
              </a:rPr>
              <a:t>Interest paid on loans borrowed </a:t>
            </a:r>
            <a:r>
              <a:rPr lang="en-GB" dirty="0" smtClean="0">
                <a:solidFill>
                  <a:srgbClr val="000000"/>
                </a:solidFill>
              </a:rPr>
              <a:t>to run </a:t>
            </a:r>
            <a:r>
              <a:rPr lang="en-GB" dirty="0">
                <a:solidFill>
                  <a:srgbClr val="000000"/>
                </a:solidFill>
              </a:rPr>
              <a:t>the business</a:t>
            </a:r>
          </a:p>
          <a:p>
            <a:pPr marL="200025" indent="-200025">
              <a:lnSpc>
                <a:spcPct val="13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GB" sz="2000" dirty="0">
                <a:solidFill>
                  <a:srgbClr val="000000"/>
                </a:solidFill>
              </a:rPr>
              <a:t>These are not Costs of a business:</a:t>
            </a:r>
          </a:p>
          <a:p>
            <a:pPr marL="914400" lvl="1" indent="-457200">
              <a:lnSpc>
                <a:spcPct val="130000"/>
              </a:lnSpc>
              <a:buSzPct val="100000"/>
              <a:buFont typeface="Calibri" pitchFamily="34" charset="0"/>
              <a:buAutoNum type="arabicPeriod"/>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GB" dirty="0">
                <a:solidFill>
                  <a:srgbClr val="000000"/>
                </a:solidFill>
              </a:rPr>
              <a:t>Money spent on repaying loans </a:t>
            </a:r>
          </a:p>
          <a:p>
            <a:pPr marL="914400" lvl="1" indent="-457200">
              <a:lnSpc>
                <a:spcPct val="130000"/>
              </a:lnSpc>
              <a:buSzPct val="100000"/>
              <a:buFont typeface="Calibri" pitchFamily="34" charset="0"/>
              <a:buAutoNum type="arabicPeriod"/>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GB" dirty="0">
                <a:solidFill>
                  <a:srgbClr val="000000"/>
                </a:solidFill>
              </a:rPr>
              <a:t>Money spent on buying productive assets (e.g. machinery, land etc</a:t>
            </a:r>
            <a:r>
              <a:rPr lang="en-GB" dirty="0" smtClean="0">
                <a:solidFill>
                  <a:srgbClr val="000000"/>
                </a:solidFill>
              </a:rPr>
              <a:t>.)</a:t>
            </a:r>
            <a:endParaRPr lang="en-GB" sz="2000" dirty="0">
              <a:solidFill>
                <a:srgbClr val="000000"/>
              </a:solidFill>
            </a:endParaRPr>
          </a:p>
        </p:txBody>
      </p:sp>
      <p:sp>
        <p:nvSpPr>
          <p:cNvPr id="8" name="Rectangle 4"/>
          <p:cNvSpPr>
            <a:spLocks noChangeArrowheads="1"/>
          </p:cNvSpPr>
          <p:nvPr/>
        </p:nvSpPr>
        <p:spPr bwMode="auto">
          <a:xfrm>
            <a:off x="114300" y="5791200"/>
            <a:ext cx="4319588" cy="936625"/>
          </a:xfrm>
          <a:prstGeom prst="rect">
            <a:avLst/>
          </a:prstGeom>
          <a:solidFill>
            <a:srgbClr val="FFCC00"/>
          </a:solidFill>
          <a:ln w="9525">
            <a:noFill/>
            <a:round/>
            <a:headEnd/>
            <a:tailEnd/>
          </a:ln>
        </p:spPr>
        <p:txBody>
          <a:bodyPr lIns="81639" tIns="42452" rIns="81639" bIns="42452" anchor="ctr"/>
          <a:lstStyle/>
          <a:p>
            <a:pPr algn="ctr">
              <a:spcBef>
                <a:spcPts val="5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000" b="1" dirty="0">
                <a:solidFill>
                  <a:srgbClr val="000000"/>
                </a:solidFill>
                <a:latin typeface="Garamond" pitchFamily="18" charset="0"/>
              </a:rPr>
              <a:t>Key Point</a:t>
            </a:r>
            <a:r>
              <a:rPr lang="en-GB" sz="2000" dirty="0">
                <a:solidFill>
                  <a:srgbClr val="000000"/>
                </a:solidFill>
                <a:latin typeface="Garamond" pitchFamily="18" charset="0"/>
              </a:rPr>
              <a:t>: Cost in business is the money spent on making and selling its products or services and paying interest on loans</a:t>
            </a:r>
            <a:endParaRPr lang="en-GB" sz="2000" b="1" u="sng" dirty="0">
              <a:solidFill>
                <a:srgbClr val="000000"/>
              </a:solidFill>
              <a:latin typeface="Garamond" pitchFamily="18" charset="0"/>
            </a:endParaRPr>
          </a:p>
        </p:txBody>
      </p:sp>
      <p:sp>
        <p:nvSpPr>
          <p:cNvPr id="6" name="Slide Number Placeholder 5"/>
          <p:cNvSpPr>
            <a:spLocks noGrp="1"/>
          </p:cNvSpPr>
          <p:nvPr>
            <p:ph type="sldNum" sz="quarter" idx="11"/>
          </p:nvPr>
        </p:nvSpPr>
        <p:spPr bwMode="auto">
          <a:xfrm>
            <a:off x="3124200" y="6356350"/>
            <a:ext cx="2895600" cy="365125"/>
          </a:xfrm>
          <a:ln>
            <a:miter lim="800000"/>
            <a:headEnd/>
            <a:tailEnd/>
          </a:ln>
        </p:spPr>
        <p:txBody>
          <a:bodyPr wrap="square" numCol="1" anchorCtr="0" compatLnSpc="1">
            <a:prstTxWarp prst="textNoShape">
              <a:avLst/>
            </a:prstTxWarp>
          </a:bodyPr>
          <a:lstStyle/>
          <a:p>
            <a:pPr algn="ctr">
              <a:defRPr/>
            </a:pPr>
            <a:fld id="{6BD7BFE8-6589-40DB-A664-BB7A3EB394EF}" type="slidenum">
              <a:rPr lang="en-US" sz="1600" b="1" smtClean="0">
                <a:solidFill>
                  <a:schemeClr val="tx1"/>
                </a:solidFill>
              </a:rPr>
              <a:pPr algn="ctr">
                <a:defRPr/>
              </a:pPr>
              <a:t>28</a:t>
            </a:fld>
            <a:endParaRPr lang="en-US" sz="1600" b="1" dirty="0" smtClean="0">
              <a:solidFill>
                <a:schemeClr val="tx1"/>
              </a:solidFill>
            </a:endParaRPr>
          </a:p>
        </p:txBody>
      </p:sp>
      <p:sp>
        <p:nvSpPr>
          <p:cNvPr id="10" name="Text Box 1"/>
          <p:cNvSpPr txBox="1">
            <a:spLocks noChangeArrowheads="1"/>
          </p:cNvSpPr>
          <p:nvPr/>
        </p:nvSpPr>
        <p:spPr bwMode="auto">
          <a:xfrm>
            <a:off x="4705250" y="152400"/>
            <a:ext cx="4286250" cy="704850"/>
          </a:xfrm>
          <a:prstGeom prst="rect">
            <a:avLst/>
          </a:prstGeom>
          <a:noFill/>
          <a:ln w="9525">
            <a:solidFill>
              <a:srgbClr val="000000"/>
            </a:solidFill>
            <a:round/>
            <a:headEnd/>
            <a:tailEnd/>
          </a:ln>
        </p:spPr>
        <p:txBody>
          <a:bodyPr lIns="82945" tIns="41473" rIns="82945" bIns="41473" anchor="ctr"/>
          <a:lstStyle/>
          <a:p>
            <a:pPr>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pPr>
            <a:r>
              <a:rPr lang="en-GB" sz="2400" dirty="0" smtClean="0">
                <a:solidFill>
                  <a:srgbClr val="000000"/>
                </a:solidFill>
              </a:rPr>
              <a:t>3-a. </a:t>
            </a:r>
            <a:r>
              <a:rPr lang="x-none" sz="2400" dirty="0" smtClean="0">
                <a:solidFill>
                  <a:srgbClr val="000000"/>
                </a:solidFill>
              </a:rPr>
              <a:t>लागत को समझना</a:t>
            </a:r>
            <a:endParaRPr lang="en-GB" sz="2400" dirty="0">
              <a:solidFill>
                <a:srgbClr val="000000"/>
              </a:solidFill>
            </a:endParaRPr>
          </a:p>
        </p:txBody>
      </p:sp>
      <p:sp>
        <p:nvSpPr>
          <p:cNvPr id="15" name="Text Box 2"/>
          <p:cNvSpPr txBox="1">
            <a:spLocks noChangeArrowheads="1"/>
          </p:cNvSpPr>
          <p:nvPr/>
        </p:nvSpPr>
        <p:spPr bwMode="auto">
          <a:xfrm>
            <a:off x="4671913" y="1143000"/>
            <a:ext cx="4319587" cy="4495800"/>
          </a:xfrm>
          <a:prstGeom prst="rect">
            <a:avLst/>
          </a:prstGeom>
          <a:noFill/>
          <a:ln w="9525">
            <a:solidFill>
              <a:srgbClr val="000000"/>
            </a:solidFill>
            <a:round/>
            <a:headEnd/>
            <a:tailEnd/>
          </a:ln>
        </p:spPr>
        <p:txBody>
          <a:bodyPr lIns="82945" tIns="41473" rIns="82945" bIns="41473"/>
          <a:lstStyle/>
          <a:p>
            <a:pPr marL="200025" indent="-200025">
              <a:lnSpc>
                <a:spcPct val="13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x-none" dirty="0" smtClean="0">
                <a:solidFill>
                  <a:srgbClr val="000000"/>
                </a:solidFill>
              </a:rPr>
              <a:t>व्यापार में 'लागत' का अर्थ दैनिक उपयोग में अलग—अलग होता है</a:t>
            </a:r>
          </a:p>
          <a:p>
            <a:pPr marL="200025" indent="-200025">
              <a:lnSpc>
                <a:spcPct val="13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x-none" dirty="0" smtClean="0">
                <a:solidFill>
                  <a:srgbClr val="000000"/>
                </a:solidFill>
              </a:rPr>
              <a:t>व्यापार की लागत में निम्न शामिल है:</a:t>
            </a:r>
          </a:p>
          <a:p>
            <a:pPr marL="571500" indent="-342900">
              <a:lnSpc>
                <a:spcPct val="130000"/>
              </a:lnSpc>
              <a:buSzPct val="100000"/>
              <a:buFont typeface="+mj-lt"/>
              <a:buAutoNum type="arabicPeriod"/>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x-none" dirty="0" smtClean="0">
                <a:solidFill>
                  <a:srgbClr val="000000"/>
                </a:solidFill>
              </a:rPr>
              <a:t>अपने उत्पाद को बनाने, खरीदने या बेचने पर खर्च किया गया धन</a:t>
            </a:r>
          </a:p>
          <a:p>
            <a:pPr marL="571500" indent="-342900">
              <a:lnSpc>
                <a:spcPct val="130000"/>
              </a:lnSpc>
              <a:buSzPct val="100000"/>
              <a:buFont typeface="+mj-lt"/>
              <a:buAutoNum type="arabicPeriod"/>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x-none" dirty="0" smtClean="0">
                <a:solidFill>
                  <a:srgbClr val="000000"/>
                </a:solidFill>
              </a:rPr>
              <a:t>व्यापार चलाने के लिए लिए गए ऋण पर दिया गया ब्याज</a:t>
            </a:r>
          </a:p>
          <a:p>
            <a:pPr marL="200025" indent="-200025">
              <a:lnSpc>
                <a:spcPct val="13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x-none" dirty="0" smtClean="0">
                <a:solidFill>
                  <a:srgbClr val="000000"/>
                </a:solidFill>
              </a:rPr>
              <a:t>ये व्यापार की लागत नहीं हैं:</a:t>
            </a:r>
          </a:p>
          <a:p>
            <a:pPr marL="571500" indent="-342900">
              <a:lnSpc>
                <a:spcPct val="130000"/>
              </a:lnSpc>
              <a:buSzPct val="100000"/>
              <a:buFont typeface="+mj-lt"/>
              <a:buAutoNum type="arabicPeriod"/>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x-none" dirty="0" smtClean="0">
                <a:solidFill>
                  <a:srgbClr val="000000"/>
                </a:solidFill>
              </a:rPr>
              <a:t>ऋण का वापस भुगतान करने पर खर्च किया गया धन</a:t>
            </a:r>
          </a:p>
          <a:p>
            <a:pPr marL="571500" indent="-342900">
              <a:lnSpc>
                <a:spcPct val="130000"/>
              </a:lnSpc>
              <a:buSzPct val="100000"/>
              <a:buFont typeface="+mj-lt"/>
              <a:buAutoNum type="arabicPeriod"/>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x-none" dirty="0" smtClean="0">
                <a:solidFill>
                  <a:srgbClr val="000000"/>
                </a:solidFill>
              </a:rPr>
              <a:t>उत्पादक संपत्तियां खरीदने पर खर्च किया गया धन (जैसे, मशीन, भूमि आदि)</a:t>
            </a:r>
            <a:endParaRPr lang="en-GB" dirty="0">
              <a:solidFill>
                <a:srgbClr val="000000"/>
              </a:solidFill>
            </a:endParaRPr>
          </a:p>
        </p:txBody>
      </p:sp>
      <p:sp>
        <p:nvSpPr>
          <p:cNvPr id="16" name="Rectangle 4"/>
          <p:cNvSpPr>
            <a:spLocks noChangeArrowheads="1"/>
          </p:cNvSpPr>
          <p:nvPr/>
        </p:nvSpPr>
        <p:spPr bwMode="auto">
          <a:xfrm>
            <a:off x="4676675" y="5791200"/>
            <a:ext cx="4319588" cy="936625"/>
          </a:xfrm>
          <a:prstGeom prst="rect">
            <a:avLst/>
          </a:prstGeom>
          <a:solidFill>
            <a:srgbClr val="FFCC00"/>
          </a:solidFill>
          <a:ln w="9525">
            <a:noFill/>
            <a:round/>
            <a:headEnd/>
            <a:tailEnd/>
          </a:ln>
        </p:spPr>
        <p:txBody>
          <a:bodyPr lIns="81639" tIns="42452" rIns="81639" bIns="42452" anchor="ctr"/>
          <a:lstStyle/>
          <a:p>
            <a:pPr algn="ctr">
              <a:spcBef>
                <a:spcPts val="5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x-none" sz="1600" b="1" dirty="0" smtClean="0">
                <a:solidFill>
                  <a:srgbClr val="000000"/>
                </a:solidFill>
                <a:latin typeface="Garamond" pitchFamily="18" charset="0"/>
              </a:rPr>
              <a:t>मुख्य बिंदु: </a:t>
            </a:r>
            <a:r>
              <a:rPr lang="x-none" sz="1600" dirty="0" smtClean="0">
                <a:solidFill>
                  <a:srgbClr val="000000"/>
                </a:solidFill>
                <a:latin typeface="Garamond" pitchFamily="18" charset="0"/>
              </a:rPr>
              <a:t>व्यापार में लागत उसके उत्पादों या सेवाओं का निर्माण करने और बेचने और ऋण पर भुगतान किए गए ब्याज पर खर्च किया गया धन होता है </a:t>
            </a:r>
            <a:endParaRPr lang="en-GB" sz="1600" u="sng" dirty="0">
              <a:solidFill>
                <a:srgbClr val="000000"/>
              </a:solidFill>
              <a:latin typeface="Garamond" pitchFamily="18" charset="0"/>
            </a:endParaRPr>
          </a:p>
        </p:txBody>
      </p:sp>
    </p:spTree>
    <p:extLst>
      <p:ext uri="{BB962C8B-B14F-4D97-AF65-F5344CB8AC3E}">
        <p14:creationId xmlns:p14="http://schemas.microsoft.com/office/powerpoint/2010/main" val="4269472846"/>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229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2295">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2295">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2295">
                                            <p:txEl>
                                              <p:pRg st="3" end="3"/>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12295">
                                            <p:txEl>
                                              <p:pRg st="4" end="4"/>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2295">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2295">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8"/>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5">
                                            <p:txEl>
                                              <p:pRg st="0" end="0"/>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5">
                                            <p:txEl>
                                              <p:pRg st="1" end="1"/>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5">
                                            <p:txEl>
                                              <p:pRg st="2" end="2"/>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15">
                                            <p:txEl>
                                              <p:pRg st="3" end="3"/>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15">
                                            <p:txEl>
                                              <p:pRg st="4" end="4"/>
                                            </p:tx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15">
                                            <p:txEl>
                                              <p:pRg st="5" end="5"/>
                                            </p:txEl>
                                          </p:spTgt>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15">
                                            <p:txEl>
                                              <p:pRg st="6" end="6"/>
                                            </p:txEl>
                                          </p:spTgt>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grpId="0" nodeType="clickEffect">
                                  <p:stCondLst>
                                    <p:cond delay="0"/>
                                  </p:stCondLst>
                                  <p:childTnLst>
                                    <p:set>
                                      <p:cBhvr>
                                        <p:cTn id="62"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6"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a:xfrm>
            <a:off x="304800" y="228600"/>
            <a:ext cx="4114800" cy="715963"/>
          </a:xfrm>
          <a:noFill/>
          <a:ln>
            <a:solidFill>
              <a:srgbClr val="000000"/>
            </a:solidFill>
            <a:round/>
          </a:ln>
          <a:extLst>
            <a:ext uri="{909E8E84-426E-40dd-AFC4-6F175D3DCCD1}">
              <a14:hiddenFill xmlns:a14="http://schemas.microsoft.com/office/drawing/2010/main">
                <a:solidFill>
                  <a:srgbClr val="FFFFFF"/>
                </a:solidFill>
              </a14:hiddenFill>
            </a:ext>
          </a:extLst>
        </p:spPr>
        <p:txBody>
          <a:bodyPr vert="horz" wrap="square" lIns="82945" tIns="41473" rIns="82945" bIns="41473" numCol="1" anchor="ctr" anchorCtr="0" compatLnSpc="1">
            <a:prstTxWarp prst="textNoShape">
              <a:avLst/>
            </a:prstTxWarp>
          </a:bodyPr>
          <a:lstStyle/>
          <a:p>
            <a:pPr algn="l">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pPr>
            <a:r>
              <a:rPr lang="en-GB" sz="2400" dirty="0">
                <a:solidFill>
                  <a:srgbClr val="000000"/>
                </a:solidFill>
              </a:rPr>
              <a:t>3-a. Understanding Cost</a:t>
            </a:r>
          </a:p>
        </p:txBody>
      </p:sp>
      <p:sp>
        <p:nvSpPr>
          <p:cNvPr id="29699" name="Content Placeholder 2"/>
          <p:cNvSpPr>
            <a:spLocks noGrp="1"/>
          </p:cNvSpPr>
          <p:nvPr>
            <p:ph idx="1"/>
          </p:nvPr>
        </p:nvSpPr>
        <p:spPr>
          <a:xfrm>
            <a:off x="304800" y="1143000"/>
            <a:ext cx="4114800" cy="5213350"/>
          </a:xfrm>
          <a:ln>
            <a:solidFill>
              <a:srgbClr val="000000"/>
            </a:solidFill>
            <a:round/>
          </a:ln>
          <a:extLst/>
        </p:spPr>
        <p:txBody>
          <a:bodyPr lIns="82945" tIns="41473" rIns="82945" bIns="41473"/>
          <a:lstStyle/>
          <a:p>
            <a:pPr marL="200025" indent="-200025" eaLnBrk="1" hangingPunct="1">
              <a:lnSpc>
                <a:spcPct val="120000"/>
              </a:lnSpc>
              <a:spcBef>
                <a:spcPct val="0"/>
              </a:spcBef>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r>
              <a:rPr lang="en-US" sz="1600" dirty="0" smtClean="0">
                <a:solidFill>
                  <a:srgbClr val="000000"/>
                </a:solidFill>
                <a:latin typeface="Arial" charset="0"/>
              </a:rPr>
              <a:t>To analyze how the business is performing, </a:t>
            </a:r>
            <a:r>
              <a:rPr lang="en-US" sz="1600" dirty="0">
                <a:solidFill>
                  <a:srgbClr val="000000"/>
                </a:solidFill>
                <a:latin typeface="Arial" charset="0"/>
              </a:rPr>
              <a:t>we categorize </a:t>
            </a:r>
            <a:r>
              <a:rPr lang="en-US" sz="1600" dirty="0" smtClean="0">
                <a:solidFill>
                  <a:srgbClr val="000000"/>
                </a:solidFill>
                <a:latin typeface="Arial" charset="0"/>
              </a:rPr>
              <a:t>cots in different ways</a:t>
            </a:r>
          </a:p>
          <a:p>
            <a:pPr marL="200025" indent="-200025" eaLnBrk="1" hangingPunct="1">
              <a:lnSpc>
                <a:spcPct val="120000"/>
              </a:lnSpc>
              <a:spcBef>
                <a:spcPct val="0"/>
              </a:spcBef>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r>
              <a:rPr lang="en-US" sz="1600" dirty="0" smtClean="0">
                <a:solidFill>
                  <a:srgbClr val="000000"/>
                </a:solidFill>
                <a:latin typeface="Arial" charset="0"/>
              </a:rPr>
              <a:t>Here we will look at two types:</a:t>
            </a:r>
            <a:endParaRPr lang="mr-IN" sz="1600" dirty="0">
              <a:solidFill>
                <a:srgbClr val="000000"/>
              </a:solidFill>
              <a:latin typeface="Arial" charset="0"/>
              <a:cs typeface="Arial" charset="0"/>
            </a:endParaRPr>
          </a:p>
          <a:p>
            <a:pPr marL="914400" lvl="1" indent="-457200" eaLnBrk="1" hangingPunct="1">
              <a:lnSpc>
                <a:spcPct val="120000"/>
              </a:lnSpc>
              <a:spcBef>
                <a:spcPct val="0"/>
              </a:spcBef>
              <a:buSzPct val="100000"/>
              <a:buFont typeface="Calibri" pitchFamily="34" charset="0"/>
              <a:buAutoNum type="arabicPeriod"/>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r>
              <a:rPr lang="en-US" sz="1400" dirty="0" smtClean="0">
                <a:solidFill>
                  <a:srgbClr val="000000"/>
                </a:solidFill>
                <a:latin typeface="Arial" charset="0"/>
              </a:rPr>
              <a:t>Direct Costs</a:t>
            </a:r>
            <a:endParaRPr lang="en-US" sz="1400" dirty="0">
              <a:solidFill>
                <a:srgbClr val="000000"/>
              </a:solidFill>
              <a:latin typeface="Arial" charset="0"/>
            </a:endParaRPr>
          </a:p>
          <a:p>
            <a:pPr marL="914400" lvl="1" indent="-457200" eaLnBrk="1" hangingPunct="1">
              <a:lnSpc>
                <a:spcPct val="120000"/>
              </a:lnSpc>
              <a:spcBef>
                <a:spcPct val="0"/>
              </a:spcBef>
              <a:buSzPct val="100000"/>
              <a:buFont typeface="Calibri" pitchFamily="34" charset="0"/>
              <a:buAutoNum type="arabicPeriod"/>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r>
              <a:rPr lang="en-US" sz="1400" dirty="0" smtClean="0">
                <a:solidFill>
                  <a:srgbClr val="000000"/>
                </a:solidFill>
                <a:latin typeface="Arial" charset="0"/>
              </a:rPr>
              <a:t>Indirect </a:t>
            </a:r>
            <a:r>
              <a:rPr lang="en-US" sz="1400" dirty="0">
                <a:solidFill>
                  <a:srgbClr val="000000"/>
                </a:solidFill>
                <a:latin typeface="Arial" charset="0"/>
              </a:rPr>
              <a:t>Costs</a:t>
            </a:r>
          </a:p>
          <a:p>
            <a:pPr marL="200025" lvl="1" indent="-200025" eaLnBrk="1" hangingPunct="1">
              <a:lnSpc>
                <a:spcPct val="120000"/>
              </a:lnSpc>
              <a:spcBef>
                <a:spcPct val="0"/>
              </a:spcBef>
              <a:buSzPct val="100000"/>
              <a:buFont typeface="Arial" pitchFamily="34"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r>
              <a:rPr lang="en-US" sz="1600" dirty="0" smtClean="0">
                <a:solidFill>
                  <a:srgbClr val="000000"/>
                </a:solidFill>
                <a:latin typeface="Arial" charset="0"/>
              </a:rPr>
              <a:t>Direct costs - Money </a:t>
            </a:r>
            <a:r>
              <a:rPr lang="en-US" sz="1600" dirty="0">
                <a:solidFill>
                  <a:srgbClr val="000000"/>
                </a:solidFill>
                <a:latin typeface="Arial" charset="0"/>
              </a:rPr>
              <a:t>spent specifically for production of goods or providing </a:t>
            </a:r>
            <a:r>
              <a:rPr lang="en-US" sz="1600" dirty="0" smtClean="0">
                <a:solidFill>
                  <a:srgbClr val="000000"/>
                </a:solidFill>
                <a:latin typeface="Arial" charset="0"/>
              </a:rPr>
              <a:t>services. The examples are raw </a:t>
            </a:r>
            <a:r>
              <a:rPr lang="en-US" sz="1600" dirty="0">
                <a:solidFill>
                  <a:srgbClr val="000000"/>
                </a:solidFill>
                <a:latin typeface="Arial" charset="0"/>
              </a:rPr>
              <a:t>material </a:t>
            </a:r>
            <a:r>
              <a:rPr lang="en-US" sz="1600" dirty="0" smtClean="0">
                <a:solidFill>
                  <a:srgbClr val="000000"/>
                </a:solidFill>
                <a:latin typeface="Arial" charset="0"/>
              </a:rPr>
              <a:t>cost and </a:t>
            </a:r>
            <a:r>
              <a:rPr lang="en-US" sz="1600" dirty="0" err="1" smtClean="0">
                <a:solidFill>
                  <a:srgbClr val="000000"/>
                </a:solidFill>
                <a:latin typeface="Arial" charset="0"/>
              </a:rPr>
              <a:t>labour</a:t>
            </a:r>
            <a:r>
              <a:rPr lang="en-US" sz="1600" dirty="0" smtClean="0">
                <a:solidFill>
                  <a:srgbClr val="000000"/>
                </a:solidFill>
                <a:latin typeface="Arial" charset="0"/>
              </a:rPr>
              <a:t> cost</a:t>
            </a:r>
          </a:p>
          <a:p>
            <a:pPr marL="200025" lvl="1" indent="-200025" eaLnBrk="1" hangingPunct="1">
              <a:lnSpc>
                <a:spcPct val="120000"/>
              </a:lnSpc>
              <a:spcBef>
                <a:spcPct val="0"/>
              </a:spcBef>
              <a:buSzPct val="100000"/>
              <a:buFont typeface="Arial" pitchFamily="34"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r>
              <a:rPr lang="en-US" sz="1600" dirty="0">
                <a:solidFill>
                  <a:srgbClr val="000000"/>
                </a:solidFill>
                <a:latin typeface="Arial" charset="0"/>
              </a:rPr>
              <a:t>Indirect </a:t>
            </a:r>
            <a:r>
              <a:rPr lang="en-US" sz="1600" dirty="0" smtClean="0">
                <a:solidFill>
                  <a:srgbClr val="000000"/>
                </a:solidFill>
                <a:latin typeface="Arial" charset="0"/>
              </a:rPr>
              <a:t>Costs are money </a:t>
            </a:r>
            <a:r>
              <a:rPr lang="en-US" sz="1600" dirty="0">
                <a:solidFill>
                  <a:srgbClr val="000000"/>
                </a:solidFill>
                <a:latin typeface="Arial" charset="0"/>
              </a:rPr>
              <a:t>spent on running the business but on activities not directly related to production of goods or </a:t>
            </a:r>
            <a:r>
              <a:rPr lang="en-US" sz="1600" dirty="0" smtClean="0">
                <a:solidFill>
                  <a:srgbClr val="000000"/>
                </a:solidFill>
                <a:latin typeface="Arial" charset="0"/>
              </a:rPr>
              <a:t>services. For example, interest on loans</a:t>
            </a:r>
          </a:p>
          <a:p>
            <a:pPr marL="200025" lvl="1" indent="-200025" eaLnBrk="1" hangingPunct="1">
              <a:lnSpc>
                <a:spcPct val="120000"/>
              </a:lnSpc>
              <a:spcBef>
                <a:spcPct val="0"/>
              </a:spcBef>
              <a:buSzPct val="100000"/>
              <a:buFont typeface="Arial" pitchFamily="34"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r>
              <a:rPr lang="en-US" sz="1600" dirty="0" smtClean="0">
                <a:solidFill>
                  <a:srgbClr val="000000"/>
                </a:solidFill>
                <a:latin typeface="Arial" charset="0"/>
              </a:rPr>
              <a:t>Later in the course we will look at another useful categorization called Fixed costs and Variable costs</a:t>
            </a:r>
            <a:endParaRPr lang="mr-IN" sz="1600" dirty="0">
              <a:solidFill>
                <a:srgbClr val="000000"/>
              </a:solidFill>
              <a:latin typeface="Arial" charset="0"/>
            </a:endParaRPr>
          </a:p>
        </p:txBody>
      </p:sp>
      <p:sp>
        <p:nvSpPr>
          <p:cNvPr id="18436" name="Slide Number Placeholder 5"/>
          <p:cNvSpPr txBox="1">
            <a:spLocks/>
          </p:cNvSpPr>
          <p:nvPr/>
        </p:nvSpPr>
        <p:spPr bwMode="auto">
          <a:xfrm>
            <a:off x="3124200" y="6356350"/>
            <a:ext cx="2895600" cy="365125"/>
          </a:xfrm>
          <a:prstGeom prst="rect">
            <a:avLst/>
          </a:prstGeom>
          <a:noFill/>
          <a:ln w="9525">
            <a:noFill/>
            <a:miter lim="800000"/>
            <a:headEnd/>
            <a:tailEnd/>
          </a:ln>
        </p:spPr>
        <p:txBody>
          <a:bodyPr anchor="ctr"/>
          <a:lstStyle/>
          <a:p>
            <a:pPr algn="ctr"/>
            <a:fld id="{B0F80183-BC96-4A18-BF87-0CF96A0FD84F}" type="slidenum">
              <a:rPr lang="en-US" sz="1600" b="1">
                <a:latin typeface="Calibri" pitchFamily="34" charset="0"/>
              </a:rPr>
              <a:pPr algn="ctr"/>
              <a:t>29</a:t>
            </a:fld>
            <a:endParaRPr lang="mr-IN" sz="1600" b="1">
              <a:latin typeface="Calibri" pitchFamily="34" charset="0"/>
            </a:endParaRPr>
          </a:p>
        </p:txBody>
      </p:sp>
      <p:sp>
        <p:nvSpPr>
          <p:cNvPr id="7" name="Title 1"/>
          <p:cNvSpPr txBox="1">
            <a:spLocks/>
          </p:cNvSpPr>
          <p:nvPr/>
        </p:nvSpPr>
        <p:spPr bwMode="auto">
          <a:xfrm>
            <a:off x="4724400" y="228600"/>
            <a:ext cx="4114800" cy="715963"/>
          </a:xfrm>
          <a:prstGeom prst="rect">
            <a:avLst/>
          </a:prstGeom>
          <a:noFill/>
          <a:ln>
            <a:solidFill>
              <a:srgbClr val="000000"/>
            </a:solidFill>
            <a:round/>
          </a:ln>
          <a:extLst>
            <a:ext uri="{909E8E84-426E-40dd-AFC4-6F175D3DCCD1}">
              <a14:hiddenFill xmlns:a14="http://schemas.microsoft.com/office/drawing/2010/main">
                <a:solidFill>
                  <a:srgbClr val="FFFFFF"/>
                </a:solidFill>
              </a14:hiddenFill>
            </a:ext>
          </a:extLst>
        </p:spPr>
        <p:txBody>
          <a:bodyPr vert="horz" wrap="square" lIns="82945" tIns="41473" rIns="82945" bIns="41473" numCol="1" anchor="ctr" anchorCtr="0" compatLnSpc="1">
            <a:prstTxWarp prst="textNoShape">
              <a:avLst/>
            </a:prstTxWarp>
          </a:bodyPr>
          <a:lstStyle>
            <a:lvl1pPr algn="ctr" rtl="0" eaLnBrk="0" fontAlgn="base" hangingPunct="0">
              <a:spcBef>
                <a:spcPct val="0"/>
              </a:spcBef>
              <a:spcAft>
                <a:spcPct val="0"/>
              </a:spcAft>
              <a:defRPr sz="4400" kern="1200">
                <a:solidFill>
                  <a:schemeClr val="tx1"/>
                </a:solidFill>
                <a:latin typeface="Arial" pitchFamily="34" charset="0"/>
                <a:ea typeface="+mj-ea"/>
                <a:cs typeface="Arial" pitchFamily="34" charset="0"/>
              </a:defRPr>
            </a:lvl1pPr>
            <a:lvl2pPr algn="ctr" rtl="0" eaLnBrk="0" fontAlgn="base" hangingPunct="0">
              <a:spcBef>
                <a:spcPct val="0"/>
              </a:spcBef>
              <a:spcAft>
                <a:spcPct val="0"/>
              </a:spcAft>
              <a:defRPr sz="4400">
                <a:solidFill>
                  <a:schemeClr val="tx1"/>
                </a:solidFill>
                <a:latin typeface="Arial" charset="0"/>
                <a:cs typeface="Arial" charset="0"/>
              </a:defRPr>
            </a:lvl2pPr>
            <a:lvl3pPr algn="ctr" rtl="0" eaLnBrk="0" fontAlgn="base" hangingPunct="0">
              <a:spcBef>
                <a:spcPct val="0"/>
              </a:spcBef>
              <a:spcAft>
                <a:spcPct val="0"/>
              </a:spcAft>
              <a:defRPr sz="4400">
                <a:solidFill>
                  <a:schemeClr val="tx1"/>
                </a:solidFill>
                <a:latin typeface="Arial" charset="0"/>
                <a:cs typeface="Arial" charset="0"/>
              </a:defRPr>
            </a:lvl3pPr>
            <a:lvl4pPr algn="ctr" rtl="0" eaLnBrk="0" fontAlgn="base" hangingPunct="0">
              <a:spcBef>
                <a:spcPct val="0"/>
              </a:spcBef>
              <a:spcAft>
                <a:spcPct val="0"/>
              </a:spcAft>
              <a:defRPr sz="4400">
                <a:solidFill>
                  <a:schemeClr val="tx1"/>
                </a:solidFill>
                <a:latin typeface="Arial" charset="0"/>
                <a:cs typeface="Arial" charset="0"/>
              </a:defRPr>
            </a:lvl4pPr>
            <a:lvl5pPr algn="ctr" rtl="0" eaLnBrk="0" fontAlgn="base" hangingPunct="0">
              <a:spcBef>
                <a:spcPct val="0"/>
              </a:spcBef>
              <a:spcAft>
                <a:spcPct val="0"/>
              </a:spcAft>
              <a:defRPr sz="4400">
                <a:solidFill>
                  <a:schemeClr val="tx1"/>
                </a:solidFill>
                <a:latin typeface="Arial" charset="0"/>
                <a:cs typeface="Arial"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algn="l">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pPr>
            <a:r>
              <a:rPr lang="en-GB" sz="2400" dirty="0" smtClean="0">
                <a:solidFill>
                  <a:srgbClr val="000000"/>
                </a:solidFill>
              </a:rPr>
              <a:t>3-a. </a:t>
            </a:r>
            <a:r>
              <a:rPr lang="x-none" sz="2400" dirty="0" smtClean="0">
                <a:solidFill>
                  <a:srgbClr val="000000"/>
                </a:solidFill>
              </a:rPr>
              <a:t>लागत को समझना</a:t>
            </a:r>
            <a:endParaRPr lang="en-GB" sz="2400" dirty="0">
              <a:solidFill>
                <a:srgbClr val="000000"/>
              </a:solidFill>
            </a:endParaRPr>
          </a:p>
        </p:txBody>
      </p:sp>
      <p:sp>
        <p:nvSpPr>
          <p:cNvPr id="9" name="Content Placeholder 2"/>
          <p:cNvSpPr txBox="1">
            <a:spLocks/>
          </p:cNvSpPr>
          <p:nvPr/>
        </p:nvSpPr>
        <p:spPr bwMode="auto">
          <a:xfrm>
            <a:off x="4724400" y="1143000"/>
            <a:ext cx="4114800" cy="5213350"/>
          </a:xfrm>
          <a:prstGeom prst="rect">
            <a:avLst/>
          </a:prstGeom>
          <a:noFill/>
          <a:ln>
            <a:solidFill>
              <a:srgbClr val="000000"/>
            </a:solidFill>
            <a:round/>
          </a:ln>
          <a:extLst/>
        </p:spPr>
        <p:txBody>
          <a:bodyPr vert="horz" wrap="square" lIns="82945" tIns="41473" rIns="82945" bIns="41473" numCol="1" anchor="t" anchorCtr="0" compatLnSpc="1">
            <a:prstTxWarp prst="textNoShape">
              <a:avLst/>
            </a:prstTxWarp>
          </a:bodyPr>
          <a:lst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Arial" pitchFamily="34" charset="0"/>
                <a:ea typeface="+mn-ea"/>
                <a:cs typeface="Arial" pitchFamily="34" charset="0"/>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Arial" pitchFamily="34" charset="0"/>
                <a:ea typeface="+mn-ea"/>
                <a:cs typeface="Arial" pitchFamily="34" charset="0"/>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Arial" pitchFamily="34" charset="0"/>
                <a:ea typeface="+mn-ea"/>
                <a:cs typeface="Arial" pitchFamily="34" charset="0"/>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Arial" pitchFamily="34" charset="0"/>
                <a:ea typeface="+mn-ea"/>
                <a:cs typeface="Arial" pitchFamily="34" charset="0"/>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200025" indent="-200025" eaLnBrk="1" hangingPunct="1">
              <a:lnSpc>
                <a:spcPct val="130000"/>
              </a:lnSpc>
              <a:spcBef>
                <a:spcPct val="0"/>
              </a:spcBef>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r>
              <a:rPr lang="x-none" sz="1800" dirty="0" smtClean="0">
                <a:solidFill>
                  <a:srgbClr val="000000"/>
                </a:solidFill>
                <a:latin typeface="Arial" charset="0"/>
              </a:rPr>
              <a:t>हम आमतौर पर लागत को दो प्रकारों में वर्गीकृ​त करते हैं:</a:t>
            </a:r>
          </a:p>
          <a:p>
            <a:pPr marL="635000" eaLnBrk="1" hangingPunct="1">
              <a:lnSpc>
                <a:spcPct val="130000"/>
              </a:lnSpc>
              <a:spcBef>
                <a:spcPct val="0"/>
              </a:spcBef>
              <a:buSzPct val="100000"/>
              <a:buFont typeface="+mj-lt"/>
              <a:buAutoNum type="arabicPeriod"/>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r>
              <a:rPr lang="x-none" sz="1800" dirty="0" smtClean="0">
                <a:solidFill>
                  <a:srgbClr val="000000"/>
                </a:solidFill>
                <a:latin typeface="Arial" charset="0"/>
              </a:rPr>
              <a:t>प्रत्यक्ष लागत</a:t>
            </a:r>
          </a:p>
          <a:p>
            <a:pPr marL="635000" eaLnBrk="1" hangingPunct="1">
              <a:lnSpc>
                <a:spcPct val="130000"/>
              </a:lnSpc>
              <a:spcBef>
                <a:spcPct val="0"/>
              </a:spcBef>
              <a:buSzPct val="100000"/>
              <a:buFont typeface="+mj-lt"/>
              <a:buAutoNum type="arabicPeriod"/>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r>
              <a:rPr lang="x-none" sz="1800" dirty="0" smtClean="0">
                <a:solidFill>
                  <a:srgbClr val="000000"/>
                </a:solidFill>
                <a:latin typeface="Arial" charset="0"/>
              </a:rPr>
              <a:t>अप्रत्यक्ष लागत </a:t>
            </a:r>
          </a:p>
          <a:p>
            <a:pPr marL="200025" indent="-200025" eaLnBrk="1" hangingPunct="1">
              <a:lnSpc>
                <a:spcPct val="130000"/>
              </a:lnSpc>
              <a:spcBef>
                <a:spcPct val="0"/>
              </a:spcBef>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r>
              <a:rPr lang="x-none" sz="1700" dirty="0" smtClean="0">
                <a:solidFill>
                  <a:srgbClr val="000000"/>
                </a:solidFill>
                <a:latin typeface="Arial" charset="0"/>
              </a:rPr>
              <a:t>प्रत्यक्ष लागत — उत्पाद का निर्माण करने या सेवाएं प्रदान करने पर विशेष तौर पर खर्च किया गया धन। इसके उदाहरण कच्चा माल की लागत और श्रमिकों का खर्च है</a:t>
            </a:r>
          </a:p>
          <a:p>
            <a:pPr marL="200025" indent="-200025" eaLnBrk="1" hangingPunct="1">
              <a:lnSpc>
                <a:spcPct val="130000"/>
              </a:lnSpc>
              <a:spcBef>
                <a:spcPct val="0"/>
              </a:spcBef>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r>
              <a:rPr lang="x-none" sz="1700" dirty="0" smtClean="0">
                <a:solidFill>
                  <a:srgbClr val="000000"/>
                </a:solidFill>
                <a:latin typeface="Arial" charset="0"/>
              </a:rPr>
              <a:t>अप्रत्यक्ष लागत व्यापार चलाने पर खर्च किया गया धन है जो उन गतिविधियों पर खर्च होता है जो कि सीधे तौर पर सामग्री के उत्पादन या सेवाओं से संबंधित नहीं होती हैं। इनमें अकाउंटेंट का दिया गया वेतन, किराया, ऋण पर दिया गया ब्याज आदि शामिल है।</a:t>
            </a:r>
            <a:endParaRPr lang="mr-IN" sz="1700" dirty="0">
              <a:solidFill>
                <a:srgbClr val="000000"/>
              </a:solidFill>
              <a:latin typeface="Arial" charset="0"/>
            </a:endParaRPr>
          </a:p>
        </p:txBody>
      </p:sp>
    </p:spTree>
    <p:extLst>
      <p:ext uri="{BB962C8B-B14F-4D97-AF65-F5344CB8AC3E}">
        <p14:creationId xmlns:p14="http://schemas.microsoft.com/office/powerpoint/2010/main" val="81371368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9699">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9699">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9699">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9699">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xEl>
                                              <p:pRg st="1" end="1"/>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9">
                                            <p:txEl>
                                              <p:pRg st="2" end="2"/>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9">
                                            <p:txEl>
                                              <p:pRg st="3" end="3"/>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9">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Text Box 3"/>
          <p:cNvSpPr txBox="1">
            <a:spLocks noChangeArrowheads="1"/>
          </p:cNvSpPr>
          <p:nvPr/>
        </p:nvSpPr>
        <p:spPr bwMode="auto">
          <a:xfrm>
            <a:off x="381000" y="304800"/>
            <a:ext cx="4038600" cy="6248400"/>
          </a:xfrm>
          <a:prstGeom prst="rect">
            <a:avLst/>
          </a:prstGeom>
          <a:noFill/>
          <a:ln w="3175">
            <a:solidFill>
              <a:schemeClr val="bg1"/>
            </a:solidFill>
            <a:round/>
            <a:headEnd/>
            <a:tailEnd/>
          </a:ln>
        </p:spPr>
        <p:txBody>
          <a:bodyPr lIns="81639" tIns="40820" rIns="81639" bIns="40820"/>
          <a:lstStyle/>
          <a:p>
            <a:pPr>
              <a:lnSpc>
                <a:spcPct val="130000"/>
              </a:lnSpc>
              <a:spcBef>
                <a:spcPts val="0"/>
              </a:spcBef>
              <a:spcAft>
                <a:spcPts val="0"/>
              </a:spcAft>
            </a:pPr>
            <a:r>
              <a:rPr lang="en-GB" sz="2400" b="0" i="0" dirty="0">
                <a:latin typeface="Arial"/>
                <a:ea typeface="+mn-ea"/>
                <a:cs typeface="Arial"/>
              </a:rPr>
              <a:t>Business is a </a:t>
            </a:r>
            <a:r>
              <a:rPr lang="en-GB" sz="2400" b="1" i="0" u="sng" dirty="0">
                <a:latin typeface="Arial"/>
                <a:ea typeface="+mn-ea"/>
                <a:cs typeface="Arial"/>
              </a:rPr>
              <a:t>recurring</a:t>
            </a:r>
            <a:r>
              <a:rPr lang="en-GB" sz="2400" b="0" i="0" dirty="0">
                <a:latin typeface="Arial"/>
                <a:ea typeface="+mn-ea"/>
                <a:cs typeface="Arial"/>
              </a:rPr>
              <a:t> </a:t>
            </a:r>
            <a:r>
              <a:rPr lang="en-GB" sz="2400" b="0" i="0" dirty="0" smtClean="0">
                <a:latin typeface="Arial"/>
                <a:ea typeface="+mn-ea"/>
                <a:cs typeface="Arial"/>
              </a:rPr>
              <a:t>economic activity of selling </a:t>
            </a:r>
            <a:r>
              <a:rPr lang="en-GB" sz="2400" b="1" i="0" u="sng" dirty="0" smtClean="0">
                <a:latin typeface="Arial"/>
                <a:ea typeface="+mn-ea"/>
                <a:cs typeface="Arial"/>
              </a:rPr>
              <a:t>goods</a:t>
            </a:r>
            <a:r>
              <a:rPr lang="en-GB" sz="2400" b="0" i="0" dirty="0" smtClean="0">
                <a:latin typeface="Arial"/>
                <a:ea typeface="+mn-ea"/>
                <a:cs typeface="Arial"/>
              </a:rPr>
              <a:t> and </a:t>
            </a:r>
            <a:r>
              <a:rPr lang="en-GB" sz="2400" b="1" i="0" u="sng" dirty="0" smtClean="0">
                <a:latin typeface="Arial"/>
                <a:ea typeface="+mn-ea"/>
                <a:cs typeface="Arial"/>
              </a:rPr>
              <a:t>services</a:t>
            </a:r>
            <a:r>
              <a:rPr lang="en-GB" sz="2400" i="0" dirty="0" smtClean="0">
                <a:latin typeface="Arial"/>
                <a:ea typeface="+mn-ea"/>
                <a:cs typeface="Arial"/>
              </a:rPr>
              <a:t> after </a:t>
            </a:r>
            <a:r>
              <a:rPr lang="en-GB" sz="2400" dirty="0">
                <a:latin typeface="Arial"/>
                <a:cs typeface="Arial"/>
              </a:rPr>
              <a:t>making or </a:t>
            </a:r>
            <a:r>
              <a:rPr lang="en-GB" sz="2400" dirty="0" smtClean="0">
                <a:latin typeface="Arial"/>
                <a:cs typeface="Arial"/>
              </a:rPr>
              <a:t>buying them</a:t>
            </a:r>
            <a:r>
              <a:rPr lang="en-GB" sz="2400" i="0" dirty="0" smtClean="0">
                <a:latin typeface="Arial"/>
                <a:ea typeface="+mn-ea"/>
                <a:cs typeface="Arial"/>
              </a:rPr>
              <a:t> with an aim of making profits</a:t>
            </a:r>
            <a:endParaRPr lang="en-GB" sz="2400" i="0" dirty="0">
              <a:latin typeface="Arial"/>
              <a:ea typeface="+mn-ea"/>
              <a:cs typeface="Arial"/>
            </a:endParaRPr>
          </a:p>
          <a:p>
            <a:pPr algn="l">
              <a:lnSpc>
                <a:spcPct val="130000"/>
              </a:lnSpc>
              <a:spcBef>
                <a:spcPts val="0"/>
              </a:spcBef>
              <a:spcAft>
                <a:spcPts val="0"/>
              </a:spcAft>
              <a:buNone/>
            </a:pPr>
            <a:endParaRPr lang="en-US" sz="2400" dirty="0" smtClean="0">
              <a:latin typeface="Arial"/>
              <a:cs typeface="Arial"/>
            </a:endParaRPr>
          </a:p>
          <a:p>
            <a:pPr algn="l">
              <a:lnSpc>
                <a:spcPct val="130000"/>
              </a:lnSpc>
              <a:spcBef>
                <a:spcPts val="0"/>
              </a:spcBef>
              <a:spcAft>
                <a:spcPts val="0"/>
              </a:spcAft>
              <a:buNone/>
            </a:pPr>
            <a:endParaRPr lang="en-US" sz="2400" dirty="0" smtClean="0">
              <a:latin typeface="Arial"/>
              <a:cs typeface="Arial"/>
            </a:endParaRPr>
          </a:p>
          <a:p>
            <a:pPr algn="l">
              <a:lnSpc>
                <a:spcPct val="130000"/>
              </a:lnSpc>
              <a:spcBef>
                <a:spcPts val="0"/>
              </a:spcBef>
              <a:spcAft>
                <a:spcPts val="0"/>
              </a:spcAft>
              <a:buNone/>
            </a:pPr>
            <a:r>
              <a:rPr lang="en-GB" sz="2400" b="0" i="0" dirty="0">
                <a:latin typeface="Arial"/>
                <a:ea typeface="+mn-ea"/>
                <a:cs typeface="Arial"/>
              </a:rPr>
              <a:t>Main features of a business:</a:t>
            </a:r>
          </a:p>
          <a:p>
            <a:pPr marL="457200" indent="-457200" algn="l">
              <a:lnSpc>
                <a:spcPct val="130000"/>
              </a:lnSpc>
              <a:spcBef>
                <a:spcPts val="0"/>
              </a:spcBef>
              <a:spcAft>
                <a:spcPts val="0"/>
              </a:spcAft>
              <a:buFont typeface="Calibri"/>
              <a:buAutoNum type="arabicPeriod"/>
            </a:pPr>
            <a:r>
              <a:rPr lang="en-IN" sz="2000" b="0" i="0" dirty="0">
                <a:latin typeface="Arial"/>
                <a:ea typeface="+mn-ea"/>
                <a:cs typeface="Arial"/>
              </a:rPr>
              <a:t>A recurring </a:t>
            </a:r>
            <a:r>
              <a:rPr lang="en-IN" sz="2000" b="1" i="0" u="sng" dirty="0">
                <a:latin typeface="Arial"/>
                <a:ea typeface="+mn-ea"/>
                <a:cs typeface="Arial"/>
              </a:rPr>
              <a:t>economic</a:t>
            </a:r>
            <a:r>
              <a:rPr lang="en-IN" sz="2000" b="0" i="0" dirty="0">
                <a:latin typeface="Arial"/>
                <a:ea typeface="+mn-ea"/>
                <a:cs typeface="Arial"/>
              </a:rPr>
              <a:t> activity</a:t>
            </a:r>
          </a:p>
          <a:p>
            <a:pPr marL="457200" indent="-457200" algn="l">
              <a:lnSpc>
                <a:spcPct val="130000"/>
              </a:lnSpc>
              <a:spcBef>
                <a:spcPts val="0"/>
              </a:spcBef>
              <a:spcAft>
                <a:spcPts val="0"/>
              </a:spcAft>
              <a:buFont typeface="Calibri"/>
              <a:buAutoNum type="arabicPeriod"/>
            </a:pPr>
            <a:r>
              <a:rPr lang="en-IN" sz="2000" dirty="0">
                <a:latin typeface="Arial"/>
                <a:cs typeface="Arial"/>
              </a:rPr>
              <a:t>S</a:t>
            </a:r>
            <a:r>
              <a:rPr lang="en-IN" sz="2000" b="0" i="0" dirty="0" smtClean="0">
                <a:latin typeface="Arial"/>
                <a:ea typeface="+mn-ea"/>
                <a:cs typeface="Arial"/>
              </a:rPr>
              <a:t>elling </a:t>
            </a:r>
            <a:r>
              <a:rPr lang="en-IN" sz="2000" b="0" i="0" dirty="0">
                <a:latin typeface="Arial"/>
                <a:ea typeface="+mn-ea"/>
                <a:cs typeface="Arial"/>
              </a:rPr>
              <a:t>of goods or services</a:t>
            </a:r>
          </a:p>
          <a:p>
            <a:pPr marL="457200" indent="-457200" algn="l">
              <a:lnSpc>
                <a:spcPct val="130000"/>
              </a:lnSpc>
              <a:spcBef>
                <a:spcPts val="0"/>
              </a:spcBef>
              <a:spcAft>
                <a:spcPts val="0"/>
              </a:spcAft>
              <a:buFont typeface="Calibri"/>
              <a:buAutoNum type="arabicPeriod"/>
            </a:pPr>
            <a:r>
              <a:rPr lang="en-IN" sz="2000" b="0" i="0" dirty="0">
                <a:latin typeface="Arial"/>
                <a:ea typeface="+mn-ea"/>
                <a:cs typeface="Arial"/>
              </a:rPr>
              <a:t>Investment of </a:t>
            </a:r>
            <a:r>
              <a:rPr lang="en-IN" sz="2000" b="1" u="sng" dirty="0" smtClean="0">
                <a:latin typeface="Arial"/>
                <a:cs typeface="Arial"/>
              </a:rPr>
              <a:t>money</a:t>
            </a:r>
            <a:endParaRPr lang="en-IN" sz="2000" b="1" i="0" u="sng" dirty="0">
              <a:latin typeface="Arial"/>
              <a:cs typeface="Arial"/>
            </a:endParaRPr>
          </a:p>
          <a:p>
            <a:pPr marL="457200" indent="-457200" algn="l">
              <a:lnSpc>
                <a:spcPct val="130000"/>
              </a:lnSpc>
              <a:spcBef>
                <a:spcPts val="0"/>
              </a:spcBef>
              <a:spcAft>
                <a:spcPts val="0"/>
              </a:spcAft>
              <a:buFont typeface="Calibri"/>
              <a:buAutoNum type="arabicPeriod"/>
            </a:pPr>
            <a:r>
              <a:rPr lang="en-IN" sz="2000" b="0" i="0" dirty="0">
                <a:latin typeface="Arial"/>
                <a:ea typeface="+mn-ea"/>
                <a:cs typeface="Arial"/>
              </a:rPr>
              <a:t>Focus on profits</a:t>
            </a:r>
          </a:p>
          <a:p>
            <a:pPr marL="457200" indent="-457200" algn="l">
              <a:lnSpc>
                <a:spcPct val="130000"/>
              </a:lnSpc>
              <a:spcBef>
                <a:spcPts val="0"/>
              </a:spcBef>
              <a:spcAft>
                <a:spcPts val="0"/>
              </a:spcAft>
              <a:buFont typeface="Calibri"/>
              <a:buAutoNum type="arabicPeriod"/>
            </a:pPr>
            <a:r>
              <a:rPr lang="en-IN" sz="2000" b="0" i="0" dirty="0">
                <a:latin typeface="Arial"/>
                <a:ea typeface="+mn-ea"/>
                <a:cs typeface="Arial"/>
              </a:rPr>
              <a:t>Involves </a:t>
            </a:r>
            <a:r>
              <a:rPr lang="en-IN" sz="2000" b="0" i="0" dirty="0" smtClean="0">
                <a:latin typeface="Arial"/>
                <a:ea typeface="+mn-ea"/>
                <a:cs typeface="Arial"/>
              </a:rPr>
              <a:t>taking </a:t>
            </a:r>
            <a:r>
              <a:rPr lang="en-IN" sz="2000" b="1" i="0" u="sng" dirty="0" smtClean="0">
                <a:latin typeface="Arial"/>
                <a:ea typeface="+mn-ea"/>
                <a:cs typeface="Arial"/>
              </a:rPr>
              <a:t>risk</a:t>
            </a:r>
            <a:endParaRPr lang="en-IN" sz="2000" b="1" i="0" u="sng" dirty="0">
              <a:latin typeface="Arial"/>
              <a:ea typeface="+mn-ea"/>
              <a:cs typeface="Arial"/>
            </a:endParaRPr>
          </a:p>
        </p:txBody>
      </p:sp>
      <p:sp>
        <p:nvSpPr>
          <p:cNvPr id="6148" name="Slide Number Placeholder 5"/>
          <p:cNvSpPr>
            <a:spLocks noGrp="1"/>
          </p:cNvSpPr>
          <p:nvPr>
            <p:ph type="sldNum" sz="quarter" idx="12"/>
          </p:nvPr>
        </p:nvSpPr>
        <p:spPr bwMode="auto">
          <a:xfrm>
            <a:off x="3124200" y="6477000"/>
            <a:ext cx="2895600" cy="365125"/>
          </a:xfrm>
          <a:ln>
            <a:miter lim="800000"/>
            <a:headEnd/>
            <a:tailEnd/>
          </a:ln>
        </p:spPr>
        <p:txBody>
          <a:bodyPr wrap="square" bIns="0" numCol="1" anchor="b" anchorCtr="0" compatLnSpc="1">
            <a:prstTxWarp prst="textNoShape">
              <a:avLst/>
            </a:prstTxWarp>
          </a:bodyPr>
          <a:lstStyle/>
          <a:p>
            <a:pPr algn="ctr">
              <a:spcBef>
                <a:spcPts val="0"/>
              </a:spcBef>
              <a:spcAft>
                <a:spcPts val="0"/>
              </a:spcAft>
              <a:buNone/>
            </a:pPr>
            <a:fld id="{30892CEB-72AA-47FF-A663-9ADBD2B09B9F}" type="slidenum">
              <a:rPr lang="en-US" sz="1600" b="1" i="0">
                <a:solidFill>
                  <a:schemeClr val="tx1"/>
                </a:solidFill>
                <a:latin typeface="Calibri"/>
                <a:ea typeface="+mn-ea"/>
                <a:cs typeface="+mn-cs"/>
              </a:rPr>
              <a:pPr algn="ctr">
                <a:spcBef>
                  <a:spcPts val="0"/>
                </a:spcBef>
                <a:spcAft>
                  <a:spcPts val="0"/>
                </a:spcAft>
                <a:buNone/>
              </a:pPr>
              <a:t>3</a:t>
            </a:fld>
            <a:endParaRPr lang="en-US" sz="1600" b="1" i="0">
              <a:solidFill>
                <a:schemeClr val="tx1"/>
              </a:solidFill>
              <a:latin typeface="Calibri"/>
              <a:ea typeface="+mn-ea"/>
              <a:cs typeface="+mn-cs"/>
            </a:endParaRPr>
          </a:p>
        </p:txBody>
      </p:sp>
      <p:sp>
        <p:nvSpPr>
          <p:cNvPr id="5" name="Text Box 3"/>
          <p:cNvSpPr txBox="1">
            <a:spLocks noChangeArrowheads="1"/>
          </p:cNvSpPr>
          <p:nvPr/>
        </p:nvSpPr>
        <p:spPr bwMode="auto">
          <a:xfrm>
            <a:off x="4953000" y="304800"/>
            <a:ext cx="4038600" cy="6248400"/>
          </a:xfrm>
          <a:prstGeom prst="rect">
            <a:avLst/>
          </a:prstGeom>
          <a:noFill/>
          <a:ln w="3175">
            <a:solidFill>
              <a:schemeClr val="bg1"/>
            </a:solidFill>
            <a:round/>
            <a:headEnd/>
            <a:tailEnd/>
          </a:ln>
        </p:spPr>
        <p:txBody>
          <a:bodyPr lIns="81639" tIns="40820" rIns="81639" bIns="40820"/>
          <a:lstStyle/>
          <a:p>
            <a:pPr>
              <a:lnSpc>
                <a:spcPct val="130000"/>
              </a:lnSpc>
              <a:spcBef>
                <a:spcPts val="0"/>
              </a:spcBef>
              <a:spcAft>
                <a:spcPts val="0"/>
              </a:spcAft>
            </a:pPr>
            <a:r>
              <a:rPr lang="x-none" sz="2400" dirty="0" smtClean="0">
                <a:latin typeface="+mj-lt"/>
                <a:cs typeface="Arial"/>
              </a:rPr>
              <a:t>व्यापार </a:t>
            </a:r>
            <a:r>
              <a:rPr lang="x-none" sz="2400" b="1" u="sng" dirty="0" smtClean="0">
                <a:latin typeface="+mj-lt"/>
                <a:cs typeface="Arial"/>
              </a:rPr>
              <a:t>उत्पादों</a:t>
            </a:r>
            <a:r>
              <a:rPr lang="x-none" sz="2400" dirty="0" smtClean="0">
                <a:latin typeface="+mj-lt"/>
                <a:cs typeface="Arial"/>
              </a:rPr>
              <a:t> और </a:t>
            </a:r>
            <a:r>
              <a:rPr lang="x-none" sz="2400" b="1" u="sng" dirty="0" smtClean="0">
                <a:latin typeface="+mj-lt"/>
                <a:cs typeface="Arial"/>
              </a:rPr>
              <a:t>सेवाओं</a:t>
            </a:r>
            <a:r>
              <a:rPr lang="x-none" sz="2400" dirty="0" smtClean="0">
                <a:latin typeface="+mj-lt"/>
                <a:cs typeface="Arial"/>
              </a:rPr>
              <a:t> का निर्माण करके/बेचकर </a:t>
            </a:r>
            <a:r>
              <a:rPr lang="x-none" sz="2400" b="1" u="sng" dirty="0" smtClean="0">
                <a:latin typeface="+mj-lt"/>
                <a:cs typeface="Arial"/>
              </a:rPr>
              <a:t>लाभ</a:t>
            </a:r>
            <a:r>
              <a:rPr lang="x-none" sz="2400" dirty="0" smtClean="0">
                <a:latin typeface="+mj-lt"/>
                <a:cs typeface="Arial"/>
              </a:rPr>
              <a:t> कमाने का </a:t>
            </a:r>
            <a:r>
              <a:rPr lang="x-none" sz="2400" b="1" u="sng" dirty="0" smtClean="0">
                <a:latin typeface="+mj-lt"/>
                <a:cs typeface="Arial"/>
              </a:rPr>
              <a:t>लगातार चलने वाली </a:t>
            </a:r>
            <a:r>
              <a:rPr lang="x-none" sz="2400" dirty="0" smtClean="0">
                <a:latin typeface="+mj-lt"/>
                <a:cs typeface="Arial"/>
              </a:rPr>
              <a:t> गतिविधि है  </a:t>
            </a:r>
          </a:p>
          <a:p>
            <a:pPr>
              <a:lnSpc>
                <a:spcPct val="130000"/>
              </a:lnSpc>
              <a:spcBef>
                <a:spcPts val="0"/>
              </a:spcBef>
              <a:spcAft>
                <a:spcPts val="0"/>
              </a:spcAft>
            </a:pPr>
            <a:endParaRPr lang="x-none" sz="2400" dirty="0" smtClean="0">
              <a:latin typeface="+mj-lt"/>
              <a:cs typeface="Arial"/>
            </a:endParaRPr>
          </a:p>
          <a:p>
            <a:pPr>
              <a:lnSpc>
                <a:spcPct val="130000"/>
              </a:lnSpc>
              <a:spcBef>
                <a:spcPts val="0"/>
              </a:spcBef>
              <a:spcAft>
                <a:spcPts val="0"/>
              </a:spcAft>
            </a:pPr>
            <a:endParaRPr lang="x-none" sz="2400" dirty="0" smtClean="0">
              <a:latin typeface="+mj-lt"/>
              <a:cs typeface="Arial"/>
            </a:endParaRPr>
          </a:p>
          <a:p>
            <a:pPr>
              <a:lnSpc>
                <a:spcPct val="130000"/>
              </a:lnSpc>
              <a:spcBef>
                <a:spcPts val="0"/>
              </a:spcBef>
              <a:spcAft>
                <a:spcPts val="0"/>
              </a:spcAft>
            </a:pPr>
            <a:r>
              <a:rPr lang="x-none" sz="2400" dirty="0" smtClean="0">
                <a:latin typeface="+mj-lt"/>
                <a:cs typeface="Arial"/>
              </a:rPr>
              <a:t>व्यापार के कई गुण हैं</a:t>
            </a:r>
            <a:r>
              <a:rPr lang="en-US" sz="2400" dirty="0" smtClean="0">
                <a:latin typeface="+mj-lt"/>
                <a:cs typeface="Arial"/>
              </a:rPr>
              <a:t>-</a:t>
            </a:r>
            <a:r>
              <a:rPr lang="x-none" sz="2400" dirty="0" smtClean="0">
                <a:latin typeface="+mj-lt"/>
                <a:cs typeface="Arial"/>
              </a:rPr>
              <a:t> </a:t>
            </a:r>
          </a:p>
          <a:p>
            <a:pPr marL="457200" indent="-457200">
              <a:lnSpc>
                <a:spcPct val="130000"/>
              </a:lnSpc>
              <a:spcBef>
                <a:spcPts val="0"/>
              </a:spcBef>
              <a:spcAft>
                <a:spcPts val="0"/>
              </a:spcAft>
              <a:buFont typeface="+mj-lt"/>
              <a:buAutoNum type="arabicPeriod"/>
            </a:pPr>
            <a:r>
              <a:rPr lang="x-none" sz="2000" dirty="0" smtClean="0">
                <a:latin typeface="+mj-lt"/>
                <a:cs typeface="Arial"/>
              </a:rPr>
              <a:t>एक लगातार चलने वाली </a:t>
            </a:r>
            <a:r>
              <a:rPr lang="x-none" sz="2000" b="1" u="sng" dirty="0" smtClean="0">
                <a:latin typeface="+mj-lt"/>
                <a:cs typeface="Arial"/>
              </a:rPr>
              <a:t>आर्थिक</a:t>
            </a:r>
            <a:r>
              <a:rPr lang="x-none" sz="2000" dirty="0" smtClean="0">
                <a:latin typeface="+mj-lt"/>
                <a:cs typeface="Arial"/>
              </a:rPr>
              <a:t> गतिविधि </a:t>
            </a:r>
          </a:p>
          <a:p>
            <a:pPr marL="457200" indent="-457200">
              <a:lnSpc>
                <a:spcPct val="130000"/>
              </a:lnSpc>
              <a:spcBef>
                <a:spcPts val="0"/>
              </a:spcBef>
              <a:spcAft>
                <a:spcPts val="0"/>
              </a:spcAft>
              <a:buFont typeface="+mj-lt"/>
              <a:buAutoNum type="arabicPeriod"/>
            </a:pPr>
            <a:r>
              <a:rPr lang="x-none" sz="2000" dirty="0" smtClean="0">
                <a:latin typeface="+mj-lt"/>
                <a:cs typeface="Arial"/>
              </a:rPr>
              <a:t>उत्पादों या सेवाओं का निर्माण करना/बेचना </a:t>
            </a:r>
            <a:endParaRPr lang="en-US" sz="2000" dirty="0" smtClean="0">
              <a:latin typeface="+mj-lt"/>
              <a:cs typeface="Arial"/>
            </a:endParaRPr>
          </a:p>
          <a:p>
            <a:pPr marL="457200" indent="-457200">
              <a:lnSpc>
                <a:spcPct val="130000"/>
              </a:lnSpc>
              <a:spcBef>
                <a:spcPts val="0"/>
              </a:spcBef>
              <a:spcAft>
                <a:spcPts val="0"/>
              </a:spcAft>
              <a:buFont typeface="+mj-lt"/>
              <a:buAutoNum type="arabicPeriod"/>
            </a:pPr>
            <a:r>
              <a:rPr lang="x-none" sz="2000" b="1" u="sng" dirty="0" smtClean="0">
                <a:latin typeface="+mj-lt"/>
                <a:cs typeface="Arial"/>
              </a:rPr>
              <a:t>पूंजी</a:t>
            </a:r>
            <a:r>
              <a:rPr lang="x-none" sz="2000" dirty="0" smtClean="0">
                <a:latin typeface="+mj-lt"/>
                <a:cs typeface="Arial"/>
              </a:rPr>
              <a:t> का निवे</a:t>
            </a:r>
            <a:r>
              <a:rPr lang="x-none" sz="2000" dirty="0" smtClean="0">
                <a:cs typeface="Arial"/>
              </a:rPr>
              <a:t>श</a:t>
            </a:r>
            <a:r>
              <a:rPr lang="x-none" sz="2000" dirty="0" smtClean="0">
                <a:latin typeface="+mj-lt"/>
                <a:cs typeface="Arial"/>
              </a:rPr>
              <a:t> </a:t>
            </a:r>
            <a:endParaRPr lang="en-US" sz="2000" dirty="0" smtClean="0">
              <a:latin typeface="+mj-lt"/>
              <a:cs typeface="Arial"/>
            </a:endParaRPr>
          </a:p>
          <a:p>
            <a:pPr marL="457200" indent="-457200">
              <a:lnSpc>
                <a:spcPct val="130000"/>
              </a:lnSpc>
              <a:spcBef>
                <a:spcPts val="0"/>
              </a:spcBef>
              <a:spcAft>
                <a:spcPts val="0"/>
              </a:spcAft>
              <a:buFont typeface="+mj-lt"/>
              <a:buAutoNum type="arabicPeriod"/>
            </a:pPr>
            <a:r>
              <a:rPr lang="x-none" sz="2000" dirty="0" smtClean="0">
                <a:latin typeface="+mj-lt"/>
                <a:cs typeface="Arial"/>
              </a:rPr>
              <a:t>लाभ पर लक्ष्य साधना  </a:t>
            </a:r>
            <a:endParaRPr lang="en-US" sz="2000" dirty="0" smtClean="0">
              <a:latin typeface="+mj-lt"/>
              <a:cs typeface="Arial"/>
            </a:endParaRPr>
          </a:p>
          <a:p>
            <a:pPr marL="457200" indent="-457200">
              <a:lnSpc>
                <a:spcPct val="130000"/>
              </a:lnSpc>
              <a:spcBef>
                <a:spcPts val="0"/>
              </a:spcBef>
              <a:spcAft>
                <a:spcPts val="0"/>
              </a:spcAft>
              <a:buFont typeface="+mj-lt"/>
              <a:buAutoNum type="arabicPeriod"/>
            </a:pPr>
            <a:r>
              <a:rPr lang="x-none" sz="2000" b="1" u="sng" dirty="0" smtClean="0">
                <a:latin typeface="+mj-lt"/>
                <a:cs typeface="Arial"/>
              </a:rPr>
              <a:t>जोखिम</a:t>
            </a:r>
            <a:r>
              <a:rPr lang="x-none" sz="2000" dirty="0" smtClean="0">
                <a:latin typeface="+mj-lt"/>
                <a:cs typeface="Arial"/>
              </a:rPr>
              <a:t> भी शामिल होता है</a:t>
            </a:r>
          </a:p>
        </p:txBody>
      </p:sp>
    </p:spTree>
    <p:extLst>
      <p:ext uri="{BB962C8B-B14F-4D97-AF65-F5344CB8AC3E}">
        <p14:creationId xmlns:p14="http://schemas.microsoft.com/office/powerpoint/2010/main" val="2326353991"/>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819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195">
                                            <p:txEl>
                                              <p:pRg st="3" end="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8195">
                                            <p:txEl>
                                              <p:pRg st="4" end="4"/>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8195">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8195">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195">
                                            <p:txEl>
                                              <p:pRg st="7" end="7"/>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8195">
                                            <p:txEl>
                                              <p:pRg st="8" end="8"/>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5">
                                            <p:txEl>
                                              <p:pRg st="5" end="5"/>
                                            </p:txEl>
                                          </p:spTgt>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nodeType="clickEffect">
                                  <p:stCondLst>
                                    <p:cond delay="0"/>
                                  </p:stCondLst>
                                  <p:childTnLst>
                                    <p:set>
                                      <p:cBhvr>
                                        <p:cTn id="44" dur="1" fill="hold">
                                          <p:stCondLst>
                                            <p:cond delay="0"/>
                                          </p:stCondLst>
                                        </p:cTn>
                                        <p:tgtEl>
                                          <p:spTgt spid="5">
                                            <p:txEl>
                                              <p:pRg st="6" end="6"/>
                                            </p:txEl>
                                          </p:spTgt>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nodeType="clickEffect">
                                  <p:stCondLst>
                                    <p:cond delay="0"/>
                                  </p:stCondLst>
                                  <p:childTnLst>
                                    <p:set>
                                      <p:cBhvr>
                                        <p:cTn id="48" dur="1" fill="hold">
                                          <p:stCondLst>
                                            <p:cond delay="0"/>
                                          </p:stCondLst>
                                        </p:cTn>
                                        <p:tgtEl>
                                          <p:spTgt spid="5">
                                            <p:txEl>
                                              <p:pRg st="7" end="7"/>
                                            </p:txEl>
                                          </p:spTgt>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nodeType="clickEffect">
                                  <p:stCondLst>
                                    <p:cond delay="0"/>
                                  </p:stCondLst>
                                  <p:childTnLst>
                                    <p:set>
                                      <p:cBhvr>
                                        <p:cTn id="52" dur="1" fill="hold">
                                          <p:stCondLst>
                                            <p:cond delay="0"/>
                                          </p:stCondLst>
                                        </p:cTn>
                                        <p:tgtEl>
                                          <p:spTgt spid="5">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ext Box 1"/>
          <p:cNvSpPr txBox="1">
            <a:spLocks noChangeArrowheads="1"/>
          </p:cNvSpPr>
          <p:nvPr/>
        </p:nvSpPr>
        <p:spPr bwMode="auto">
          <a:xfrm>
            <a:off x="228600" y="152400"/>
            <a:ext cx="4200525" cy="838200"/>
          </a:xfrm>
          <a:prstGeom prst="rect">
            <a:avLst/>
          </a:prstGeom>
          <a:noFill/>
          <a:ln w="9525">
            <a:solidFill>
              <a:srgbClr val="000000"/>
            </a:solidFill>
            <a:round/>
            <a:headEnd/>
            <a:tailEnd/>
          </a:ln>
        </p:spPr>
        <p:txBody>
          <a:bodyPr lIns="82945" tIns="41473" rIns="82945" bIns="41473" anchor="ctr"/>
          <a:lstStyle/>
          <a:p>
            <a:pPr>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pPr>
            <a:r>
              <a:rPr lang="en-GB" sz="2400" dirty="0" smtClean="0">
                <a:solidFill>
                  <a:srgbClr val="000000"/>
                </a:solidFill>
              </a:rPr>
              <a:t>3-b Understanding </a:t>
            </a:r>
            <a:r>
              <a:rPr lang="en-GB" sz="2400" dirty="0">
                <a:solidFill>
                  <a:srgbClr val="000000"/>
                </a:solidFill>
              </a:rPr>
              <a:t>Revenue</a:t>
            </a:r>
          </a:p>
        </p:txBody>
      </p:sp>
      <p:sp>
        <p:nvSpPr>
          <p:cNvPr id="11" name="Text Box 2"/>
          <p:cNvSpPr txBox="1">
            <a:spLocks noChangeArrowheads="1"/>
          </p:cNvSpPr>
          <p:nvPr/>
        </p:nvSpPr>
        <p:spPr bwMode="auto">
          <a:xfrm>
            <a:off x="228600" y="1214438"/>
            <a:ext cx="4200525" cy="3586162"/>
          </a:xfrm>
          <a:prstGeom prst="rect">
            <a:avLst/>
          </a:prstGeom>
          <a:noFill/>
          <a:ln w="9525">
            <a:noFill/>
            <a:round/>
            <a:headEnd/>
            <a:tailEnd/>
          </a:ln>
        </p:spPr>
        <p:txBody>
          <a:bodyPr lIns="82945" tIns="41473" rIns="82945" bIns="41473"/>
          <a:lstStyle/>
          <a:p>
            <a:pPr marL="200025" indent="-200025" fontAlgn="auto">
              <a:spcBef>
                <a:spcPts val="0"/>
              </a:spcBef>
              <a:spcAft>
                <a:spcPts val="120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sz="2000" dirty="0">
              <a:solidFill>
                <a:srgbClr val="000000"/>
              </a:solidFill>
              <a:latin typeface="+mj-lt"/>
              <a:cs typeface="+mn-cs"/>
            </a:endParaRPr>
          </a:p>
          <a:p>
            <a:pPr marL="200025" indent="-200025" fontAlgn="auto">
              <a:spcBef>
                <a:spcPts val="0"/>
              </a:spcBef>
              <a:spcAft>
                <a:spcPts val="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dirty="0">
              <a:solidFill>
                <a:srgbClr val="000000"/>
              </a:solidFill>
              <a:latin typeface="Calibri" pitchFamily="34" charset="0"/>
              <a:cs typeface="+mn-cs"/>
            </a:endParaRPr>
          </a:p>
        </p:txBody>
      </p:sp>
      <p:sp>
        <p:nvSpPr>
          <p:cNvPr id="12295" name="Text Box 2"/>
          <p:cNvSpPr txBox="1">
            <a:spLocks noChangeArrowheads="1"/>
          </p:cNvSpPr>
          <p:nvPr/>
        </p:nvSpPr>
        <p:spPr bwMode="auto">
          <a:xfrm>
            <a:off x="228600" y="1143000"/>
            <a:ext cx="4200525" cy="4495800"/>
          </a:xfrm>
          <a:prstGeom prst="rect">
            <a:avLst/>
          </a:prstGeom>
          <a:noFill/>
          <a:ln w="9525">
            <a:solidFill>
              <a:srgbClr val="000000"/>
            </a:solidFill>
            <a:round/>
            <a:headEnd/>
            <a:tailEnd/>
          </a:ln>
        </p:spPr>
        <p:txBody>
          <a:bodyPr lIns="82945" tIns="41473" rIns="82945" bIns="41473"/>
          <a:lstStyle/>
          <a:p>
            <a:pPr marL="200025" indent="-200025">
              <a:lnSpc>
                <a:spcPct val="13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GB" sz="2000" dirty="0">
                <a:solidFill>
                  <a:srgbClr val="000000"/>
                </a:solidFill>
              </a:rPr>
              <a:t>Revenue </a:t>
            </a:r>
            <a:r>
              <a:rPr lang="en-GB" sz="2000" dirty="0" smtClean="0">
                <a:solidFill>
                  <a:srgbClr val="000000"/>
                </a:solidFill>
              </a:rPr>
              <a:t>(also called Sales) is </a:t>
            </a:r>
            <a:r>
              <a:rPr lang="en-GB" sz="2000" dirty="0">
                <a:solidFill>
                  <a:srgbClr val="000000"/>
                </a:solidFill>
              </a:rPr>
              <a:t>the money that </a:t>
            </a:r>
            <a:r>
              <a:rPr lang="en-GB" sz="2000" dirty="0" smtClean="0">
                <a:solidFill>
                  <a:srgbClr val="000000"/>
                </a:solidFill>
              </a:rPr>
              <a:t>a business </a:t>
            </a:r>
            <a:r>
              <a:rPr lang="en-GB" sz="2000" dirty="0">
                <a:solidFill>
                  <a:srgbClr val="000000"/>
                </a:solidFill>
              </a:rPr>
              <a:t>earns by selling its products or services</a:t>
            </a:r>
          </a:p>
          <a:p>
            <a:pPr marL="200025" indent="-200025">
              <a:lnSpc>
                <a:spcPct val="13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GB" sz="2000" dirty="0">
                <a:solidFill>
                  <a:srgbClr val="000000"/>
                </a:solidFill>
              </a:rPr>
              <a:t>Following are NOT revenues</a:t>
            </a:r>
          </a:p>
          <a:p>
            <a:pPr marL="914400" lvl="1" indent="-457200">
              <a:lnSpc>
                <a:spcPct val="130000"/>
              </a:lnSpc>
              <a:buSzPct val="100000"/>
              <a:buFont typeface="Calibri" pitchFamily="34" charset="0"/>
              <a:buAutoNum type="arabicPeriod"/>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GB" dirty="0">
                <a:solidFill>
                  <a:srgbClr val="000000"/>
                </a:solidFill>
              </a:rPr>
              <a:t>Borrowing money for running the business is NOT revenue</a:t>
            </a:r>
          </a:p>
          <a:p>
            <a:pPr marL="914400" lvl="1" indent="-457200">
              <a:lnSpc>
                <a:spcPct val="130000"/>
              </a:lnSpc>
              <a:buSzPct val="100000"/>
              <a:buFont typeface="Calibri" pitchFamily="34" charset="0"/>
              <a:buAutoNum type="arabicPeriod"/>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GB" dirty="0">
                <a:solidFill>
                  <a:srgbClr val="000000"/>
                </a:solidFill>
              </a:rPr>
              <a:t>Capital investment by the owner is NOT revenue</a:t>
            </a:r>
          </a:p>
          <a:p>
            <a:pPr marL="914400" lvl="1" indent="-457200">
              <a:lnSpc>
                <a:spcPct val="130000"/>
              </a:lnSpc>
              <a:buSzPct val="100000"/>
              <a:buFont typeface="Calibri" pitchFamily="34" charset="0"/>
              <a:buAutoNum type="arabicPeriod"/>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GB" dirty="0">
                <a:solidFill>
                  <a:srgbClr val="000000"/>
                </a:solidFill>
              </a:rPr>
              <a:t>Money received through selling of productive assets (like building, machinery) is NOT revenue.</a:t>
            </a:r>
          </a:p>
        </p:txBody>
      </p:sp>
      <p:sp>
        <p:nvSpPr>
          <p:cNvPr id="8" name="Rectangle 4"/>
          <p:cNvSpPr>
            <a:spLocks noChangeArrowheads="1"/>
          </p:cNvSpPr>
          <p:nvPr/>
        </p:nvSpPr>
        <p:spPr bwMode="auto">
          <a:xfrm>
            <a:off x="228600" y="5715000"/>
            <a:ext cx="4200525" cy="1066800"/>
          </a:xfrm>
          <a:prstGeom prst="rect">
            <a:avLst/>
          </a:prstGeom>
          <a:solidFill>
            <a:srgbClr val="FFCC00"/>
          </a:solidFill>
          <a:ln w="9525">
            <a:noFill/>
            <a:round/>
            <a:headEnd/>
            <a:tailEnd/>
          </a:ln>
        </p:spPr>
        <p:txBody>
          <a:bodyPr lIns="81639" tIns="42452" rIns="81639" bIns="42452" anchor="ctr"/>
          <a:lstStyle/>
          <a:p>
            <a:pPr algn="ctr">
              <a:spcBef>
                <a:spcPts val="5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000" b="1" dirty="0">
                <a:solidFill>
                  <a:srgbClr val="000000"/>
                </a:solidFill>
                <a:latin typeface="Garamond" pitchFamily="18" charset="0"/>
              </a:rPr>
              <a:t>Key Point</a:t>
            </a:r>
            <a:r>
              <a:rPr lang="en-GB" sz="2000" dirty="0">
                <a:solidFill>
                  <a:srgbClr val="000000"/>
                </a:solidFill>
                <a:latin typeface="Garamond" pitchFamily="18" charset="0"/>
              </a:rPr>
              <a:t>: Revenue is </a:t>
            </a:r>
            <a:r>
              <a:rPr lang="en-GB" sz="2000" b="1" u="sng" dirty="0">
                <a:solidFill>
                  <a:srgbClr val="000000"/>
                </a:solidFill>
                <a:latin typeface="Garamond" pitchFamily="18" charset="0"/>
              </a:rPr>
              <a:t>only</a:t>
            </a:r>
            <a:r>
              <a:rPr lang="en-GB" sz="2000" dirty="0">
                <a:solidFill>
                  <a:srgbClr val="000000"/>
                </a:solidFill>
                <a:latin typeface="Garamond" pitchFamily="18" charset="0"/>
              </a:rPr>
              <a:t> that money earned by the business by selling its products or services</a:t>
            </a:r>
            <a:endParaRPr lang="en-GB" sz="2000" b="1" u="sng" dirty="0">
              <a:solidFill>
                <a:srgbClr val="000000"/>
              </a:solidFill>
              <a:latin typeface="Garamond" pitchFamily="18" charset="0"/>
            </a:endParaRPr>
          </a:p>
        </p:txBody>
      </p:sp>
      <p:sp>
        <p:nvSpPr>
          <p:cNvPr id="6" name="Slide Number Placeholder 5"/>
          <p:cNvSpPr>
            <a:spLocks noGrp="1"/>
          </p:cNvSpPr>
          <p:nvPr>
            <p:ph type="sldNum" sz="quarter" idx="11"/>
          </p:nvPr>
        </p:nvSpPr>
        <p:spPr bwMode="auto">
          <a:xfrm>
            <a:off x="3124200" y="6356350"/>
            <a:ext cx="2895600" cy="365125"/>
          </a:xfrm>
          <a:ln>
            <a:miter lim="800000"/>
            <a:headEnd/>
            <a:tailEnd/>
          </a:ln>
        </p:spPr>
        <p:txBody>
          <a:bodyPr wrap="square" numCol="1" anchorCtr="0" compatLnSpc="1">
            <a:prstTxWarp prst="textNoShape">
              <a:avLst/>
            </a:prstTxWarp>
          </a:bodyPr>
          <a:lstStyle/>
          <a:p>
            <a:pPr algn="ctr">
              <a:defRPr/>
            </a:pPr>
            <a:fld id="{29C75C2B-235F-4F56-8493-0944EE5DEA82}" type="slidenum">
              <a:rPr lang="en-US" sz="1600" b="1" smtClean="0">
                <a:solidFill>
                  <a:schemeClr val="tx1"/>
                </a:solidFill>
              </a:rPr>
              <a:pPr algn="ctr">
                <a:defRPr/>
              </a:pPr>
              <a:t>30</a:t>
            </a:fld>
            <a:endParaRPr lang="en-US" sz="1600" b="1" dirty="0" smtClean="0">
              <a:solidFill>
                <a:schemeClr val="tx1"/>
              </a:solidFill>
            </a:endParaRPr>
          </a:p>
        </p:txBody>
      </p:sp>
      <p:sp>
        <p:nvSpPr>
          <p:cNvPr id="10" name="Text Box 1"/>
          <p:cNvSpPr txBox="1">
            <a:spLocks noChangeArrowheads="1"/>
          </p:cNvSpPr>
          <p:nvPr/>
        </p:nvSpPr>
        <p:spPr bwMode="auto">
          <a:xfrm>
            <a:off x="4714875" y="152400"/>
            <a:ext cx="4200525" cy="838200"/>
          </a:xfrm>
          <a:prstGeom prst="rect">
            <a:avLst/>
          </a:prstGeom>
          <a:noFill/>
          <a:ln w="9525">
            <a:solidFill>
              <a:srgbClr val="000000"/>
            </a:solidFill>
            <a:round/>
            <a:headEnd/>
            <a:tailEnd/>
          </a:ln>
        </p:spPr>
        <p:txBody>
          <a:bodyPr lIns="82945" tIns="41473" rIns="82945" bIns="41473" anchor="ctr"/>
          <a:lstStyle/>
          <a:p>
            <a:pPr>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pPr>
            <a:r>
              <a:rPr lang="en-GB" sz="2400" dirty="0" smtClean="0">
                <a:solidFill>
                  <a:srgbClr val="000000"/>
                </a:solidFill>
              </a:rPr>
              <a:t>3-b</a:t>
            </a:r>
            <a:r>
              <a:rPr lang="x-none" sz="2400" dirty="0" smtClean="0">
                <a:solidFill>
                  <a:srgbClr val="000000"/>
                </a:solidFill>
              </a:rPr>
              <a:t> आय को समझना </a:t>
            </a:r>
            <a:endParaRPr lang="en-GB" sz="2400" dirty="0">
              <a:solidFill>
                <a:srgbClr val="000000"/>
              </a:solidFill>
            </a:endParaRPr>
          </a:p>
        </p:txBody>
      </p:sp>
      <p:sp>
        <p:nvSpPr>
          <p:cNvPr id="15" name="Text Box 2"/>
          <p:cNvSpPr txBox="1">
            <a:spLocks noChangeArrowheads="1"/>
          </p:cNvSpPr>
          <p:nvPr/>
        </p:nvSpPr>
        <p:spPr bwMode="auto">
          <a:xfrm>
            <a:off x="4714875" y="1214438"/>
            <a:ext cx="4200525" cy="3586162"/>
          </a:xfrm>
          <a:prstGeom prst="rect">
            <a:avLst/>
          </a:prstGeom>
          <a:noFill/>
          <a:ln w="9525">
            <a:noFill/>
            <a:round/>
            <a:headEnd/>
            <a:tailEnd/>
          </a:ln>
        </p:spPr>
        <p:txBody>
          <a:bodyPr lIns="82945" tIns="41473" rIns="82945" bIns="41473"/>
          <a:lstStyle/>
          <a:p>
            <a:pPr marL="200025" indent="-200025" fontAlgn="auto">
              <a:spcBef>
                <a:spcPts val="0"/>
              </a:spcBef>
              <a:spcAft>
                <a:spcPts val="120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sz="2000" dirty="0">
              <a:solidFill>
                <a:srgbClr val="000000"/>
              </a:solidFill>
              <a:latin typeface="+mj-lt"/>
              <a:cs typeface="+mn-cs"/>
            </a:endParaRPr>
          </a:p>
          <a:p>
            <a:pPr marL="200025" indent="-200025" fontAlgn="auto">
              <a:spcBef>
                <a:spcPts val="0"/>
              </a:spcBef>
              <a:spcAft>
                <a:spcPts val="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dirty="0">
              <a:solidFill>
                <a:srgbClr val="000000"/>
              </a:solidFill>
              <a:latin typeface="Calibri" pitchFamily="34" charset="0"/>
              <a:cs typeface="+mn-cs"/>
            </a:endParaRPr>
          </a:p>
        </p:txBody>
      </p:sp>
      <p:sp>
        <p:nvSpPr>
          <p:cNvPr id="16" name="Text Box 2"/>
          <p:cNvSpPr txBox="1">
            <a:spLocks noChangeArrowheads="1"/>
          </p:cNvSpPr>
          <p:nvPr/>
        </p:nvSpPr>
        <p:spPr bwMode="auto">
          <a:xfrm>
            <a:off x="4714875" y="1143000"/>
            <a:ext cx="4200525" cy="4495800"/>
          </a:xfrm>
          <a:prstGeom prst="rect">
            <a:avLst/>
          </a:prstGeom>
          <a:noFill/>
          <a:ln w="9525">
            <a:solidFill>
              <a:srgbClr val="000000"/>
            </a:solidFill>
            <a:round/>
            <a:headEnd/>
            <a:tailEnd/>
          </a:ln>
        </p:spPr>
        <p:txBody>
          <a:bodyPr lIns="82945" tIns="41473" rIns="82945" bIns="41473"/>
          <a:lstStyle/>
          <a:p>
            <a:pPr marL="200025" indent="-200025">
              <a:lnSpc>
                <a:spcPct val="13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x-none" sz="2000" dirty="0" smtClean="0">
                <a:solidFill>
                  <a:srgbClr val="000000"/>
                </a:solidFill>
              </a:rPr>
              <a:t>आय (जिसे बिक्री भी कहते हैं) वह धन है जो एक व्यापार अपने उत्पादों या सेवाओं को बेचकर कमाता है</a:t>
            </a:r>
          </a:p>
          <a:p>
            <a:pPr marL="200025" indent="-200025">
              <a:lnSpc>
                <a:spcPct val="13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x-none" sz="2000" dirty="0" smtClean="0">
                <a:solidFill>
                  <a:srgbClr val="000000"/>
                </a:solidFill>
              </a:rPr>
              <a:t>निम्न आय नहीं हैं </a:t>
            </a:r>
          </a:p>
          <a:p>
            <a:pPr marL="635000" indent="-457200">
              <a:lnSpc>
                <a:spcPct val="130000"/>
              </a:lnSpc>
              <a:buSzPct val="100000"/>
              <a:buFont typeface="+mj-lt"/>
              <a:buAutoNum type="arabicPeriod"/>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x-none" sz="2000" dirty="0" smtClean="0">
                <a:solidFill>
                  <a:srgbClr val="000000"/>
                </a:solidFill>
              </a:rPr>
              <a:t>व्यापार चलाने के लिए धन उधार लेना आय नहीं है</a:t>
            </a:r>
          </a:p>
          <a:p>
            <a:pPr marL="635000" indent="-457200">
              <a:lnSpc>
                <a:spcPct val="130000"/>
              </a:lnSpc>
              <a:buSzPct val="100000"/>
              <a:buFont typeface="+mj-lt"/>
              <a:buAutoNum type="arabicPeriod"/>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x-none" sz="2000" dirty="0" smtClean="0">
                <a:solidFill>
                  <a:srgbClr val="000000"/>
                </a:solidFill>
              </a:rPr>
              <a:t>मालिक द्वारा पूंजी राशि का निवेश आय नहीं है</a:t>
            </a:r>
          </a:p>
          <a:p>
            <a:pPr marL="635000" indent="-457200">
              <a:lnSpc>
                <a:spcPct val="130000"/>
              </a:lnSpc>
              <a:buSzPct val="100000"/>
              <a:buFont typeface="+mj-lt"/>
              <a:buAutoNum type="arabicPeriod"/>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x-none" sz="2000" dirty="0" smtClean="0">
                <a:solidFill>
                  <a:srgbClr val="000000"/>
                </a:solidFill>
              </a:rPr>
              <a:t>उत्पादक संपत्तियों (जैसे इमारत, मशीन) को बेचकर मिलने वाले पैसे आय नहीं हैं  </a:t>
            </a:r>
            <a:endParaRPr lang="x-none" sz="2000" dirty="0">
              <a:solidFill>
                <a:srgbClr val="000000"/>
              </a:solidFill>
            </a:endParaRPr>
          </a:p>
        </p:txBody>
      </p:sp>
      <p:sp>
        <p:nvSpPr>
          <p:cNvPr id="17" name="Rectangle 4"/>
          <p:cNvSpPr>
            <a:spLocks noChangeArrowheads="1"/>
          </p:cNvSpPr>
          <p:nvPr/>
        </p:nvSpPr>
        <p:spPr bwMode="auto">
          <a:xfrm>
            <a:off x="4714875" y="5715000"/>
            <a:ext cx="4200525" cy="1066800"/>
          </a:xfrm>
          <a:prstGeom prst="rect">
            <a:avLst/>
          </a:prstGeom>
          <a:solidFill>
            <a:srgbClr val="FFCC00"/>
          </a:solidFill>
          <a:ln w="9525">
            <a:noFill/>
            <a:round/>
            <a:headEnd/>
            <a:tailEnd/>
          </a:ln>
        </p:spPr>
        <p:txBody>
          <a:bodyPr lIns="81639" tIns="42452" rIns="81639" bIns="42452" anchor="ctr"/>
          <a:lstStyle/>
          <a:p>
            <a:pPr algn="ctr">
              <a:spcBef>
                <a:spcPts val="5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x-none" b="1" dirty="0" smtClean="0">
                <a:solidFill>
                  <a:srgbClr val="000000"/>
                </a:solidFill>
                <a:latin typeface="Garamond" pitchFamily="18" charset="0"/>
              </a:rPr>
              <a:t>मुख्य बिंदु:</a:t>
            </a:r>
            <a:r>
              <a:rPr lang="x-none" dirty="0" smtClean="0">
                <a:solidFill>
                  <a:srgbClr val="000000"/>
                </a:solidFill>
                <a:latin typeface="Garamond" pitchFamily="18" charset="0"/>
              </a:rPr>
              <a:t> आय व्यापार द्वारा कमाया जाने वाला सिर्फ वह धन ही होता है जो उसके उत्पादों या सेवाओं को बेचकर कमाया जाता है</a:t>
            </a:r>
            <a:endParaRPr lang="en-GB" u="sng" dirty="0">
              <a:solidFill>
                <a:srgbClr val="000000"/>
              </a:solidFill>
              <a:latin typeface="Garamond" pitchFamily="18" charset="0"/>
            </a:endParaRPr>
          </a:p>
        </p:txBody>
      </p:sp>
    </p:spTree>
    <p:extLst>
      <p:ext uri="{BB962C8B-B14F-4D97-AF65-F5344CB8AC3E}">
        <p14:creationId xmlns:p14="http://schemas.microsoft.com/office/powerpoint/2010/main" val="4129218777"/>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229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229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229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2295">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2295">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6">
                                            <p:txEl>
                                              <p:pRg st="0" end="0"/>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6">
                                            <p:txEl>
                                              <p:pRg st="1" end="1"/>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6">
                                            <p:txEl>
                                              <p:pRg st="2" end="2"/>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6">
                                            <p:txEl>
                                              <p:pRg st="3" end="3"/>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16">
                                            <p:txEl>
                                              <p:pRg st="4" end="4"/>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7"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 Box 1"/>
          <p:cNvSpPr txBox="1">
            <a:spLocks noChangeArrowheads="1"/>
          </p:cNvSpPr>
          <p:nvPr/>
        </p:nvSpPr>
        <p:spPr bwMode="auto">
          <a:xfrm>
            <a:off x="261938" y="209550"/>
            <a:ext cx="4233862" cy="704850"/>
          </a:xfrm>
          <a:prstGeom prst="rect">
            <a:avLst/>
          </a:prstGeom>
          <a:noFill/>
          <a:ln w="9525">
            <a:solidFill>
              <a:srgbClr val="000000"/>
            </a:solidFill>
            <a:round/>
            <a:headEnd/>
            <a:tailEnd/>
          </a:ln>
        </p:spPr>
        <p:txBody>
          <a:bodyPr lIns="82945" tIns="41473" rIns="82945" bIns="41473" anchor="ctr"/>
          <a:lstStyle/>
          <a:p>
            <a:pPr>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pPr>
            <a:r>
              <a:rPr lang="en-GB" sz="2400" dirty="0" smtClean="0">
                <a:solidFill>
                  <a:srgbClr val="000000"/>
                </a:solidFill>
              </a:rPr>
              <a:t>3-c Understanding </a:t>
            </a:r>
            <a:r>
              <a:rPr lang="en-GB" sz="2400" dirty="0">
                <a:solidFill>
                  <a:srgbClr val="000000"/>
                </a:solidFill>
              </a:rPr>
              <a:t>Profit</a:t>
            </a:r>
          </a:p>
        </p:txBody>
      </p:sp>
      <p:sp>
        <p:nvSpPr>
          <p:cNvPr id="11" name="Text Box 2"/>
          <p:cNvSpPr txBox="1">
            <a:spLocks noChangeArrowheads="1"/>
          </p:cNvSpPr>
          <p:nvPr/>
        </p:nvSpPr>
        <p:spPr bwMode="auto">
          <a:xfrm>
            <a:off x="228600" y="1214438"/>
            <a:ext cx="4319588" cy="3586162"/>
          </a:xfrm>
          <a:prstGeom prst="rect">
            <a:avLst/>
          </a:prstGeom>
          <a:noFill/>
          <a:ln w="9525">
            <a:noFill/>
            <a:round/>
            <a:headEnd/>
            <a:tailEnd/>
          </a:ln>
        </p:spPr>
        <p:txBody>
          <a:bodyPr lIns="82945" tIns="41473" rIns="82945" bIns="41473"/>
          <a:lstStyle/>
          <a:p>
            <a:pPr marL="200025" indent="-200025" fontAlgn="auto">
              <a:spcBef>
                <a:spcPts val="0"/>
              </a:spcBef>
              <a:spcAft>
                <a:spcPts val="120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sz="2000" dirty="0">
              <a:solidFill>
                <a:srgbClr val="000000"/>
              </a:solidFill>
              <a:latin typeface="+mj-lt"/>
              <a:cs typeface="+mn-cs"/>
            </a:endParaRPr>
          </a:p>
          <a:p>
            <a:pPr marL="200025" indent="-200025" fontAlgn="auto">
              <a:spcBef>
                <a:spcPts val="0"/>
              </a:spcBef>
              <a:spcAft>
                <a:spcPts val="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dirty="0">
              <a:solidFill>
                <a:srgbClr val="000000"/>
              </a:solidFill>
              <a:latin typeface="Calibri" pitchFamily="34" charset="0"/>
              <a:cs typeface="+mn-cs"/>
            </a:endParaRPr>
          </a:p>
        </p:txBody>
      </p:sp>
      <p:sp>
        <p:nvSpPr>
          <p:cNvPr id="12295" name="Text Box 2"/>
          <p:cNvSpPr txBox="1">
            <a:spLocks noChangeArrowheads="1"/>
          </p:cNvSpPr>
          <p:nvPr/>
        </p:nvSpPr>
        <p:spPr bwMode="auto">
          <a:xfrm>
            <a:off x="261938" y="1143000"/>
            <a:ext cx="4210050" cy="4267200"/>
          </a:xfrm>
          <a:prstGeom prst="rect">
            <a:avLst/>
          </a:prstGeom>
          <a:noFill/>
          <a:ln w="9525">
            <a:solidFill>
              <a:srgbClr val="000000"/>
            </a:solidFill>
            <a:round/>
            <a:headEnd/>
            <a:tailEnd/>
          </a:ln>
        </p:spPr>
        <p:txBody>
          <a:bodyPr lIns="82945" tIns="41473" rIns="82945" bIns="41473"/>
          <a:lstStyle/>
          <a:p>
            <a:pPr marL="200025" indent="-200025">
              <a:lnSpc>
                <a:spcPct val="13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IN" sz="2000" dirty="0" smtClean="0">
                <a:solidFill>
                  <a:srgbClr val="000000"/>
                </a:solidFill>
              </a:rPr>
              <a:t>Profit is the </a:t>
            </a:r>
            <a:r>
              <a:rPr lang="en-IN" sz="2000" dirty="0">
                <a:solidFill>
                  <a:srgbClr val="000000"/>
                </a:solidFill>
              </a:rPr>
              <a:t>gain made by the business after total costs are deducted from total revenue</a:t>
            </a:r>
            <a:endParaRPr lang="en-GB" sz="2000" dirty="0">
              <a:solidFill>
                <a:srgbClr val="000000"/>
              </a:solidFill>
            </a:endParaRPr>
          </a:p>
          <a:p>
            <a:pPr marL="200025" indent="-200025">
              <a:lnSpc>
                <a:spcPct val="13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GB" sz="2000" dirty="0" smtClean="0">
                <a:solidFill>
                  <a:srgbClr val="000000"/>
                </a:solidFill>
              </a:rPr>
              <a:t>Profit </a:t>
            </a:r>
            <a:r>
              <a:rPr lang="en-GB" sz="2000" dirty="0">
                <a:solidFill>
                  <a:srgbClr val="000000"/>
                </a:solidFill>
              </a:rPr>
              <a:t>is calculated for a period</a:t>
            </a:r>
          </a:p>
          <a:p>
            <a:pPr marL="914400" lvl="1" indent="-457200">
              <a:lnSpc>
                <a:spcPct val="130000"/>
              </a:lnSpc>
              <a:buSzPct val="100000"/>
              <a:buFont typeface="Calibri" pitchFamily="34" charset="0"/>
              <a:buAutoNum type="arabicPeriod"/>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GB" dirty="0">
                <a:solidFill>
                  <a:srgbClr val="000000"/>
                </a:solidFill>
              </a:rPr>
              <a:t>It can be for a year</a:t>
            </a:r>
          </a:p>
          <a:p>
            <a:pPr marL="914400" lvl="1" indent="-457200">
              <a:lnSpc>
                <a:spcPct val="130000"/>
              </a:lnSpc>
              <a:buSzPct val="100000"/>
              <a:buFont typeface="Calibri" pitchFamily="34" charset="0"/>
              <a:buAutoNum type="arabicPeriod"/>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GB" dirty="0">
                <a:solidFill>
                  <a:srgbClr val="000000"/>
                </a:solidFill>
              </a:rPr>
              <a:t>It can be half yearly</a:t>
            </a:r>
          </a:p>
          <a:p>
            <a:pPr marL="914400" lvl="1" indent="-457200">
              <a:lnSpc>
                <a:spcPct val="130000"/>
              </a:lnSpc>
              <a:buSzPct val="100000"/>
              <a:buFont typeface="Calibri" pitchFamily="34" charset="0"/>
              <a:buAutoNum type="arabicPeriod"/>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GB" dirty="0">
                <a:solidFill>
                  <a:srgbClr val="000000"/>
                </a:solidFill>
              </a:rPr>
              <a:t>It can be for 3 months</a:t>
            </a:r>
          </a:p>
          <a:p>
            <a:pPr marL="914400" lvl="1" indent="-457200">
              <a:lnSpc>
                <a:spcPct val="130000"/>
              </a:lnSpc>
              <a:buSzPct val="100000"/>
              <a:buFont typeface="Calibri" pitchFamily="34" charset="0"/>
              <a:buAutoNum type="arabicPeriod"/>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GB" dirty="0">
                <a:solidFill>
                  <a:srgbClr val="000000"/>
                </a:solidFill>
              </a:rPr>
              <a:t>It can be for a month</a:t>
            </a:r>
          </a:p>
          <a:p>
            <a:pPr marL="200025" indent="-200025">
              <a:lnSpc>
                <a:spcPct val="13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GB" sz="2000" dirty="0">
                <a:solidFill>
                  <a:srgbClr val="000000"/>
                </a:solidFill>
              </a:rPr>
              <a:t>To calculate profit for a period, we include </a:t>
            </a:r>
            <a:r>
              <a:rPr lang="en-GB" sz="2000" dirty="0" smtClean="0">
                <a:solidFill>
                  <a:srgbClr val="000000"/>
                </a:solidFill>
              </a:rPr>
              <a:t>revenues and costs during </a:t>
            </a:r>
            <a:r>
              <a:rPr lang="en-GB" sz="2000" dirty="0">
                <a:solidFill>
                  <a:srgbClr val="000000"/>
                </a:solidFill>
              </a:rPr>
              <a:t>that period</a:t>
            </a:r>
            <a:r>
              <a:rPr lang="en-GB" sz="2000" dirty="0" smtClean="0">
                <a:solidFill>
                  <a:srgbClr val="000000"/>
                </a:solidFill>
              </a:rPr>
              <a:t>.</a:t>
            </a:r>
            <a:endParaRPr lang="en-GB" sz="2000" dirty="0">
              <a:solidFill>
                <a:srgbClr val="000000"/>
              </a:solidFill>
            </a:endParaRPr>
          </a:p>
        </p:txBody>
      </p:sp>
      <p:sp>
        <p:nvSpPr>
          <p:cNvPr id="5" name="Slide Number Placeholder 5"/>
          <p:cNvSpPr>
            <a:spLocks noGrp="1"/>
          </p:cNvSpPr>
          <p:nvPr>
            <p:ph type="sldNum" sz="quarter" idx="11"/>
          </p:nvPr>
        </p:nvSpPr>
        <p:spPr bwMode="auto">
          <a:xfrm>
            <a:off x="3124200" y="6356350"/>
            <a:ext cx="2895600" cy="365125"/>
          </a:xfrm>
          <a:ln>
            <a:miter lim="800000"/>
            <a:headEnd/>
            <a:tailEnd/>
          </a:ln>
        </p:spPr>
        <p:txBody>
          <a:bodyPr wrap="square" numCol="1" anchorCtr="0" compatLnSpc="1">
            <a:prstTxWarp prst="textNoShape">
              <a:avLst/>
            </a:prstTxWarp>
          </a:bodyPr>
          <a:lstStyle/>
          <a:p>
            <a:pPr algn="ctr">
              <a:defRPr/>
            </a:pPr>
            <a:fld id="{92612946-89A1-488F-B01D-53BBF05D4D55}" type="slidenum">
              <a:rPr lang="en-US" sz="1600" b="1" smtClean="0">
                <a:solidFill>
                  <a:schemeClr val="tx1"/>
                </a:solidFill>
              </a:rPr>
              <a:pPr algn="ctr">
                <a:defRPr/>
              </a:pPr>
              <a:t>31</a:t>
            </a:fld>
            <a:endParaRPr lang="en-US" sz="1600" b="1" dirty="0" smtClean="0">
              <a:solidFill>
                <a:schemeClr val="tx1"/>
              </a:solidFill>
            </a:endParaRPr>
          </a:p>
        </p:txBody>
      </p:sp>
      <p:sp>
        <p:nvSpPr>
          <p:cNvPr id="8" name="Rectangle 7"/>
          <p:cNvSpPr/>
          <p:nvPr/>
        </p:nvSpPr>
        <p:spPr>
          <a:xfrm>
            <a:off x="304800" y="5638800"/>
            <a:ext cx="4191000" cy="83820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000" b="1" dirty="0">
                <a:solidFill>
                  <a:schemeClr val="tx1"/>
                </a:solidFill>
                <a:latin typeface="Garamond" pitchFamily="18" charset="0"/>
              </a:rPr>
              <a:t>We define profit as follows:</a:t>
            </a:r>
          </a:p>
          <a:p>
            <a:pPr algn="ctr">
              <a:defRPr/>
            </a:pPr>
            <a:r>
              <a:rPr lang="en-US" sz="2000" b="1" dirty="0">
                <a:solidFill>
                  <a:schemeClr val="tx1"/>
                </a:solidFill>
                <a:latin typeface="Garamond" pitchFamily="18" charset="0"/>
              </a:rPr>
              <a:t>Profits  =  Revenues (Sales) - Costs    </a:t>
            </a:r>
          </a:p>
        </p:txBody>
      </p:sp>
      <p:sp>
        <p:nvSpPr>
          <p:cNvPr id="14" name="Text Box 1"/>
          <p:cNvSpPr txBox="1">
            <a:spLocks noChangeArrowheads="1"/>
          </p:cNvSpPr>
          <p:nvPr/>
        </p:nvSpPr>
        <p:spPr bwMode="auto">
          <a:xfrm>
            <a:off x="4724400" y="209550"/>
            <a:ext cx="4233862" cy="704850"/>
          </a:xfrm>
          <a:prstGeom prst="rect">
            <a:avLst/>
          </a:prstGeom>
          <a:noFill/>
          <a:ln w="9525">
            <a:solidFill>
              <a:srgbClr val="000000"/>
            </a:solidFill>
            <a:round/>
            <a:headEnd/>
            <a:tailEnd/>
          </a:ln>
        </p:spPr>
        <p:txBody>
          <a:bodyPr lIns="82945" tIns="41473" rIns="82945" bIns="41473" anchor="ctr"/>
          <a:lstStyle/>
          <a:p>
            <a:pPr>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pPr>
            <a:r>
              <a:rPr lang="en-GB" sz="2400" dirty="0" smtClean="0">
                <a:solidFill>
                  <a:srgbClr val="000000"/>
                </a:solidFill>
              </a:rPr>
              <a:t>3-c </a:t>
            </a:r>
            <a:r>
              <a:rPr lang="x-none" sz="2400" dirty="0" smtClean="0">
                <a:solidFill>
                  <a:srgbClr val="000000"/>
                </a:solidFill>
              </a:rPr>
              <a:t>लाभ को समझना </a:t>
            </a:r>
            <a:endParaRPr lang="en-GB" sz="2400" dirty="0">
              <a:solidFill>
                <a:srgbClr val="000000"/>
              </a:solidFill>
            </a:endParaRPr>
          </a:p>
        </p:txBody>
      </p:sp>
      <p:sp>
        <p:nvSpPr>
          <p:cNvPr id="15" name="Text Box 2"/>
          <p:cNvSpPr txBox="1">
            <a:spLocks noChangeArrowheads="1"/>
          </p:cNvSpPr>
          <p:nvPr/>
        </p:nvSpPr>
        <p:spPr bwMode="auto">
          <a:xfrm>
            <a:off x="4724400" y="1143000"/>
            <a:ext cx="4210050" cy="4267200"/>
          </a:xfrm>
          <a:prstGeom prst="rect">
            <a:avLst/>
          </a:prstGeom>
          <a:noFill/>
          <a:ln w="9525">
            <a:solidFill>
              <a:srgbClr val="000000"/>
            </a:solidFill>
            <a:round/>
            <a:headEnd/>
            <a:tailEnd/>
          </a:ln>
        </p:spPr>
        <p:txBody>
          <a:bodyPr lIns="82945" tIns="41473" rIns="82945" bIns="41473"/>
          <a:lstStyle/>
          <a:p>
            <a:pPr marL="200025" indent="-200025">
              <a:lnSpc>
                <a:spcPct val="13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x-none" sz="1700" dirty="0" smtClean="0">
                <a:solidFill>
                  <a:srgbClr val="000000"/>
                </a:solidFill>
              </a:rPr>
              <a:t>लाभ कुल आय से कुल लागत घटाने के बाद व्यापार के पास बचने वाला फायदा है</a:t>
            </a:r>
          </a:p>
          <a:p>
            <a:pPr marL="200025" indent="-200025">
              <a:lnSpc>
                <a:spcPct val="13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x-none" sz="1700" dirty="0" smtClean="0">
                <a:solidFill>
                  <a:srgbClr val="000000"/>
                </a:solidFill>
              </a:rPr>
              <a:t>लाभ की गणना एक अवधि के लिए की जाती है</a:t>
            </a:r>
          </a:p>
          <a:p>
            <a:pPr marL="571500" indent="-342900">
              <a:lnSpc>
                <a:spcPct val="130000"/>
              </a:lnSpc>
              <a:buSzPct val="100000"/>
              <a:buFont typeface="+mj-lt"/>
              <a:buAutoNum type="arabicPeriod"/>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x-none" sz="1700" dirty="0" smtClean="0">
                <a:solidFill>
                  <a:srgbClr val="000000"/>
                </a:solidFill>
              </a:rPr>
              <a:t>यह एक साल के लिए हो सकता है</a:t>
            </a:r>
          </a:p>
          <a:p>
            <a:pPr marL="571500" indent="-342900">
              <a:lnSpc>
                <a:spcPct val="130000"/>
              </a:lnSpc>
              <a:buSzPct val="100000"/>
              <a:buFont typeface="+mj-lt"/>
              <a:buAutoNum type="arabicPeriod"/>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x-none" sz="1700" dirty="0" smtClean="0">
                <a:solidFill>
                  <a:srgbClr val="000000"/>
                </a:solidFill>
              </a:rPr>
              <a:t>यह आधे साल के लिए हो सकता है</a:t>
            </a:r>
          </a:p>
          <a:p>
            <a:pPr marL="571500" indent="-342900">
              <a:lnSpc>
                <a:spcPct val="130000"/>
              </a:lnSpc>
              <a:buSzPct val="100000"/>
              <a:buFont typeface="+mj-lt"/>
              <a:buAutoNum type="arabicPeriod"/>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x-none" sz="1700" dirty="0" smtClean="0">
                <a:solidFill>
                  <a:srgbClr val="000000"/>
                </a:solidFill>
              </a:rPr>
              <a:t>यह 3 महीने के लिए हो सकता है</a:t>
            </a:r>
          </a:p>
          <a:p>
            <a:pPr marL="571500" indent="-342900">
              <a:lnSpc>
                <a:spcPct val="130000"/>
              </a:lnSpc>
              <a:buSzPct val="100000"/>
              <a:buFont typeface="+mj-lt"/>
              <a:buAutoNum type="arabicPeriod"/>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x-none" sz="1700" dirty="0" smtClean="0">
                <a:solidFill>
                  <a:srgbClr val="000000"/>
                </a:solidFill>
              </a:rPr>
              <a:t>यह एक महीने के लिए हो सकता है</a:t>
            </a:r>
          </a:p>
          <a:p>
            <a:pPr marL="200025" indent="-200025">
              <a:lnSpc>
                <a:spcPct val="13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x-none" sz="1700" dirty="0" smtClean="0">
                <a:solidFill>
                  <a:srgbClr val="000000"/>
                </a:solidFill>
              </a:rPr>
              <a:t>एक अवधि के लिए लाभ की गणना करने के लिए, हम उस अवधि के दौरान प्राप्त आय और लागत को शामिल करते हैं</a:t>
            </a:r>
            <a:endParaRPr lang="en-GB" sz="1700" dirty="0">
              <a:solidFill>
                <a:srgbClr val="000000"/>
              </a:solidFill>
            </a:endParaRPr>
          </a:p>
        </p:txBody>
      </p:sp>
      <p:sp>
        <p:nvSpPr>
          <p:cNvPr id="16" name="Rectangle 15"/>
          <p:cNvSpPr/>
          <p:nvPr/>
        </p:nvSpPr>
        <p:spPr>
          <a:xfrm>
            <a:off x="4767262" y="5638800"/>
            <a:ext cx="4191000" cy="83820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x-none" b="1" dirty="0" smtClean="0">
                <a:solidFill>
                  <a:schemeClr val="tx1"/>
                </a:solidFill>
                <a:latin typeface="Garamond" pitchFamily="18" charset="0"/>
              </a:rPr>
              <a:t>हम लाभ को निम्न प्रकार से पारिभाषित करते हैं: </a:t>
            </a:r>
            <a:endParaRPr lang="en-US" b="1" dirty="0">
              <a:solidFill>
                <a:schemeClr val="tx1"/>
              </a:solidFill>
              <a:latin typeface="Garamond" pitchFamily="18" charset="0"/>
            </a:endParaRPr>
          </a:p>
          <a:p>
            <a:pPr algn="ctr">
              <a:defRPr/>
            </a:pPr>
            <a:r>
              <a:rPr lang="x-none" b="1" dirty="0" smtClean="0">
                <a:solidFill>
                  <a:schemeClr val="tx1"/>
                </a:solidFill>
                <a:latin typeface="Garamond" pitchFamily="18" charset="0"/>
              </a:rPr>
              <a:t>लाभ </a:t>
            </a:r>
            <a:r>
              <a:rPr lang="en-US" b="1" dirty="0" smtClean="0">
                <a:solidFill>
                  <a:schemeClr val="tx1"/>
                </a:solidFill>
                <a:latin typeface="Garamond" pitchFamily="18" charset="0"/>
              </a:rPr>
              <a:t>= </a:t>
            </a:r>
            <a:r>
              <a:rPr lang="x-none" b="1" dirty="0" smtClean="0">
                <a:solidFill>
                  <a:schemeClr val="tx1"/>
                </a:solidFill>
                <a:latin typeface="Garamond" pitchFamily="18" charset="0"/>
              </a:rPr>
              <a:t>आय</a:t>
            </a:r>
            <a:r>
              <a:rPr lang="en-US" b="1" dirty="0" smtClean="0">
                <a:solidFill>
                  <a:schemeClr val="tx1"/>
                </a:solidFill>
                <a:latin typeface="Garamond" pitchFamily="18" charset="0"/>
              </a:rPr>
              <a:t> (</a:t>
            </a:r>
            <a:r>
              <a:rPr lang="x-none" b="1" dirty="0" smtClean="0">
                <a:solidFill>
                  <a:schemeClr val="tx1"/>
                </a:solidFill>
                <a:latin typeface="Garamond" pitchFamily="18" charset="0"/>
              </a:rPr>
              <a:t>बिक्री</a:t>
            </a:r>
            <a:r>
              <a:rPr lang="en-US" b="1" dirty="0" smtClean="0">
                <a:solidFill>
                  <a:schemeClr val="tx1"/>
                </a:solidFill>
                <a:latin typeface="Garamond" pitchFamily="18" charset="0"/>
              </a:rPr>
              <a:t>) – </a:t>
            </a:r>
            <a:r>
              <a:rPr lang="x-none" b="1" dirty="0" smtClean="0">
                <a:solidFill>
                  <a:schemeClr val="tx1"/>
                </a:solidFill>
                <a:latin typeface="Garamond" pitchFamily="18" charset="0"/>
              </a:rPr>
              <a:t>लागत </a:t>
            </a:r>
            <a:endParaRPr lang="en-US" b="1" dirty="0">
              <a:solidFill>
                <a:schemeClr val="tx1"/>
              </a:solidFill>
              <a:latin typeface="Garamond" pitchFamily="18" charset="0"/>
            </a:endParaRPr>
          </a:p>
        </p:txBody>
      </p:sp>
    </p:spTree>
    <p:extLst>
      <p:ext uri="{BB962C8B-B14F-4D97-AF65-F5344CB8AC3E}">
        <p14:creationId xmlns:p14="http://schemas.microsoft.com/office/powerpoint/2010/main" val="365733514"/>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229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2295">
                                            <p:txEl>
                                              <p:pRg st="1" end="1"/>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2295">
                                            <p:txEl>
                                              <p:pRg st="2" end="2"/>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2295">
                                            <p:txEl>
                                              <p:pRg st="3" end="3"/>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2295">
                                            <p:txEl>
                                              <p:pRg st="4" end="4"/>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2295">
                                            <p:txEl>
                                              <p:pRg st="5" end="5"/>
                                            </p:txEl>
                                          </p:spTgt>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nodeType="clickEffect">
                                  <p:stCondLst>
                                    <p:cond delay="0"/>
                                  </p:stCondLst>
                                  <p:childTnLst>
                                    <p:set>
                                      <p:cBhvr>
                                        <p:cTn id="26" dur="1" fill="hold">
                                          <p:stCondLst>
                                            <p:cond delay="0"/>
                                          </p:stCondLst>
                                        </p:cTn>
                                        <p:tgtEl>
                                          <p:spTgt spid="12295">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5">
                                            <p:txEl>
                                              <p:pRg st="0" end="0"/>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5">
                                            <p:txEl>
                                              <p:pRg st="1" end="1"/>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5">
                                            <p:txEl>
                                              <p:pRg st="2" end="2"/>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5">
                                            <p:txEl>
                                              <p:pRg st="3" end="3"/>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15">
                                            <p:txEl>
                                              <p:pRg st="4" end="4"/>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15">
                                            <p:txEl>
                                              <p:pRg st="5" end="5"/>
                                            </p:tx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15">
                                            <p:txEl>
                                              <p:pRg st="6" end="6"/>
                                            </p:txEl>
                                          </p:spTgt>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6"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p:cNvSpPr>
            <a:spLocks noGrp="1"/>
          </p:cNvSpPr>
          <p:nvPr>
            <p:ph type="title"/>
          </p:nvPr>
        </p:nvSpPr>
        <p:spPr>
          <a:xfrm>
            <a:off x="304800" y="228600"/>
            <a:ext cx="4114800" cy="715963"/>
          </a:xfrm>
          <a:noFill/>
          <a:ln w="9525">
            <a:solidFill>
              <a:srgbClr val="000000"/>
            </a:solidFill>
            <a:round/>
            <a:headEnd/>
            <a:tailEnd/>
          </a:ln>
          <a:extLst/>
        </p:spPr>
        <p:txBody>
          <a:bodyPr lIns="82945" tIns="41473" rIns="82945" bIns="41473" anchor="ctr"/>
          <a:lstStyle/>
          <a:p>
            <a:pPr algn="l">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pPr>
            <a:r>
              <a:rPr lang="en-GB" sz="2400" dirty="0">
                <a:solidFill>
                  <a:srgbClr val="000000"/>
                </a:solidFill>
              </a:rPr>
              <a:t>3-c </a:t>
            </a:r>
            <a:r>
              <a:rPr lang="en-GB" sz="2400" dirty="0" smtClean="0">
                <a:solidFill>
                  <a:srgbClr val="000000"/>
                </a:solidFill>
                <a:ea typeface="+mn-ea"/>
                <a:cs typeface="+mn-cs"/>
              </a:rPr>
              <a:t>Understanding </a:t>
            </a:r>
            <a:r>
              <a:rPr lang="en-GB" sz="2400" dirty="0">
                <a:solidFill>
                  <a:srgbClr val="000000"/>
                </a:solidFill>
                <a:ea typeface="+mn-ea"/>
                <a:cs typeface="+mn-cs"/>
              </a:rPr>
              <a:t>Profit</a:t>
            </a:r>
          </a:p>
        </p:txBody>
      </p:sp>
      <p:sp>
        <p:nvSpPr>
          <p:cNvPr id="36867" name="Content Placeholder 2"/>
          <p:cNvSpPr>
            <a:spLocks noGrp="1"/>
          </p:cNvSpPr>
          <p:nvPr>
            <p:ph idx="1"/>
          </p:nvPr>
        </p:nvSpPr>
        <p:spPr>
          <a:xfrm>
            <a:off x="304800" y="1143000"/>
            <a:ext cx="4114800" cy="5105400"/>
          </a:xfrm>
          <a:ln>
            <a:solidFill>
              <a:srgbClr val="000000"/>
            </a:solidFill>
            <a:round/>
          </a:ln>
        </p:spPr>
        <p:txBody>
          <a:bodyPr lIns="82945" tIns="41473" rIns="82945" bIns="41473"/>
          <a:lstStyle/>
          <a:p>
            <a:pPr marL="200025" indent="-200025" eaLnBrk="1" hangingPunct="1">
              <a:lnSpc>
                <a:spcPct val="140000"/>
              </a:lnSpc>
              <a:spcBef>
                <a:spcPct val="0"/>
              </a:spcBef>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1800" dirty="0" smtClean="0">
                <a:solidFill>
                  <a:srgbClr val="000000"/>
                </a:solidFill>
                <a:latin typeface="Arial" charset="0"/>
              </a:rPr>
              <a:t>There are different kinds of profits. We calculate profits based on different categories of costs</a:t>
            </a:r>
          </a:p>
          <a:p>
            <a:pPr marL="200025" indent="-200025" eaLnBrk="1" hangingPunct="1">
              <a:lnSpc>
                <a:spcPct val="140000"/>
              </a:lnSpc>
              <a:spcBef>
                <a:spcPct val="0"/>
              </a:spcBef>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1800" dirty="0" smtClean="0">
                <a:solidFill>
                  <a:srgbClr val="000000"/>
                </a:solidFill>
                <a:latin typeface="Arial" charset="0"/>
              </a:rPr>
              <a:t>We will look at two main types of profits. These are Gross profits &amp; Net profits</a:t>
            </a:r>
            <a:endParaRPr lang="mr-IN" sz="2800" dirty="0" smtClean="0">
              <a:solidFill>
                <a:srgbClr val="000000"/>
              </a:solidFill>
              <a:latin typeface="Arial" charset="0"/>
              <a:cs typeface="Arial" charset="0"/>
            </a:endParaRPr>
          </a:p>
          <a:p>
            <a:pPr marL="200025" indent="-200025" eaLnBrk="1" hangingPunct="1">
              <a:lnSpc>
                <a:spcPct val="140000"/>
              </a:lnSpc>
              <a:spcBef>
                <a:spcPct val="0"/>
              </a:spcBef>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1800" dirty="0" smtClean="0">
                <a:solidFill>
                  <a:srgbClr val="000000"/>
                </a:solidFill>
                <a:latin typeface="Arial" charset="0"/>
              </a:rPr>
              <a:t>Gross Profit  =  Revenue – Direct Costs</a:t>
            </a:r>
          </a:p>
          <a:p>
            <a:pPr marL="200025" indent="-200025" eaLnBrk="1" hangingPunct="1">
              <a:lnSpc>
                <a:spcPct val="140000"/>
              </a:lnSpc>
              <a:spcBef>
                <a:spcPct val="0"/>
              </a:spcBef>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1800" dirty="0">
                <a:solidFill>
                  <a:srgbClr val="000000"/>
                </a:solidFill>
                <a:latin typeface="Arial" charset="0"/>
              </a:rPr>
              <a:t>Net profit is the final profit left for the business after subtracting all costs. </a:t>
            </a:r>
            <a:endParaRPr lang="en-US" sz="1800" dirty="0" smtClean="0">
              <a:solidFill>
                <a:srgbClr val="000000"/>
              </a:solidFill>
              <a:latin typeface="Arial" charset="0"/>
            </a:endParaRPr>
          </a:p>
          <a:p>
            <a:pPr marL="200025" indent="-200025" eaLnBrk="1" hangingPunct="1">
              <a:lnSpc>
                <a:spcPct val="140000"/>
              </a:lnSpc>
              <a:spcBef>
                <a:spcPct val="0"/>
              </a:spcBef>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1800" dirty="0">
                <a:solidFill>
                  <a:srgbClr val="000000"/>
                </a:solidFill>
                <a:latin typeface="Arial" charset="0"/>
              </a:rPr>
              <a:t>Net Profit 	=  Gross Profit –  Indirect </a:t>
            </a:r>
            <a:r>
              <a:rPr lang="en-US" sz="1800" dirty="0" smtClean="0">
                <a:solidFill>
                  <a:srgbClr val="000000"/>
                </a:solidFill>
                <a:latin typeface="Arial" charset="0"/>
              </a:rPr>
              <a:t>Costs</a:t>
            </a:r>
          </a:p>
        </p:txBody>
      </p:sp>
      <p:sp>
        <p:nvSpPr>
          <p:cNvPr id="27653" name="Slide Number Placeholder 5"/>
          <p:cNvSpPr txBox="1">
            <a:spLocks/>
          </p:cNvSpPr>
          <p:nvPr/>
        </p:nvSpPr>
        <p:spPr bwMode="auto">
          <a:xfrm>
            <a:off x="3124200" y="6356350"/>
            <a:ext cx="2895600" cy="365125"/>
          </a:xfrm>
          <a:prstGeom prst="rect">
            <a:avLst/>
          </a:prstGeom>
          <a:noFill/>
          <a:ln w="9525">
            <a:noFill/>
            <a:miter lim="800000"/>
            <a:headEnd/>
            <a:tailEnd/>
          </a:ln>
        </p:spPr>
        <p:txBody>
          <a:bodyPr anchor="ctr"/>
          <a:lstStyle/>
          <a:p>
            <a:pPr algn="ctr"/>
            <a:fld id="{FA0CF514-E41B-4B68-9BD2-30B1797E9B32}" type="slidenum">
              <a:rPr lang="en-US" sz="1600" b="1">
                <a:latin typeface="Calibri" pitchFamily="34" charset="0"/>
              </a:rPr>
              <a:pPr algn="ctr"/>
              <a:t>32</a:t>
            </a:fld>
            <a:endParaRPr lang="mr-IN" sz="1600" b="1">
              <a:latin typeface="Calibri" pitchFamily="34" charset="0"/>
            </a:endParaRPr>
          </a:p>
        </p:txBody>
      </p:sp>
      <p:sp>
        <p:nvSpPr>
          <p:cNvPr id="7" name="Title 1"/>
          <p:cNvSpPr txBox="1">
            <a:spLocks/>
          </p:cNvSpPr>
          <p:nvPr/>
        </p:nvSpPr>
        <p:spPr bwMode="auto">
          <a:xfrm>
            <a:off x="4724400" y="218173"/>
            <a:ext cx="4114800" cy="715963"/>
          </a:xfrm>
          <a:prstGeom prst="rect">
            <a:avLst/>
          </a:prstGeom>
          <a:noFill/>
          <a:ln w="9525">
            <a:solidFill>
              <a:srgbClr val="000000"/>
            </a:solidFill>
            <a:round/>
            <a:headEnd/>
            <a:tailEnd/>
          </a:ln>
          <a:extLst/>
        </p:spPr>
        <p:txBody>
          <a:bodyPr vert="horz" wrap="square" lIns="82945" tIns="41473" rIns="82945" bIns="41473" numCol="1" anchor="ctr" anchorCtr="0" compatLnSpc="1">
            <a:prstTxWarp prst="textNoShape">
              <a:avLst/>
            </a:prstTxWarp>
          </a:bodyPr>
          <a:lstStyle>
            <a:lvl1pPr algn="ctr" rtl="0" eaLnBrk="0" fontAlgn="base" hangingPunct="0">
              <a:spcBef>
                <a:spcPct val="0"/>
              </a:spcBef>
              <a:spcAft>
                <a:spcPct val="0"/>
              </a:spcAft>
              <a:defRPr sz="4400" kern="1200">
                <a:solidFill>
                  <a:schemeClr val="tx1"/>
                </a:solidFill>
                <a:latin typeface="Arial" pitchFamily="34" charset="0"/>
                <a:ea typeface="+mj-ea"/>
                <a:cs typeface="Arial" pitchFamily="34" charset="0"/>
              </a:defRPr>
            </a:lvl1pPr>
            <a:lvl2pPr algn="ctr" rtl="0" eaLnBrk="0" fontAlgn="base" hangingPunct="0">
              <a:spcBef>
                <a:spcPct val="0"/>
              </a:spcBef>
              <a:spcAft>
                <a:spcPct val="0"/>
              </a:spcAft>
              <a:defRPr sz="4400">
                <a:solidFill>
                  <a:schemeClr val="tx1"/>
                </a:solidFill>
                <a:latin typeface="Arial" charset="0"/>
                <a:cs typeface="Arial" charset="0"/>
              </a:defRPr>
            </a:lvl2pPr>
            <a:lvl3pPr algn="ctr" rtl="0" eaLnBrk="0" fontAlgn="base" hangingPunct="0">
              <a:spcBef>
                <a:spcPct val="0"/>
              </a:spcBef>
              <a:spcAft>
                <a:spcPct val="0"/>
              </a:spcAft>
              <a:defRPr sz="4400">
                <a:solidFill>
                  <a:schemeClr val="tx1"/>
                </a:solidFill>
                <a:latin typeface="Arial" charset="0"/>
                <a:cs typeface="Arial" charset="0"/>
              </a:defRPr>
            </a:lvl3pPr>
            <a:lvl4pPr algn="ctr" rtl="0" eaLnBrk="0" fontAlgn="base" hangingPunct="0">
              <a:spcBef>
                <a:spcPct val="0"/>
              </a:spcBef>
              <a:spcAft>
                <a:spcPct val="0"/>
              </a:spcAft>
              <a:defRPr sz="4400">
                <a:solidFill>
                  <a:schemeClr val="tx1"/>
                </a:solidFill>
                <a:latin typeface="Arial" charset="0"/>
                <a:cs typeface="Arial" charset="0"/>
              </a:defRPr>
            </a:lvl4pPr>
            <a:lvl5pPr algn="ctr" rtl="0" eaLnBrk="0" fontAlgn="base" hangingPunct="0">
              <a:spcBef>
                <a:spcPct val="0"/>
              </a:spcBef>
              <a:spcAft>
                <a:spcPct val="0"/>
              </a:spcAft>
              <a:defRPr sz="4400">
                <a:solidFill>
                  <a:schemeClr val="tx1"/>
                </a:solidFill>
                <a:latin typeface="Arial" charset="0"/>
                <a:cs typeface="Arial"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algn="l">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pPr>
            <a:r>
              <a:rPr lang="en-GB" sz="2400" dirty="0" smtClean="0">
                <a:solidFill>
                  <a:srgbClr val="000000"/>
                </a:solidFill>
              </a:rPr>
              <a:t>3-c </a:t>
            </a:r>
            <a:r>
              <a:rPr lang="x-none" sz="2400" dirty="0" smtClean="0">
                <a:solidFill>
                  <a:srgbClr val="000000"/>
                </a:solidFill>
              </a:rPr>
              <a:t>लाभ को समझना </a:t>
            </a:r>
            <a:endParaRPr lang="en-GB" sz="2400" dirty="0">
              <a:solidFill>
                <a:srgbClr val="000000"/>
              </a:solidFill>
              <a:ea typeface="+mn-ea"/>
              <a:cs typeface="+mn-cs"/>
            </a:endParaRPr>
          </a:p>
        </p:txBody>
      </p:sp>
      <p:sp>
        <p:nvSpPr>
          <p:cNvPr id="8" name="Content Placeholder 2"/>
          <p:cNvSpPr txBox="1">
            <a:spLocks/>
          </p:cNvSpPr>
          <p:nvPr/>
        </p:nvSpPr>
        <p:spPr bwMode="auto">
          <a:xfrm>
            <a:off x="4724400" y="1132573"/>
            <a:ext cx="4114800" cy="5105400"/>
          </a:xfrm>
          <a:prstGeom prst="rect">
            <a:avLst/>
          </a:prstGeom>
          <a:noFill/>
          <a:ln>
            <a:solidFill>
              <a:srgbClr val="000000"/>
            </a:solidFill>
            <a:round/>
          </a:ln>
          <a:extLst>
            <a:ext uri="{909E8E84-426E-40dd-AFC4-6F175D3DCCD1}">
              <a14:hiddenFill xmlns:a14="http://schemas.microsoft.com/office/drawing/2010/main">
                <a:solidFill>
                  <a:srgbClr val="FFFFFF"/>
                </a:solidFill>
              </a14:hiddenFill>
            </a:ext>
          </a:extLst>
        </p:spPr>
        <p:txBody>
          <a:bodyPr vert="horz" wrap="square" lIns="82945" tIns="41473" rIns="82945" bIns="41473" numCol="1" anchor="t" anchorCtr="0" compatLnSpc="1">
            <a:prstTxWarp prst="textNoShape">
              <a:avLst/>
            </a:prstTxWarp>
          </a:bodyPr>
          <a:lst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Arial" pitchFamily="34" charset="0"/>
                <a:ea typeface="+mn-ea"/>
                <a:cs typeface="Arial" pitchFamily="34" charset="0"/>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Arial" pitchFamily="34" charset="0"/>
                <a:ea typeface="+mn-ea"/>
                <a:cs typeface="Arial" pitchFamily="34" charset="0"/>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Arial" pitchFamily="34" charset="0"/>
                <a:ea typeface="+mn-ea"/>
                <a:cs typeface="Arial" pitchFamily="34" charset="0"/>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Arial" pitchFamily="34" charset="0"/>
                <a:ea typeface="+mn-ea"/>
                <a:cs typeface="Arial" pitchFamily="34" charset="0"/>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200025" indent="-200025" eaLnBrk="1" hangingPunct="1">
              <a:lnSpc>
                <a:spcPct val="140000"/>
              </a:lnSpc>
              <a:spcBef>
                <a:spcPct val="0"/>
              </a:spcBef>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endParaRPr lang="x-none" sz="1800" dirty="0" smtClean="0">
              <a:solidFill>
                <a:srgbClr val="000000"/>
              </a:solidFill>
              <a:latin typeface="Arial" charset="0"/>
            </a:endParaRPr>
          </a:p>
          <a:p>
            <a:pPr marL="200025" indent="-200025" eaLnBrk="1" hangingPunct="1">
              <a:lnSpc>
                <a:spcPct val="140000"/>
              </a:lnSpc>
              <a:spcBef>
                <a:spcPct val="0"/>
              </a:spcBef>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x-none" sz="1800" dirty="0" smtClean="0">
                <a:solidFill>
                  <a:srgbClr val="000000"/>
                </a:solidFill>
                <a:latin typeface="Arial" charset="0"/>
              </a:rPr>
              <a:t>लाभ कई प्रकार के होते हैं। हम लागत के विभिन्न वर्गों के आधार पर लाभ की गणना करते हैं</a:t>
            </a:r>
          </a:p>
          <a:p>
            <a:pPr marL="200025" indent="-200025" eaLnBrk="1" hangingPunct="1">
              <a:lnSpc>
                <a:spcPct val="140000"/>
              </a:lnSpc>
              <a:spcBef>
                <a:spcPct val="0"/>
              </a:spcBef>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x-none" sz="1800" dirty="0" smtClean="0">
                <a:solidFill>
                  <a:srgbClr val="000000"/>
                </a:solidFill>
                <a:latin typeface="Arial" charset="0"/>
              </a:rPr>
              <a:t>हम दो प्रकार के लाभों को देखेंगे - सकल और शुद्ध</a:t>
            </a:r>
          </a:p>
          <a:p>
            <a:pPr marL="200025" indent="-200025" eaLnBrk="1" hangingPunct="1">
              <a:lnSpc>
                <a:spcPct val="140000"/>
              </a:lnSpc>
              <a:spcBef>
                <a:spcPct val="0"/>
              </a:spcBef>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x-none" sz="1800" dirty="0" smtClean="0">
                <a:solidFill>
                  <a:srgbClr val="000000"/>
                </a:solidFill>
                <a:latin typeface="Arial" charset="0"/>
              </a:rPr>
              <a:t>सकल लाभ = आय - प्रत्यक्ष लागत</a:t>
            </a:r>
          </a:p>
          <a:p>
            <a:pPr marL="200025" indent="-200025" eaLnBrk="1" hangingPunct="1">
              <a:lnSpc>
                <a:spcPct val="140000"/>
              </a:lnSpc>
              <a:spcBef>
                <a:spcPct val="0"/>
              </a:spcBef>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x-none" sz="1800" dirty="0" smtClean="0">
                <a:solidFill>
                  <a:srgbClr val="000000"/>
                </a:solidFill>
                <a:latin typeface="Arial" charset="0"/>
              </a:rPr>
              <a:t>व्यापार में सभी लागतों को घटाने के बाद अंत में बचा लाभ शुद्ध लाभ कहलाता है।</a:t>
            </a:r>
          </a:p>
          <a:p>
            <a:pPr marL="200025" indent="-200025" eaLnBrk="1" hangingPunct="1">
              <a:lnSpc>
                <a:spcPct val="140000"/>
              </a:lnSpc>
              <a:spcBef>
                <a:spcPct val="0"/>
              </a:spcBef>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x-none" sz="1800" dirty="0" smtClean="0">
                <a:solidFill>
                  <a:srgbClr val="000000"/>
                </a:solidFill>
                <a:latin typeface="Arial" charset="0"/>
              </a:rPr>
              <a:t>शुद्ध लाभ = सकल लाभ - अप्रत्यक्ष लागत </a:t>
            </a:r>
            <a:endParaRPr lang="en-US" sz="1800" dirty="0" smtClean="0">
              <a:solidFill>
                <a:srgbClr val="000000"/>
              </a:solidFill>
              <a:latin typeface="Arial" charset="0"/>
            </a:endParaRPr>
          </a:p>
        </p:txBody>
      </p:sp>
    </p:spTree>
    <p:extLst>
      <p:ext uri="{BB962C8B-B14F-4D97-AF65-F5344CB8AC3E}">
        <p14:creationId xmlns:p14="http://schemas.microsoft.com/office/powerpoint/2010/main" val="410524566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686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686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6867">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6867">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6867">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8">
                                            <p:txEl>
                                              <p:pRg st="1" end="1"/>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8">
                                            <p:txEl>
                                              <p:pRg st="2" end="2"/>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8">
                                            <p:txEl>
                                              <p:pRg st="3" end="3"/>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8">
                                            <p:txEl>
                                              <p:pRg st="4" end="4"/>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8">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3" name="Slide Number Placeholder 5"/>
          <p:cNvSpPr>
            <a:spLocks noGrp="1"/>
          </p:cNvSpPr>
          <p:nvPr>
            <p:ph type="sldNum" sz="quarter" idx="12"/>
          </p:nvPr>
        </p:nvSpPr>
        <p:spPr bwMode="auto">
          <a:xfrm>
            <a:off x="3124200" y="6356350"/>
            <a:ext cx="2895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fld id="{4609B69E-ADD3-435E-8A1F-F14BE20DEA92}" type="slidenum">
              <a:rPr lang="en-US" sz="1600" b="1" smtClean="0"/>
              <a:pPr algn="ctr" eaLnBrk="1" hangingPunct="1"/>
              <a:t>33</a:t>
            </a:fld>
            <a:endParaRPr lang="en-US" sz="1600" b="1" smtClean="0"/>
          </a:p>
        </p:txBody>
      </p:sp>
      <p:graphicFrame>
        <p:nvGraphicFramePr>
          <p:cNvPr id="18" name="Object 2"/>
          <p:cNvGraphicFramePr>
            <a:graphicFrameLocks noChangeAspect="1"/>
          </p:cNvGraphicFramePr>
          <p:nvPr>
            <p:extLst/>
          </p:nvPr>
        </p:nvGraphicFramePr>
        <p:xfrm>
          <a:off x="574675" y="2360612"/>
          <a:ext cx="3868737" cy="644525"/>
        </p:xfrm>
        <a:graphic>
          <a:graphicData uri="http://schemas.openxmlformats.org/presentationml/2006/ole">
            <mc:AlternateContent xmlns:mc="http://schemas.openxmlformats.org/markup-compatibility/2006">
              <mc:Choice xmlns:v="urn:schemas-microsoft-com:vml" Requires="v">
                <p:oleObj spid="_x0000_s569532" name="Equation" r:id="rId4" imgW="2362200" imgH="393700" progId="Equation.3">
                  <p:embed/>
                </p:oleObj>
              </mc:Choice>
              <mc:Fallback>
                <p:oleObj name="Equation" r:id="rId4" imgW="2362200" imgH="393700" progId="Equation.3">
                  <p:embed/>
                  <p:pic>
                    <p:nvPicPr>
                      <p:cNvPr id="0" name="Picture 1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74675" y="2360612"/>
                        <a:ext cx="3868737" cy="644525"/>
                      </a:xfrm>
                      <a:prstGeom prst="rect">
                        <a:avLst/>
                      </a:prstGeom>
                      <a:noFill/>
                      <a:ln w="25400">
                        <a:solidFill>
                          <a:schemeClr val="tx1"/>
                        </a:solidFill>
                        <a:miter lim="800000"/>
                        <a:headEnd/>
                        <a:tailEnd/>
                      </a:ln>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9" name="Table 18"/>
          <p:cNvGraphicFramePr>
            <a:graphicFrameLocks noGrp="1"/>
          </p:cNvGraphicFramePr>
          <p:nvPr>
            <p:extLst/>
          </p:nvPr>
        </p:nvGraphicFramePr>
        <p:xfrm>
          <a:off x="633412" y="4722812"/>
          <a:ext cx="3214688" cy="1112838"/>
        </p:xfrm>
        <a:graphic>
          <a:graphicData uri="http://schemas.openxmlformats.org/drawingml/2006/table">
            <a:tbl>
              <a:tblPr firstRow="1" bandRow="1">
                <a:tableStyleId>{5C22544A-7EE6-4342-B048-85BDC9FD1C3A}</a:tableStyleId>
              </a:tblPr>
              <a:tblGrid>
                <a:gridCol w="1643032"/>
                <a:gridCol w="1571656"/>
              </a:tblGrid>
              <a:tr h="370946">
                <a:tc>
                  <a:txBody>
                    <a:bodyPr/>
                    <a:lstStyle/>
                    <a:p>
                      <a:r>
                        <a:rPr lang="en-US" sz="1800" dirty="0" smtClean="0"/>
                        <a:t>Total Revenue</a:t>
                      </a:r>
                      <a:endParaRPr lang="en-IN" sz="1800" dirty="0"/>
                    </a:p>
                  </a:txBody>
                  <a:tcPr marL="91439" marR="91439" marT="45733" marB="45733"/>
                </a:tc>
                <a:tc>
                  <a:txBody>
                    <a:bodyPr/>
                    <a:lstStyle/>
                    <a:p>
                      <a:r>
                        <a:rPr lang="en-US" sz="1800" dirty="0" smtClean="0"/>
                        <a:t>Profits</a:t>
                      </a:r>
                      <a:endParaRPr lang="en-IN" sz="1800" dirty="0"/>
                    </a:p>
                  </a:txBody>
                  <a:tcPr marL="91439" marR="91439" marT="45733" marB="45733"/>
                </a:tc>
              </a:tr>
              <a:tr h="370946">
                <a:tc>
                  <a:txBody>
                    <a:bodyPr/>
                    <a:lstStyle/>
                    <a:p>
                      <a:r>
                        <a:rPr lang="en-US" sz="1800" dirty="0" smtClean="0"/>
                        <a:t>80,000</a:t>
                      </a:r>
                      <a:endParaRPr lang="en-IN" sz="1800" dirty="0"/>
                    </a:p>
                  </a:txBody>
                  <a:tcPr marL="91439" marR="91439" marT="45733" marB="45733"/>
                </a:tc>
                <a:tc>
                  <a:txBody>
                    <a:bodyPr/>
                    <a:lstStyle/>
                    <a:p>
                      <a:r>
                        <a:rPr lang="en-US" sz="1800" dirty="0" smtClean="0"/>
                        <a:t>16,000</a:t>
                      </a:r>
                      <a:endParaRPr lang="en-IN" sz="1800" dirty="0"/>
                    </a:p>
                  </a:txBody>
                  <a:tcPr marL="91439" marR="91439" marT="45733" marB="45733"/>
                </a:tc>
              </a:tr>
              <a:tr h="370946">
                <a:tc>
                  <a:txBody>
                    <a:bodyPr/>
                    <a:lstStyle/>
                    <a:p>
                      <a:r>
                        <a:rPr lang="en-US" sz="1800" dirty="0" smtClean="0"/>
                        <a:t>100</a:t>
                      </a:r>
                      <a:endParaRPr lang="en-IN" sz="1800" dirty="0"/>
                    </a:p>
                  </a:txBody>
                  <a:tcPr marL="91439" marR="91439" marT="45733" marB="45733"/>
                </a:tc>
                <a:tc>
                  <a:txBody>
                    <a:bodyPr/>
                    <a:lstStyle/>
                    <a:p>
                      <a:r>
                        <a:rPr lang="en-US" sz="1800" dirty="0" smtClean="0"/>
                        <a:t>?</a:t>
                      </a:r>
                      <a:endParaRPr lang="en-IN" sz="1800" dirty="0"/>
                    </a:p>
                  </a:txBody>
                  <a:tcPr marL="91439" marR="91439" marT="45733" marB="45733"/>
                </a:tc>
              </a:tr>
            </a:tbl>
          </a:graphicData>
        </a:graphic>
      </p:graphicFrame>
      <p:graphicFrame>
        <p:nvGraphicFramePr>
          <p:cNvPr id="20" name="Object 3"/>
          <p:cNvGraphicFramePr>
            <a:graphicFrameLocks noChangeAspect="1"/>
          </p:cNvGraphicFramePr>
          <p:nvPr>
            <p:extLst/>
          </p:nvPr>
        </p:nvGraphicFramePr>
        <p:xfrm>
          <a:off x="633412" y="5942012"/>
          <a:ext cx="2246312" cy="687388"/>
        </p:xfrm>
        <a:graphic>
          <a:graphicData uri="http://schemas.openxmlformats.org/presentationml/2006/ole">
            <mc:AlternateContent xmlns:mc="http://schemas.openxmlformats.org/markup-compatibility/2006">
              <mc:Choice xmlns:v="urn:schemas-microsoft-com:vml" Requires="v">
                <p:oleObj spid="_x0000_s569533" name="Equation" r:id="rId6" imgW="1371600" imgH="419100" progId="Equation.3">
                  <p:embed/>
                </p:oleObj>
              </mc:Choice>
              <mc:Fallback>
                <p:oleObj name="Equation" r:id="rId6" imgW="1371600" imgH="419100" progId="Equation.3">
                  <p:embed/>
                  <p:pic>
                    <p:nvPicPr>
                      <p:cNvPr id="0" name="Picture 16"/>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33412" y="5942012"/>
                        <a:ext cx="2246312" cy="6873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1" name="Text Box 1"/>
          <p:cNvSpPr txBox="1">
            <a:spLocks noChangeArrowheads="1"/>
          </p:cNvSpPr>
          <p:nvPr/>
        </p:nvSpPr>
        <p:spPr bwMode="auto">
          <a:xfrm>
            <a:off x="252412" y="150812"/>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en-GB" sz="2400" dirty="0" smtClean="0"/>
              <a:t>3-d Understanding profitability</a:t>
            </a:r>
            <a:endParaRPr lang="en-GB" sz="2400" dirty="0"/>
          </a:p>
        </p:txBody>
      </p:sp>
      <p:sp>
        <p:nvSpPr>
          <p:cNvPr id="22" name="Text Box 2"/>
          <p:cNvSpPr txBox="1">
            <a:spLocks noChangeArrowheads="1"/>
          </p:cNvSpPr>
          <p:nvPr/>
        </p:nvSpPr>
        <p:spPr bwMode="auto">
          <a:xfrm>
            <a:off x="228600" y="1141412"/>
            <a:ext cx="4267200" cy="10668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eaLnBrk="1" hangingPunct="1">
              <a:lnSpc>
                <a:spcPct val="120000"/>
              </a:lnSpc>
              <a:buSzPct val="100000"/>
              <a:buFont typeface="Arial" charset="0"/>
              <a:buChar char="•"/>
            </a:pPr>
            <a:r>
              <a:rPr lang="en-IN" dirty="0" smtClean="0">
                <a:solidFill>
                  <a:srgbClr val="000000"/>
                </a:solidFill>
                <a:cs typeface="Arial" charset="0"/>
              </a:rPr>
              <a:t>Profitability, as a percentage number, tells us how many rupees out of 100 rupees revenue is the profit</a:t>
            </a:r>
            <a:endParaRPr lang="en-IN" dirty="0">
              <a:solidFill>
                <a:srgbClr val="000000"/>
              </a:solidFill>
              <a:cs typeface="Arial" charset="0"/>
            </a:endParaRPr>
          </a:p>
        </p:txBody>
      </p:sp>
      <p:sp>
        <p:nvSpPr>
          <p:cNvPr id="23" name="Text Box 2"/>
          <p:cNvSpPr txBox="1">
            <a:spLocks noChangeArrowheads="1"/>
          </p:cNvSpPr>
          <p:nvPr/>
        </p:nvSpPr>
        <p:spPr bwMode="auto">
          <a:xfrm>
            <a:off x="252412" y="3122612"/>
            <a:ext cx="4267200" cy="14478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eaLnBrk="1" hangingPunct="1">
              <a:lnSpc>
                <a:spcPct val="120000"/>
              </a:lnSpc>
              <a:buSzPct val="100000"/>
              <a:buFont typeface="Arial" charset="0"/>
              <a:buChar char="•"/>
            </a:pPr>
            <a:r>
              <a:rPr lang="en-IN" dirty="0">
                <a:cs typeface="Arial" charset="0"/>
              </a:rPr>
              <a:t>If </a:t>
            </a:r>
            <a:r>
              <a:rPr lang="en-IN" dirty="0" smtClean="0">
                <a:cs typeface="Arial" charset="0"/>
              </a:rPr>
              <a:t>a business </a:t>
            </a:r>
            <a:r>
              <a:rPr lang="en-IN" dirty="0">
                <a:cs typeface="Arial" charset="0"/>
              </a:rPr>
              <a:t>has made a profit of Rs. 16,000 and his total revenue was Rs. 80,000, what was his business’s profitability ?</a:t>
            </a:r>
          </a:p>
        </p:txBody>
      </p:sp>
      <p:graphicFrame>
        <p:nvGraphicFramePr>
          <p:cNvPr id="14" name="Object 2"/>
          <p:cNvGraphicFramePr>
            <a:graphicFrameLocks noChangeAspect="1"/>
          </p:cNvGraphicFramePr>
          <p:nvPr>
            <p:extLst>
              <p:ext uri="{D42A27DB-BD31-4B8C-83A1-F6EECF244321}">
                <p14:modId xmlns:p14="http://schemas.microsoft.com/office/powerpoint/2010/main" val="1883731995"/>
              </p:ext>
            </p:extLst>
          </p:nvPr>
        </p:nvGraphicFramePr>
        <p:xfrm>
          <a:off x="5010151" y="2360612"/>
          <a:ext cx="3868737" cy="644525"/>
        </p:xfrm>
        <a:graphic>
          <a:graphicData uri="http://schemas.openxmlformats.org/presentationml/2006/ole">
            <mc:AlternateContent xmlns:mc="http://schemas.openxmlformats.org/markup-compatibility/2006">
              <mc:Choice xmlns:v="urn:schemas-microsoft-com:vml" Requires="v">
                <p:oleObj spid="_x0000_s569534" name="Equation" r:id="rId8" imgW="2362200" imgH="393700" progId="Equation.3">
                  <p:embed/>
                </p:oleObj>
              </mc:Choice>
              <mc:Fallback>
                <p:oleObj name="Equation" r:id="rId8" imgW="2362200" imgH="393700" progId="Equation.3">
                  <p:embed/>
                  <p:pic>
                    <p:nvPicPr>
                      <p:cNvPr id="0" name="Picture 1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010151" y="2360612"/>
                        <a:ext cx="3868737" cy="644525"/>
                      </a:xfrm>
                      <a:prstGeom prst="rect">
                        <a:avLst/>
                      </a:prstGeom>
                      <a:noFill/>
                      <a:ln w="25400">
                        <a:solidFill>
                          <a:schemeClr val="tx1"/>
                        </a:solidFill>
                        <a:miter lim="800000"/>
                        <a:headEnd/>
                        <a:tailEnd/>
                      </a:ln>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7" name="Table 16"/>
          <p:cNvGraphicFramePr>
            <a:graphicFrameLocks noGrp="1"/>
          </p:cNvGraphicFramePr>
          <p:nvPr>
            <p:extLst>
              <p:ext uri="{D42A27DB-BD31-4B8C-83A1-F6EECF244321}">
                <p14:modId xmlns:p14="http://schemas.microsoft.com/office/powerpoint/2010/main" val="67279572"/>
              </p:ext>
            </p:extLst>
          </p:nvPr>
        </p:nvGraphicFramePr>
        <p:xfrm>
          <a:off x="5068888" y="4722812"/>
          <a:ext cx="3214688" cy="1112838"/>
        </p:xfrm>
        <a:graphic>
          <a:graphicData uri="http://schemas.openxmlformats.org/drawingml/2006/table">
            <a:tbl>
              <a:tblPr firstRow="1" bandRow="1">
                <a:tableStyleId>{5C22544A-7EE6-4342-B048-85BDC9FD1C3A}</a:tableStyleId>
              </a:tblPr>
              <a:tblGrid>
                <a:gridCol w="1643032"/>
                <a:gridCol w="1571656"/>
              </a:tblGrid>
              <a:tr h="370946">
                <a:tc>
                  <a:txBody>
                    <a:bodyPr/>
                    <a:lstStyle/>
                    <a:p>
                      <a:r>
                        <a:rPr lang="x-none" sz="1800" dirty="0" smtClean="0"/>
                        <a:t>कुल आय </a:t>
                      </a:r>
                      <a:endParaRPr lang="en-IN" sz="1800" dirty="0"/>
                    </a:p>
                  </a:txBody>
                  <a:tcPr marL="91439" marR="91439" marT="45733" marB="45733"/>
                </a:tc>
                <a:tc>
                  <a:txBody>
                    <a:bodyPr/>
                    <a:lstStyle/>
                    <a:p>
                      <a:r>
                        <a:rPr lang="x-none" sz="1800" dirty="0" smtClean="0"/>
                        <a:t>लाभ </a:t>
                      </a:r>
                      <a:endParaRPr lang="en-IN" sz="1800" dirty="0"/>
                    </a:p>
                  </a:txBody>
                  <a:tcPr marL="91439" marR="91439" marT="45733" marB="45733"/>
                </a:tc>
              </a:tr>
              <a:tr h="370946">
                <a:tc>
                  <a:txBody>
                    <a:bodyPr/>
                    <a:lstStyle/>
                    <a:p>
                      <a:r>
                        <a:rPr lang="en-US" sz="1800" dirty="0" smtClean="0"/>
                        <a:t>80,000</a:t>
                      </a:r>
                      <a:endParaRPr lang="en-IN" sz="1800" dirty="0"/>
                    </a:p>
                  </a:txBody>
                  <a:tcPr marL="91439" marR="91439" marT="45733" marB="45733"/>
                </a:tc>
                <a:tc>
                  <a:txBody>
                    <a:bodyPr/>
                    <a:lstStyle/>
                    <a:p>
                      <a:r>
                        <a:rPr lang="en-US" sz="1800" dirty="0" smtClean="0"/>
                        <a:t>16,000</a:t>
                      </a:r>
                      <a:endParaRPr lang="en-IN" sz="1800" dirty="0"/>
                    </a:p>
                  </a:txBody>
                  <a:tcPr marL="91439" marR="91439" marT="45733" marB="45733"/>
                </a:tc>
              </a:tr>
              <a:tr h="370946">
                <a:tc>
                  <a:txBody>
                    <a:bodyPr/>
                    <a:lstStyle/>
                    <a:p>
                      <a:r>
                        <a:rPr lang="en-US" sz="1800" dirty="0" smtClean="0"/>
                        <a:t>100</a:t>
                      </a:r>
                      <a:endParaRPr lang="en-IN" sz="1800" dirty="0"/>
                    </a:p>
                  </a:txBody>
                  <a:tcPr marL="91439" marR="91439" marT="45733" marB="45733"/>
                </a:tc>
                <a:tc>
                  <a:txBody>
                    <a:bodyPr/>
                    <a:lstStyle/>
                    <a:p>
                      <a:r>
                        <a:rPr lang="en-US" sz="1800" dirty="0" smtClean="0"/>
                        <a:t>?</a:t>
                      </a:r>
                      <a:endParaRPr lang="en-IN" sz="1800" dirty="0"/>
                    </a:p>
                  </a:txBody>
                  <a:tcPr marL="91439" marR="91439" marT="45733" marB="45733"/>
                </a:tc>
              </a:tr>
            </a:tbl>
          </a:graphicData>
        </a:graphic>
      </p:graphicFrame>
      <p:graphicFrame>
        <p:nvGraphicFramePr>
          <p:cNvPr id="24" name="Object 3"/>
          <p:cNvGraphicFramePr>
            <a:graphicFrameLocks noChangeAspect="1"/>
          </p:cNvGraphicFramePr>
          <p:nvPr>
            <p:extLst>
              <p:ext uri="{D42A27DB-BD31-4B8C-83A1-F6EECF244321}">
                <p14:modId xmlns:p14="http://schemas.microsoft.com/office/powerpoint/2010/main" val="2280997354"/>
              </p:ext>
            </p:extLst>
          </p:nvPr>
        </p:nvGraphicFramePr>
        <p:xfrm>
          <a:off x="5068888" y="5942012"/>
          <a:ext cx="2246312" cy="687388"/>
        </p:xfrm>
        <a:graphic>
          <a:graphicData uri="http://schemas.openxmlformats.org/presentationml/2006/ole">
            <mc:AlternateContent xmlns:mc="http://schemas.openxmlformats.org/markup-compatibility/2006">
              <mc:Choice xmlns:v="urn:schemas-microsoft-com:vml" Requires="v">
                <p:oleObj spid="_x0000_s569535" name="Equation" r:id="rId9" imgW="1371600" imgH="419100" progId="Equation.3">
                  <p:embed/>
                </p:oleObj>
              </mc:Choice>
              <mc:Fallback>
                <p:oleObj name="Equation" r:id="rId9" imgW="1371600" imgH="419100" progId="Equation.3">
                  <p:embed/>
                  <p:pic>
                    <p:nvPicPr>
                      <p:cNvPr id="0" name="Picture 1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068888" y="5942012"/>
                        <a:ext cx="2246312" cy="6873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5" name="Text Box 1"/>
          <p:cNvSpPr txBox="1">
            <a:spLocks noChangeArrowheads="1"/>
          </p:cNvSpPr>
          <p:nvPr/>
        </p:nvSpPr>
        <p:spPr bwMode="auto">
          <a:xfrm>
            <a:off x="4687888" y="150812"/>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en-GB" sz="2400" dirty="0" smtClean="0"/>
              <a:t>3-d </a:t>
            </a:r>
            <a:r>
              <a:rPr lang="x-none" sz="2400" dirty="0" smtClean="0"/>
              <a:t>लाभप्रदता को समझना </a:t>
            </a:r>
            <a:endParaRPr lang="en-GB" sz="2400" dirty="0"/>
          </a:p>
        </p:txBody>
      </p:sp>
      <p:sp>
        <p:nvSpPr>
          <p:cNvPr id="26" name="Text Box 2"/>
          <p:cNvSpPr txBox="1">
            <a:spLocks noChangeArrowheads="1"/>
          </p:cNvSpPr>
          <p:nvPr/>
        </p:nvSpPr>
        <p:spPr bwMode="auto">
          <a:xfrm>
            <a:off x="4664076" y="1141412"/>
            <a:ext cx="4267200" cy="10668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eaLnBrk="1" hangingPunct="1">
              <a:lnSpc>
                <a:spcPct val="120000"/>
              </a:lnSpc>
              <a:buSzPct val="100000"/>
              <a:buFont typeface="Arial" charset="0"/>
              <a:buChar char="•"/>
            </a:pPr>
            <a:r>
              <a:rPr lang="x-none" sz="1600" dirty="0" smtClean="0">
                <a:solidFill>
                  <a:srgbClr val="000000"/>
                </a:solidFill>
                <a:cs typeface="Arial" charset="0"/>
              </a:rPr>
              <a:t>लाभप्रदता/प्रॉफिटेबिलिटी को लाभ और वार्षि‍क आय के बीच के संबंध के रूप में पारिभाषि‍त और </a:t>
            </a:r>
            <a:r>
              <a:rPr lang="x-none" sz="1600" dirty="0" smtClean="0"/>
              <a:t>प्रतिशत में व्यक्त किया जाता है </a:t>
            </a:r>
            <a:endParaRPr lang="en-IN" sz="1600" dirty="0" smtClean="0">
              <a:solidFill>
                <a:srgbClr val="000000"/>
              </a:solidFill>
              <a:cs typeface="Arial" charset="0"/>
            </a:endParaRPr>
          </a:p>
          <a:p>
            <a:pPr eaLnBrk="1" hangingPunct="1">
              <a:lnSpc>
                <a:spcPct val="120000"/>
              </a:lnSpc>
              <a:buSzPct val="100000"/>
              <a:buFont typeface="Arial" charset="0"/>
              <a:buChar char="•"/>
            </a:pPr>
            <a:r>
              <a:rPr lang="en-IN" dirty="0" smtClean="0">
                <a:solidFill>
                  <a:srgbClr val="000000"/>
                </a:solidFill>
                <a:cs typeface="Arial" charset="0"/>
              </a:rPr>
              <a:t>.</a:t>
            </a:r>
            <a:endParaRPr lang="en-IN" dirty="0">
              <a:solidFill>
                <a:srgbClr val="000000"/>
              </a:solidFill>
              <a:cs typeface="Arial" charset="0"/>
            </a:endParaRPr>
          </a:p>
        </p:txBody>
      </p:sp>
      <p:sp>
        <p:nvSpPr>
          <p:cNvPr id="27" name="Text Box 2"/>
          <p:cNvSpPr txBox="1">
            <a:spLocks noChangeArrowheads="1"/>
          </p:cNvSpPr>
          <p:nvPr/>
        </p:nvSpPr>
        <p:spPr bwMode="auto">
          <a:xfrm>
            <a:off x="4687888" y="3122612"/>
            <a:ext cx="4267200" cy="14478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eaLnBrk="1" hangingPunct="1">
              <a:lnSpc>
                <a:spcPct val="120000"/>
              </a:lnSpc>
              <a:buSzPct val="100000"/>
              <a:buFont typeface="Arial" charset="0"/>
              <a:buChar char="•"/>
            </a:pPr>
            <a:r>
              <a:rPr lang="x-none" dirty="0" smtClean="0">
                <a:solidFill>
                  <a:srgbClr val="000000"/>
                </a:solidFill>
                <a:cs typeface="Arial" charset="0"/>
              </a:rPr>
              <a:t>यदि रवि के व्यापार ने 16,000 रुपए का लाभ कमाया और उसकी कुल वार्षि‍क आय 80,000 रुपए थी, तो उसके व्यापार की लाभप्रदता क्या थी</a:t>
            </a:r>
            <a:r>
              <a:rPr lang="en-IN" dirty="0" smtClean="0">
                <a:solidFill>
                  <a:srgbClr val="000000"/>
                </a:solidFill>
                <a:cs typeface="Arial" charset="0"/>
              </a:rPr>
              <a:t>?</a:t>
            </a:r>
            <a:endParaRPr lang="en-IN" dirty="0">
              <a:solidFill>
                <a:srgbClr val="000000"/>
              </a:solidFill>
              <a:cs typeface="Arial" charset="0"/>
            </a:endParaRPr>
          </a:p>
        </p:txBody>
      </p:sp>
    </p:spTree>
    <p:extLst>
      <p:ext uri="{BB962C8B-B14F-4D97-AF65-F5344CB8AC3E}">
        <p14:creationId xmlns:p14="http://schemas.microsoft.com/office/powerpoint/2010/main" val="3991667907"/>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0"/>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2">
                                            <p:txEl>
                                              <p:pRg st="0" end="0"/>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3">
                                            <p:txEl>
                                              <p:pRg st="0" end="0"/>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4"/>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7"/>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24"/>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26">
                                            <p:txEl>
                                              <p:pRg st="0" end="0"/>
                                            </p:txEl>
                                          </p:spTgt>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26">
                                            <p:txEl>
                                              <p:pRg st="1" end="1"/>
                                            </p:txEl>
                                          </p:spTgt>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27">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 Box 2"/>
          <p:cNvSpPr txBox="1">
            <a:spLocks noChangeArrowheads="1"/>
          </p:cNvSpPr>
          <p:nvPr/>
        </p:nvSpPr>
        <p:spPr bwMode="auto">
          <a:xfrm>
            <a:off x="228600" y="1214438"/>
            <a:ext cx="4114800" cy="4348162"/>
          </a:xfrm>
          <a:prstGeom prst="rect">
            <a:avLst/>
          </a:prstGeom>
          <a:noFill/>
          <a:ln w="9525">
            <a:noFill/>
            <a:round/>
            <a:headEnd/>
            <a:tailEnd/>
          </a:ln>
        </p:spPr>
        <p:txBody>
          <a:bodyPr lIns="82945" tIns="41473" rIns="82945" bIns="41473"/>
          <a:lstStyle/>
          <a:p>
            <a:pPr marL="200025" indent="-200025" fontAlgn="auto">
              <a:spcBef>
                <a:spcPts val="0"/>
              </a:spcBef>
              <a:spcAft>
                <a:spcPts val="120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sz="2000" dirty="0">
              <a:solidFill>
                <a:srgbClr val="000000"/>
              </a:solidFill>
              <a:latin typeface="+mj-lt"/>
              <a:cs typeface="+mn-cs"/>
            </a:endParaRPr>
          </a:p>
          <a:p>
            <a:pPr marL="200025" indent="-200025" fontAlgn="auto">
              <a:spcBef>
                <a:spcPts val="0"/>
              </a:spcBef>
              <a:spcAft>
                <a:spcPts val="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dirty="0">
              <a:solidFill>
                <a:srgbClr val="000000"/>
              </a:solidFill>
              <a:latin typeface="Calibri" pitchFamily="34" charset="0"/>
              <a:cs typeface="+mn-cs"/>
            </a:endParaRPr>
          </a:p>
        </p:txBody>
      </p:sp>
      <p:sp>
        <p:nvSpPr>
          <p:cNvPr id="8" name="Rectangle 4"/>
          <p:cNvSpPr>
            <a:spLocks noChangeArrowheads="1"/>
          </p:cNvSpPr>
          <p:nvPr/>
        </p:nvSpPr>
        <p:spPr bwMode="auto">
          <a:xfrm>
            <a:off x="266700" y="5638800"/>
            <a:ext cx="4076700" cy="838200"/>
          </a:xfrm>
          <a:prstGeom prst="rect">
            <a:avLst/>
          </a:prstGeom>
          <a:solidFill>
            <a:srgbClr val="FFCC00"/>
          </a:solidFill>
          <a:ln w="9525">
            <a:noFill/>
            <a:round/>
            <a:headEnd/>
            <a:tailEnd/>
          </a:ln>
        </p:spPr>
        <p:txBody>
          <a:bodyPr lIns="81639" tIns="42452" rIns="81639" bIns="42452" anchor="ctr"/>
          <a:lstStyle/>
          <a:p>
            <a:pPr algn="ctr">
              <a:spcBef>
                <a:spcPts val="5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000" b="1" u="sng" dirty="0">
                <a:solidFill>
                  <a:srgbClr val="000000"/>
                </a:solidFill>
                <a:latin typeface="Garamond" pitchFamily="18" charset="0"/>
              </a:rPr>
              <a:t>Key Point </a:t>
            </a:r>
            <a:r>
              <a:rPr lang="en-GB" sz="2000" dirty="0">
                <a:solidFill>
                  <a:srgbClr val="000000"/>
                </a:solidFill>
                <a:latin typeface="Garamond" pitchFamily="18" charset="0"/>
              </a:rPr>
              <a:t>: Capital in business consists of Fixed Capital and Working Capital</a:t>
            </a:r>
          </a:p>
        </p:txBody>
      </p:sp>
      <p:sp>
        <p:nvSpPr>
          <p:cNvPr id="7" name="Slide Number Placeholder 5"/>
          <p:cNvSpPr>
            <a:spLocks noGrp="1"/>
          </p:cNvSpPr>
          <p:nvPr>
            <p:ph type="sldNum" sz="quarter" idx="4294967295"/>
          </p:nvPr>
        </p:nvSpPr>
        <p:spPr bwMode="auto">
          <a:xfrm>
            <a:off x="3124200" y="6356350"/>
            <a:ext cx="2895600" cy="365125"/>
          </a:xfrm>
          <a:prstGeom prst="rect">
            <a:avLst/>
          </a:prstGeom>
          <a:ln>
            <a:miter lim="800000"/>
            <a:headEnd/>
            <a:tailEnd/>
          </a:ln>
        </p:spPr>
        <p:txBody>
          <a:bodyPr wrap="square" numCol="1" anchorCtr="0" compatLnSpc="1">
            <a:prstTxWarp prst="textNoShape">
              <a:avLst/>
            </a:prstTxWarp>
          </a:bodyPr>
          <a:lstStyle/>
          <a:p>
            <a:pPr algn="ctr">
              <a:defRPr/>
            </a:pPr>
            <a:fld id="{C8378AB7-C81A-4591-8AB7-D52FA7ADCD9A}" type="slidenum">
              <a:rPr lang="en-US" sz="1600" b="1" smtClean="0">
                <a:solidFill>
                  <a:schemeClr val="tx1"/>
                </a:solidFill>
              </a:rPr>
              <a:pPr algn="ctr">
                <a:defRPr/>
              </a:pPr>
              <a:t>34</a:t>
            </a:fld>
            <a:endParaRPr lang="mr-IN" sz="1600" b="1" dirty="0" smtClean="0">
              <a:solidFill>
                <a:schemeClr val="tx1"/>
              </a:solidFill>
            </a:endParaRPr>
          </a:p>
        </p:txBody>
      </p:sp>
      <p:sp>
        <p:nvSpPr>
          <p:cNvPr id="59396" name="Title 1"/>
          <p:cNvSpPr txBox="1">
            <a:spLocks/>
          </p:cNvSpPr>
          <p:nvPr/>
        </p:nvSpPr>
        <p:spPr bwMode="auto">
          <a:xfrm>
            <a:off x="266700" y="228600"/>
            <a:ext cx="4076700" cy="715963"/>
          </a:xfrm>
          <a:prstGeom prst="rect">
            <a:avLst/>
          </a:prstGeom>
          <a:noFill/>
          <a:ln w="9525">
            <a:solidFill>
              <a:srgbClr val="000000"/>
            </a:solidFill>
            <a:round/>
            <a:headEnd/>
            <a:tailEnd/>
          </a:ln>
        </p:spPr>
        <p:txBody>
          <a:bodyPr lIns="82945" tIns="41473" rIns="82945" bIns="41473" anchor="ctr"/>
          <a:lstStyle/>
          <a:p>
            <a:pPr eaLnBrk="0" hangingPunct="0"/>
            <a:r>
              <a:rPr lang="en-GB" sz="2400" dirty="0" smtClean="0"/>
              <a:t>4. Understanding capital</a:t>
            </a:r>
            <a:endParaRPr lang="en-GB" sz="2400" dirty="0"/>
          </a:p>
        </p:txBody>
      </p:sp>
      <p:sp>
        <p:nvSpPr>
          <p:cNvPr id="10" name="Content Placeholder 2"/>
          <p:cNvSpPr txBox="1">
            <a:spLocks/>
          </p:cNvSpPr>
          <p:nvPr/>
        </p:nvSpPr>
        <p:spPr bwMode="auto">
          <a:xfrm>
            <a:off x="266700" y="1143000"/>
            <a:ext cx="4076700" cy="4419600"/>
          </a:xfrm>
          <a:prstGeom prst="rect">
            <a:avLst/>
          </a:prstGeom>
          <a:noFill/>
          <a:ln w="9525">
            <a:solidFill>
              <a:srgbClr val="000000"/>
            </a:solidFill>
            <a:round/>
            <a:headEnd/>
            <a:tailEnd/>
          </a:ln>
        </p:spPr>
        <p:txBody>
          <a:bodyPr lIns="82945" tIns="41473" rIns="82945" bIns="41473"/>
          <a:lstStyle/>
          <a:p>
            <a:pPr marL="225425" indent="-225425" eaLnBrk="0" hangingPunct="0">
              <a:lnSpc>
                <a:spcPct val="140000"/>
              </a:lnSpc>
              <a:buFont typeface="Arial" charset="0"/>
              <a:buChar char="•"/>
            </a:pPr>
            <a:r>
              <a:rPr lang="en-GB" dirty="0"/>
              <a:t>Capital is the total amount of money needed by the </a:t>
            </a:r>
            <a:r>
              <a:rPr lang="en-GB" dirty="0" smtClean="0"/>
              <a:t>business to do tow things:</a:t>
            </a:r>
            <a:endParaRPr lang="en-GB" dirty="0"/>
          </a:p>
          <a:p>
            <a:pPr marL="800100" lvl="1" indent="-342900" eaLnBrk="0" hangingPunct="0">
              <a:lnSpc>
                <a:spcPct val="140000"/>
              </a:lnSpc>
              <a:buFont typeface="Calibri" pitchFamily="34" charset="0"/>
              <a:buAutoNum type="arabicPeriod"/>
            </a:pPr>
            <a:r>
              <a:rPr sz="1600" dirty="0" smtClean="0"/>
              <a:t>To buy productive things (assets) such as machinery, Land and Buildings, Storage etc.</a:t>
            </a:r>
            <a:r>
              <a:rPr lang="en-IN" sz="1600" dirty="0" smtClean="0"/>
              <a:t> This is called Fixed Capital</a:t>
            </a:r>
            <a:endParaRPr sz="1600" dirty="0" smtClean="0"/>
          </a:p>
          <a:p>
            <a:pPr marL="800100" lvl="1" indent="-342900" eaLnBrk="0" hangingPunct="0">
              <a:lnSpc>
                <a:spcPct val="140000"/>
              </a:lnSpc>
              <a:buFont typeface="Calibri" pitchFamily="34" charset="0"/>
              <a:buAutoNum type="arabicPeriod"/>
            </a:pPr>
            <a:r>
              <a:rPr sz="1600" dirty="0" smtClean="0"/>
              <a:t>To </a:t>
            </a:r>
            <a:r>
              <a:rPr lang="en-IN" sz="1600" dirty="0" smtClean="0"/>
              <a:t>do </a:t>
            </a:r>
            <a:r>
              <a:rPr sz="1600" dirty="0" smtClean="0"/>
              <a:t>day-to-day </a:t>
            </a:r>
            <a:r>
              <a:rPr lang="en-IN" sz="1600" dirty="0" smtClean="0"/>
              <a:t>tasks </a:t>
            </a:r>
            <a:r>
              <a:rPr sz="1600" dirty="0" smtClean="0"/>
              <a:t>such as buying materials, paying wages, paying salaries, etc.</a:t>
            </a:r>
            <a:r>
              <a:rPr lang="en-IN" sz="1600" dirty="0"/>
              <a:t> </a:t>
            </a:r>
            <a:r>
              <a:rPr lang="en-IN" sz="1600" dirty="0" smtClean="0"/>
              <a:t>This is called Working Capital</a:t>
            </a:r>
            <a:endParaRPr sz="1600" dirty="0" smtClean="0"/>
          </a:p>
        </p:txBody>
      </p:sp>
      <p:sp>
        <p:nvSpPr>
          <p:cNvPr id="12" name="Rectangle 4"/>
          <p:cNvSpPr>
            <a:spLocks noChangeArrowheads="1"/>
          </p:cNvSpPr>
          <p:nvPr/>
        </p:nvSpPr>
        <p:spPr bwMode="auto">
          <a:xfrm>
            <a:off x="4724400" y="5638800"/>
            <a:ext cx="4076700" cy="838200"/>
          </a:xfrm>
          <a:prstGeom prst="rect">
            <a:avLst/>
          </a:prstGeom>
          <a:solidFill>
            <a:srgbClr val="FFCC00"/>
          </a:solidFill>
          <a:ln w="9525">
            <a:noFill/>
            <a:round/>
            <a:headEnd/>
            <a:tailEnd/>
          </a:ln>
        </p:spPr>
        <p:txBody>
          <a:bodyPr lIns="81639" tIns="42452" rIns="81639" bIns="42452" anchor="ctr"/>
          <a:lstStyle/>
          <a:p>
            <a:pPr algn="ctr">
              <a:spcBef>
                <a:spcPts val="5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x-none" b="1" u="sng" dirty="0" smtClean="0">
                <a:solidFill>
                  <a:srgbClr val="000000"/>
                </a:solidFill>
                <a:latin typeface="Garamond" pitchFamily="18" charset="0"/>
              </a:rPr>
              <a:t>मुख्य बिंदु:</a:t>
            </a:r>
            <a:r>
              <a:rPr lang="x-none" dirty="0" smtClean="0">
                <a:solidFill>
                  <a:srgbClr val="000000"/>
                </a:solidFill>
                <a:latin typeface="Garamond" pitchFamily="18" charset="0"/>
              </a:rPr>
              <a:t> व्यापार में पूंजी में अचल पूंजी और कार्यशील पूंजी दोनों शामिल होती हैं</a:t>
            </a:r>
            <a:endParaRPr lang="en-GB" dirty="0">
              <a:solidFill>
                <a:srgbClr val="000000"/>
              </a:solidFill>
              <a:latin typeface="Garamond" pitchFamily="18" charset="0"/>
            </a:endParaRPr>
          </a:p>
        </p:txBody>
      </p:sp>
      <p:sp>
        <p:nvSpPr>
          <p:cNvPr id="14" name="Title 1"/>
          <p:cNvSpPr txBox="1">
            <a:spLocks/>
          </p:cNvSpPr>
          <p:nvPr/>
        </p:nvSpPr>
        <p:spPr bwMode="auto">
          <a:xfrm>
            <a:off x="4724400" y="228600"/>
            <a:ext cx="4076700" cy="715963"/>
          </a:xfrm>
          <a:prstGeom prst="rect">
            <a:avLst/>
          </a:prstGeom>
          <a:noFill/>
          <a:ln w="9525">
            <a:solidFill>
              <a:srgbClr val="000000"/>
            </a:solidFill>
            <a:round/>
            <a:headEnd/>
            <a:tailEnd/>
          </a:ln>
        </p:spPr>
        <p:txBody>
          <a:bodyPr lIns="82945" tIns="41473" rIns="82945" bIns="41473" anchor="ctr"/>
          <a:lstStyle/>
          <a:p>
            <a:pPr eaLnBrk="0" hangingPunct="0"/>
            <a:r>
              <a:rPr lang="en-GB" sz="2400" dirty="0" smtClean="0"/>
              <a:t>4. </a:t>
            </a:r>
            <a:r>
              <a:rPr lang="x-none" sz="2400" dirty="0" smtClean="0"/>
              <a:t>पूंजी को समझना </a:t>
            </a:r>
            <a:endParaRPr lang="en-GB" sz="2400" dirty="0"/>
          </a:p>
        </p:txBody>
      </p:sp>
      <p:sp>
        <p:nvSpPr>
          <p:cNvPr id="17" name="Content Placeholder 2"/>
          <p:cNvSpPr txBox="1">
            <a:spLocks/>
          </p:cNvSpPr>
          <p:nvPr/>
        </p:nvSpPr>
        <p:spPr bwMode="auto">
          <a:xfrm>
            <a:off x="4724400" y="1143000"/>
            <a:ext cx="4076700" cy="4419600"/>
          </a:xfrm>
          <a:prstGeom prst="rect">
            <a:avLst/>
          </a:prstGeom>
          <a:noFill/>
          <a:ln w="9525">
            <a:solidFill>
              <a:srgbClr val="000000"/>
            </a:solidFill>
            <a:round/>
            <a:headEnd/>
            <a:tailEnd/>
          </a:ln>
        </p:spPr>
        <p:txBody>
          <a:bodyPr lIns="82945" tIns="41473" rIns="82945" bIns="41473"/>
          <a:lstStyle/>
          <a:p>
            <a:pPr marL="225425" indent="-225425" eaLnBrk="0" hangingPunct="0">
              <a:lnSpc>
                <a:spcPct val="130000"/>
              </a:lnSpc>
              <a:buFont typeface="Arial" charset="0"/>
              <a:buChar char="•"/>
            </a:pPr>
            <a:r>
              <a:rPr lang="x-none" sz="1700" dirty="0" smtClean="0"/>
              <a:t>पूंजी वह कुल धन राशि होती है जो किसी व्यापार की आवश्यकता है:</a:t>
            </a:r>
          </a:p>
          <a:p>
            <a:pPr marL="571500" indent="-457200" eaLnBrk="0" hangingPunct="0">
              <a:lnSpc>
                <a:spcPct val="130000"/>
              </a:lnSpc>
              <a:buFont typeface="+mj-lt"/>
              <a:buAutoNum type="arabicPeriod"/>
            </a:pPr>
            <a:r>
              <a:rPr lang="x-none" sz="1700" dirty="0" smtClean="0"/>
              <a:t>अचल पूंजी में निवेश करने के लिए जिसका प्रयोग उत्पादक चीजों (संपत्तियों) को खरीदने के लिए किया जाता है जैसे कि मशीनें, भूमि और इमारजें, भंडारगृह आदि।</a:t>
            </a:r>
          </a:p>
          <a:p>
            <a:pPr marL="571500" indent="-457200" eaLnBrk="0" hangingPunct="0">
              <a:lnSpc>
                <a:spcPct val="130000"/>
              </a:lnSpc>
              <a:buFont typeface="+mj-lt"/>
              <a:buAutoNum type="arabicPeriod"/>
            </a:pPr>
            <a:r>
              <a:rPr lang="x-none" sz="1700" dirty="0" smtClean="0"/>
              <a:t>कार्यशील पूंजी में निवेश करने के लिए जिसका प्रयोग दैनिक संचालनों/कार्यों को पूरा करने के लिए किया जाता है जैसे कि सामग्री खरीदना, किराया देना, वेतन देना, आदि।</a:t>
            </a:r>
            <a:endParaRPr sz="1700" dirty="0" smtClean="0"/>
          </a:p>
        </p:txBody>
      </p:sp>
    </p:spTree>
    <p:extLst>
      <p:ext uri="{BB962C8B-B14F-4D97-AF65-F5344CB8AC3E}">
        <p14:creationId xmlns:p14="http://schemas.microsoft.com/office/powerpoint/2010/main" val="1014509671"/>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7">
                                            <p:txEl>
                                              <p:pRg st="0" end="0"/>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7">
                                            <p:txEl>
                                              <p:pRg st="1" end="1"/>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7">
                                            <p:txEl>
                                              <p:pRg st="2" end="2"/>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2"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 Box 2"/>
          <p:cNvSpPr txBox="1">
            <a:spLocks noChangeArrowheads="1"/>
          </p:cNvSpPr>
          <p:nvPr/>
        </p:nvSpPr>
        <p:spPr bwMode="auto">
          <a:xfrm>
            <a:off x="228600" y="1214438"/>
            <a:ext cx="4114800" cy="4348162"/>
          </a:xfrm>
          <a:prstGeom prst="rect">
            <a:avLst/>
          </a:prstGeom>
          <a:noFill/>
          <a:ln w="9525">
            <a:noFill/>
            <a:round/>
            <a:headEnd/>
            <a:tailEnd/>
          </a:ln>
        </p:spPr>
        <p:txBody>
          <a:bodyPr lIns="82945" tIns="41473" rIns="82945" bIns="41473"/>
          <a:lstStyle/>
          <a:p>
            <a:pPr marL="200025" indent="-200025" fontAlgn="auto">
              <a:spcBef>
                <a:spcPts val="0"/>
              </a:spcBef>
              <a:spcAft>
                <a:spcPts val="120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sz="2000" dirty="0">
              <a:solidFill>
                <a:srgbClr val="000000"/>
              </a:solidFill>
              <a:latin typeface="+mj-lt"/>
              <a:cs typeface="+mn-cs"/>
            </a:endParaRPr>
          </a:p>
          <a:p>
            <a:pPr marL="200025" indent="-200025" fontAlgn="auto">
              <a:spcBef>
                <a:spcPts val="0"/>
              </a:spcBef>
              <a:spcAft>
                <a:spcPts val="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dirty="0">
              <a:solidFill>
                <a:srgbClr val="000000"/>
              </a:solidFill>
              <a:latin typeface="Calibri" pitchFamily="34" charset="0"/>
              <a:cs typeface="+mn-cs"/>
            </a:endParaRPr>
          </a:p>
        </p:txBody>
      </p:sp>
      <p:sp>
        <p:nvSpPr>
          <p:cNvPr id="7" name="Slide Number Placeholder 5"/>
          <p:cNvSpPr>
            <a:spLocks noGrp="1"/>
          </p:cNvSpPr>
          <p:nvPr>
            <p:ph type="sldNum" sz="quarter" idx="4294967295"/>
          </p:nvPr>
        </p:nvSpPr>
        <p:spPr bwMode="auto">
          <a:xfrm>
            <a:off x="3124200" y="6356350"/>
            <a:ext cx="2895600" cy="365125"/>
          </a:xfrm>
          <a:prstGeom prst="rect">
            <a:avLst/>
          </a:prstGeom>
          <a:ln>
            <a:miter lim="800000"/>
            <a:headEnd/>
            <a:tailEnd/>
          </a:ln>
        </p:spPr>
        <p:txBody>
          <a:bodyPr wrap="square" numCol="1" anchorCtr="0" compatLnSpc="1">
            <a:prstTxWarp prst="textNoShape">
              <a:avLst/>
            </a:prstTxWarp>
          </a:bodyPr>
          <a:lstStyle/>
          <a:p>
            <a:pPr algn="ctr">
              <a:defRPr/>
            </a:pPr>
            <a:fld id="{C8378AB7-C81A-4591-8AB7-D52FA7ADCD9A}" type="slidenum">
              <a:rPr lang="en-US" sz="1600" b="1" smtClean="0">
                <a:solidFill>
                  <a:schemeClr val="tx1"/>
                </a:solidFill>
              </a:rPr>
              <a:pPr algn="ctr">
                <a:defRPr/>
              </a:pPr>
              <a:t>35</a:t>
            </a:fld>
            <a:endParaRPr lang="mr-IN" sz="1600" b="1" dirty="0" smtClean="0">
              <a:solidFill>
                <a:schemeClr val="tx1"/>
              </a:solidFill>
            </a:endParaRPr>
          </a:p>
        </p:txBody>
      </p:sp>
      <p:sp>
        <p:nvSpPr>
          <p:cNvPr id="59396" name="Title 1"/>
          <p:cNvSpPr txBox="1">
            <a:spLocks/>
          </p:cNvSpPr>
          <p:nvPr/>
        </p:nvSpPr>
        <p:spPr bwMode="auto">
          <a:xfrm>
            <a:off x="266700" y="228600"/>
            <a:ext cx="4076700" cy="715963"/>
          </a:xfrm>
          <a:prstGeom prst="rect">
            <a:avLst/>
          </a:prstGeom>
          <a:noFill/>
          <a:ln w="9525">
            <a:solidFill>
              <a:srgbClr val="000000"/>
            </a:solidFill>
            <a:round/>
            <a:headEnd/>
            <a:tailEnd/>
          </a:ln>
        </p:spPr>
        <p:txBody>
          <a:bodyPr lIns="82945" tIns="41473" rIns="82945" bIns="41473" anchor="ctr"/>
          <a:lstStyle/>
          <a:p>
            <a:pPr eaLnBrk="0" hangingPunct="0"/>
            <a:r>
              <a:rPr lang="en-GB" sz="2400" dirty="0"/>
              <a:t>5</a:t>
            </a:r>
            <a:r>
              <a:rPr lang="en-GB" sz="2400" dirty="0" smtClean="0"/>
              <a:t>. Understanding business environment</a:t>
            </a:r>
            <a:endParaRPr lang="en-GB" sz="2400" dirty="0"/>
          </a:p>
        </p:txBody>
      </p:sp>
      <p:sp>
        <p:nvSpPr>
          <p:cNvPr id="10" name="Content Placeholder 2"/>
          <p:cNvSpPr txBox="1">
            <a:spLocks/>
          </p:cNvSpPr>
          <p:nvPr/>
        </p:nvSpPr>
        <p:spPr bwMode="auto">
          <a:xfrm>
            <a:off x="266700" y="1143000"/>
            <a:ext cx="4076700" cy="4419600"/>
          </a:xfrm>
          <a:prstGeom prst="rect">
            <a:avLst/>
          </a:prstGeom>
          <a:noFill/>
          <a:ln w="9525">
            <a:solidFill>
              <a:srgbClr val="000000"/>
            </a:solidFill>
            <a:round/>
            <a:headEnd/>
            <a:tailEnd/>
          </a:ln>
        </p:spPr>
        <p:txBody>
          <a:bodyPr lIns="82945" tIns="41473" rIns="82945" bIns="41473"/>
          <a:lstStyle/>
          <a:p>
            <a:pPr marL="225425" indent="-225425" eaLnBrk="0" hangingPunct="0">
              <a:lnSpc>
                <a:spcPct val="130000"/>
              </a:lnSpc>
              <a:buFont typeface="Arial" charset="0"/>
              <a:buChar char="•"/>
              <a:defRPr/>
            </a:pPr>
            <a:r>
              <a:rPr lang="en-US" sz="2000" dirty="0" smtClean="0"/>
              <a:t>There </a:t>
            </a:r>
            <a:r>
              <a:rPr lang="en-US" sz="2000" dirty="0"/>
              <a:t>are a number of external factors influencing the business. These factors taken together are called “Business environment”</a:t>
            </a:r>
          </a:p>
          <a:p>
            <a:pPr marL="225425" indent="-225425" eaLnBrk="0" hangingPunct="0">
              <a:lnSpc>
                <a:spcPct val="130000"/>
              </a:lnSpc>
              <a:buFont typeface="Arial" charset="0"/>
              <a:buChar char="•"/>
              <a:defRPr/>
            </a:pPr>
            <a:r>
              <a:rPr lang="en-US" sz="2000" dirty="0"/>
              <a:t>Some key factors that influence small &amp; rural businesses are:</a:t>
            </a:r>
          </a:p>
          <a:p>
            <a:pPr lvl="2" indent="-457200" eaLnBrk="0" hangingPunct="0">
              <a:lnSpc>
                <a:spcPct val="130000"/>
              </a:lnSpc>
              <a:buFont typeface="+mj-lt"/>
              <a:buAutoNum type="arabicPeriod"/>
              <a:defRPr/>
            </a:pPr>
            <a:r>
              <a:rPr lang="en-US" sz="2000" dirty="0"/>
              <a:t>Laws and </a:t>
            </a:r>
            <a:r>
              <a:rPr lang="en-US" sz="2000" dirty="0" smtClean="0"/>
              <a:t>policies</a:t>
            </a:r>
            <a:endParaRPr lang="en-US" sz="2000" dirty="0"/>
          </a:p>
          <a:p>
            <a:pPr lvl="2" indent="-457200" eaLnBrk="0" hangingPunct="0">
              <a:lnSpc>
                <a:spcPct val="130000"/>
              </a:lnSpc>
              <a:buFont typeface="+mj-lt"/>
              <a:buAutoNum type="arabicPeriod"/>
              <a:defRPr/>
            </a:pPr>
            <a:r>
              <a:rPr lang="en-US" sz="2000" dirty="0"/>
              <a:t>Technology </a:t>
            </a:r>
            <a:r>
              <a:rPr lang="en-US" sz="2000" dirty="0" smtClean="0"/>
              <a:t>available</a:t>
            </a:r>
            <a:endParaRPr lang="en-US" sz="2000" dirty="0"/>
          </a:p>
          <a:p>
            <a:pPr lvl="2" indent="-457200" eaLnBrk="0" hangingPunct="0">
              <a:lnSpc>
                <a:spcPct val="130000"/>
              </a:lnSpc>
              <a:buFont typeface="+mj-lt"/>
              <a:buAutoNum type="arabicPeriod"/>
              <a:defRPr/>
            </a:pPr>
            <a:r>
              <a:rPr lang="en-US" sz="2000" dirty="0" smtClean="0"/>
              <a:t>Availability of suppliers</a:t>
            </a:r>
            <a:endParaRPr lang="en-US" sz="2000" dirty="0"/>
          </a:p>
          <a:p>
            <a:pPr lvl="2" indent="-457200" eaLnBrk="0" hangingPunct="0">
              <a:lnSpc>
                <a:spcPct val="130000"/>
              </a:lnSpc>
              <a:buFont typeface="+mj-lt"/>
              <a:buAutoNum type="arabicPeriod"/>
              <a:defRPr/>
            </a:pPr>
            <a:r>
              <a:rPr lang="en-US" sz="2000" dirty="0"/>
              <a:t>Availability of </a:t>
            </a:r>
            <a:r>
              <a:rPr lang="en-US" sz="2000" dirty="0" smtClean="0"/>
              <a:t>skills</a:t>
            </a:r>
            <a:endParaRPr lang="en-US" sz="2000" dirty="0"/>
          </a:p>
          <a:p>
            <a:pPr lvl="2" indent="-457200" eaLnBrk="0" hangingPunct="0">
              <a:lnSpc>
                <a:spcPct val="130000"/>
              </a:lnSpc>
              <a:buFont typeface="+mj-lt"/>
              <a:buAutoNum type="arabicPeriod"/>
              <a:defRPr/>
            </a:pPr>
            <a:r>
              <a:rPr lang="en-US" sz="2000" dirty="0"/>
              <a:t>Availability of </a:t>
            </a:r>
            <a:r>
              <a:rPr lang="en-US" sz="2000" dirty="0" smtClean="0"/>
              <a:t>capital</a:t>
            </a:r>
            <a:endParaRPr sz="2000" dirty="0"/>
          </a:p>
        </p:txBody>
      </p:sp>
      <p:sp>
        <p:nvSpPr>
          <p:cNvPr id="8" name="Title 1"/>
          <p:cNvSpPr txBox="1">
            <a:spLocks/>
          </p:cNvSpPr>
          <p:nvPr/>
        </p:nvSpPr>
        <p:spPr bwMode="auto">
          <a:xfrm>
            <a:off x="4724400" y="228600"/>
            <a:ext cx="4076700" cy="715963"/>
          </a:xfrm>
          <a:prstGeom prst="rect">
            <a:avLst/>
          </a:prstGeom>
          <a:noFill/>
          <a:ln w="9525">
            <a:solidFill>
              <a:srgbClr val="000000"/>
            </a:solidFill>
            <a:round/>
            <a:headEnd/>
            <a:tailEnd/>
          </a:ln>
        </p:spPr>
        <p:txBody>
          <a:bodyPr lIns="82945" tIns="41473" rIns="82945" bIns="41473" anchor="ctr"/>
          <a:lstStyle/>
          <a:p>
            <a:pPr eaLnBrk="0" hangingPunct="0"/>
            <a:r>
              <a:rPr lang="en-GB" sz="2400" dirty="0"/>
              <a:t>5</a:t>
            </a:r>
            <a:r>
              <a:rPr lang="en-GB" sz="2400" dirty="0" smtClean="0"/>
              <a:t>. </a:t>
            </a:r>
            <a:r>
              <a:rPr lang="x-none" sz="2400" dirty="0" smtClean="0"/>
              <a:t>व्यापारिक वातावरण को समझना </a:t>
            </a:r>
            <a:endParaRPr lang="en-GB" sz="2400" dirty="0"/>
          </a:p>
        </p:txBody>
      </p:sp>
      <p:sp>
        <p:nvSpPr>
          <p:cNvPr id="9" name="Content Placeholder 2"/>
          <p:cNvSpPr txBox="1">
            <a:spLocks/>
          </p:cNvSpPr>
          <p:nvPr/>
        </p:nvSpPr>
        <p:spPr bwMode="auto">
          <a:xfrm>
            <a:off x="4724400" y="1143000"/>
            <a:ext cx="4076700" cy="4419600"/>
          </a:xfrm>
          <a:prstGeom prst="rect">
            <a:avLst/>
          </a:prstGeom>
          <a:noFill/>
          <a:ln w="9525">
            <a:solidFill>
              <a:srgbClr val="000000"/>
            </a:solidFill>
            <a:round/>
            <a:headEnd/>
            <a:tailEnd/>
          </a:ln>
        </p:spPr>
        <p:txBody>
          <a:bodyPr lIns="82945" tIns="41473" rIns="82945" bIns="41473"/>
          <a:lstStyle/>
          <a:p>
            <a:pPr marL="225425" indent="-225425" eaLnBrk="0" hangingPunct="0">
              <a:lnSpc>
                <a:spcPct val="130000"/>
              </a:lnSpc>
              <a:buFont typeface="Arial" charset="0"/>
              <a:buChar char="•"/>
              <a:defRPr/>
            </a:pPr>
            <a:r>
              <a:rPr lang="x-none" dirty="0" smtClean="0"/>
              <a:t>व्यापार को प्रभावित करने के लिए कई बाहरी कारक भी मौजूद होते हैं। इन सभी कारकों को एक साथ 'व्यापारिक वातावरण' कहा जाता है। </a:t>
            </a:r>
          </a:p>
          <a:p>
            <a:pPr marL="225425" indent="-225425" eaLnBrk="0" hangingPunct="0">
              <a:lnSpc>
                <a:spcPct val="130000"/>
              </a:lnSpc>
              <a:buFont typeface="Arial" charset="0"/>
              <a:buChar char="•"/>
              <a:defRPr/>
            </a:pPr>
            <a:r>
              <a:rPr lang="x-none" dirty="0" smtClean="0"/>
              <a:t>कुछ महत्वपूर्ण कारक जो छोटे और ग्रामीण व्यापारों को प्रभावित करते हैं वे हैं: </a:t>
            </a:r>
          </a:p>
          <a:p>
            <a:pPr marL="863600" indent="-457200" eaLnBrk="0" hangingPunct="0">
              <a:lnSpc>
                <a:spcPct val="130000"/>
              </a:lnSpc>
              <a:buFont typeface="+mj-lt"/>
              <a:buAutoNum type="arabicPeriod"/>
              <a:tabLst>
                <a:tab pos="863600" algn="l"/>
              </a:tabLst>
              <a:defRPr/>
            </a:pPr>
            <a:r>
              <a:rPr lang="x-none" dirty="0" smtClean="0"/>
              <a:t>कानून और नियम</a:t>
            </a:r>
          </a:p>
          <a:p>
            <a:pPr marL="863600" indent="-457200" eaLnBrk="0" hangingPunct="0">
              <a:lnSpc>
                <a:spcPct val="130000"/>
              </a:lnSpc>
              <a:buFont typeface="+mj-lt"/>
              <a:buAutoNum type="arabicPeriod"/>
              <a:tabLst>
                <a:tab pos="863600" algn="l"/>
              </a:tabLst>
              <a:defRPr/>
            </a:pPr>
            <a:r>
              <a:rPr lang="x-none" dirty="0" smtClean="0"/>
              <a:t>उपलब्ध तकनीकी</a:t>
            </a:r>
          </a:p>
          <a:p>
            <a:pPr marL="863600" indent="-457200" eaLnBrk="0" hangingPunct="0">
              <a:lnSpc>
                <a:spcPct val="130000"/>
              </a:lnSpc>
              <a:buFont typeface="+mj-lt"/>
              <a:buAutoNum type="arabicPeriod"/>
              <a:tabLst>
                <a:tab pos="863600" algn="l"/>
              </a:tabLst>
              <a:defRPr/>
            </a:pPr>
            <a:r>
              <a:rPr lang="x-none" dirty="0" smtClean="0"/>
              <a:t>वितरकों की उपलब्धता</a:t>
            </a:r>
          </a:p>
          <a:p>
            <a:pPr marL="863600" indent="-457200" eaLnBrk="0" hangingPunct="0">
              <a:lnSpc>
                <a:spcPct val="130000"/>
              </a:lnSpc>
              <a:buFont typeface="+mj-lt"/>
              <a:buAutoNum type="arabicPeriod"/>
              <a:tabLst>
                <a:tab pos="863600" algn="l"/>
              </a:tabLst>
              <a:defRPr/>
            </a:pPr>
            <a:r>
              <a:rPr lang="x-none" dirty="0" smtClean="0"/>
              <a:t>कुशलता की उपलब्धता</a:t>
            </a:r>
          </a:p>
          <a:p>
            <a:pPr marL="863600" indent="-457200" eaLnBrk="0" hangingPunct="0">
              <a:lnSpc>
                <a:spcPct val="130000"/>
              </a:lnSpc>
              <a:buFont typeface="+mj-lt"/>
              <a:buAutoNum type="arabicPeriod"/>
              <a:tabLst>
                <a:tab pos="863600" algn="l"/>
              </a:tabLst>
              <a:defRPr/>
            </a:pPr>
            <a:r>
              <a:rPr lang="x-none" dirty="0" smtClean="0"/>
              <a:t>पूंजी की उपलब्धता</a:t>
            </a:r>
            <a:endParaRPr dirty="0"/>
          </a:p>
        </p:txBody>
      </p:sp>
    </p:spTree>
    <p:extLst>
      <p:ext uri="{BB962C8B-B14F-4D97-AF65-F5344CB8AC3E}">
        <p14:creationId xmlns:p14="http://schemas.microsoft.com/office/powerpoint/2010/main" val="3891012478"/>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0">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0">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0">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0">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9">
                                            <p:txEl>
                                              <p:pRg st="1" end="1"/>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9">
                                            <p:txEl>
                                              <p:pRg st="2" end="2"/>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9">
                                            <p:txEl>
                                              <p:pRg st="3" end="3"/>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9">
                                            <p:txEl>
                                              <p:pRg st="4" end="4"/>
                                            </p:tx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9">
                                            <p:txEl>
                                              <p:pRg st="5" end="5"/>
                                            </p:txEl>
                                          </p:spTgt>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9">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Slide Number Placeholder 5"/>
          <p:cNvSpPr>
            <a:spLocks noGrp="1"/>
          </p:cNvSpPr>
          <p:nvPr>
            <p:ph type="sldNum" sz="quarter" idx="12"/>
          </p:nvPr>
        </p:nvSpPr>
        <p:spPr bwMode="auto">
          <a:xfrm>
            <a:off x="3124200" y="6356350"/>
            <a:ext cx="2895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fld id="{F3B6D15D-5E2B-4026-B75C-22CFB76785BF}" type="slidenum">
              <a:rPr lang="en-US" sz="1600" b="1" smtClean="0"/>
              <a:pPr algn="ctr" eaLnBrk="1" hangingPunct="1"/>
              <a:t>36</a:t>
            </a:fld>
            <a:endParaRPr lang="en-US" sz="1600" b="1" smtClean="0"/>
          </a:p>
        </p:txBody>
      </p:sp>
      <p:sp>
        <p:nvSpPr>
          <p:cNvPr id="11" name="Text Box 2"/>
          <p:cNvSpPr txBox="1">
            <a:spLocks noChangeArrowheads="1"/>
          </p:cNvSpPr>
          <p:nvPr/>
        </p:nvSpPr>
        <p:spPr bwMode="auto">
          <a:xfrm>
            <a:off x="228600" y="1214438"/>
            <a:ext cx="4319588" cy="3586162"/>
          </a:xfrm>
          <a:prstGeom prst="rect">
            <a:avLst/>
          </a:prstGeom>
          <a:noFill/>
          <a:ln w="9525">
            <a:noFill/>
            <a:round/>
            <a:headEnd/>
            <a:tailEnd/>
          </a:ln>
        </p:spPr>
        <p:txBody>
          <a:bodyPr lIns="82945" tIns="41473" rIns="82945" bIns="41473"/>
          <a:lstStyle/>
          <a:p>
            <a:pPr marL="200025" indent="-200025" fontAlgn="auto">
              <a:spcBef>
                <a:spcPts val="0"/>
              </a:spcBef>
              <a:spcAft>
                <a:spcPts val="120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sz="2000" dirty="0">
              <a:solidFill>
                <a:srgbClr val="000000"/>
              </a:solidFill>
              <a:latin typeface="+mj-lt"/>
              <a:cs typeface="+mn-cs"/>
            </a:endParaRPr>
          </a:p>
          <a:p>
            <a:pPr marL="200025" indent="-200025" fontAlgn="auto">
              <a:spcBef>
                <a:spcPts val="0"/>
              </a:spcBef>
              <a:spcAft>
                <a:spcPts val="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dirty="0">
              <a:solidFill>
                <a:srgbClr val="000000"/>
              </a:solidFill>
              <a:latin typeface="Calibri" pitchFamily="34" charset="0"/>
              <a:cs typeface="+mn-cs"/>
            </a:endParaRPr>
          </a:p>
        </p:txBody>
      </p:sp>
      <p:sp>
        <p:nvSpPr>
          <p:cNvPr id="10248" name="Text Box 17"/>
          <p:cNvSpPr txBox="1">
            <a:spLocks noChangeArrowheads="1"/>
          </p:cNvSpPr>
          <p:nvPr/>
        </p:nvSpPr>
        <p:spPr bwMode="auto">
          <a:xfrm>
            <a:off x="-16709" y="3962400"/>
            <a:ext cx="414338" cy="331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600" b="1" dirty="0">
                <a:solidFill>
                  <a:srgbClr val="000000"/>
                </a:solidFill>
                <a:latin typeface="Wingdings" pitchFamily="2" charset="2"/>
                <a:cs typeface="Times New Roman" pitchFamily="18" charset="0"/>
                <a:sym typeface="Wingdings" pitchFamily="2" charset="2"/>
              </a:rPr>
              <a:t></a:t>
            </a:r>
            <a:endParaRPr lang="en-GB" sz="1600" b="1" dirty="0">
              <a:solidFill>
                <a:srgbClr val="000000"/>
              </a:solidFill>
              <a:latin typeface="Wingdings" pitchFamily="2" charset="2"/>
              <a:cs typeface="Times New Roman" pitchFamily="18" charset="0"/>
            </a:endParaRPr>
          </a:p>
        </p:txBody>
      </p:sp>
      <p:sp>
        <p:nvSpPr>
          <p:cNvPr id="10249" name="Text Box 17"/>
          <p:cNvSpPr txBox="1">
            <a:spLocks noChangeArrowheads="1"/>
          </p:cNvSpPr>
          <p:nvPr/>
        </p:nvSpPr>
        <p:spPr bwMode="auto">
          <a:xfrm>
            <a:off x="-57150" y="1198563"/>
            <a:ext cx="414338" cy="30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400" b="1">
                <a:solidFill>
                  <a:srgbClr val="00B050"/>
                </a:solidFill>
                <a:latin typeface="Wingdings" pitchFamily="2" charset="2"/>
                <a:cs typeface="Times New Roman" pitchFamily="18" charset="0"/>
              </a:rPr>
              <a:t></a:t>
            </a:r>
          </a:p>
        </p:txBody>
      </p:sp>
      <p:sp>
        <p:nvSpPr>
          <p:cNvPr id="10" name="Text Box 1"/>
          <p:cNvSpPr txBox="1">
            <a:spLocks noChangeArrowheads="1"/>
          </p:cNvSpPr>
          <p:nvPr/>
        </p:nvSpPr>
        <p:spPr bwMode="auto">
          <a:xfrm>
            <a:off x="381000" y="152400"/>
            <a:ext cx="40386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en-GB" sz="2400" dirty="0"/>
              <a:t>Agenda</a:t>
            </a:r>
          </a:p>
        </p:txBody>
      </p:sp>
      <p:sp>
        <p:nvSpPr>
          <p:cNvPr id="12" name="Text Box 2"/>
          <p:cNvSpPr txBox="1">
            <a:spLocks noChangeArrowheads="1"/>
          </p:cNvSpPr>
          <p:nvPr/>
        </p:nvSpPr>
        <p:spPr bwMode="auto">
          <a:xfrm>
            <a:off x="381000" y="1066800"/>
            <a:ext cx="4038600" cy="52578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marL="342900" lvl="1" indent="-342900" eaLnBrk="1" hangingPunct="1">
              <a:spcAft>
                <a:spcPts val="400"/>
              </a:spcAft>
              <a:buSzPct val="100000"/>
              <a:buFont typeface="+mj-lt"/>
              <a:buAutoNum type="arabicPeriod"/>
              <a:defRPr/>
            </a:pPr>
            <a:r>
              <a:rPr lang="en-IN" sz="2400" dirty="0">
                <a:latin typeface="Arial"/>
                <a:cs typeface="Arial"/>
              </a:rPr>
              <a:t>What is business?</a:t>
            </a:r>
            <a:endParaRPr lang="en-US" sz="2400" dirty="0">
              <a:latin typeface="Arial"/>
              <a:cs typeface="Arial"/>
            </a:endParaRPr>
          </a:p>
          <a:p>
            <a:pPr marL="342900" lvl="1" indent="-342900" eaLnBrk="1" hangingPunct="1">
              <a:spcAft>
                <a:spcPts val="400"/>
              </a:spcAft>
              <a:buSzPct val="100000"/>
              <a:buFont typeface="+mj-lt"/>
              <a:buAutoNum type="arabicPeriod"/>
              <a:defRPr/>
            </a:pPr>
            <a:r>
              <a:rPr lang="en-IN" sz="2400" dirty="0">
                <a:latin typeface="Arial"/>
                <a:cs typeface="Arial"/>
              </a:rPr>
              <a:t>Types of businesses</a:t>
            </a:r>
            <a:endParaRPr lang="en-US" sz="2400" dirty="0">
              <a:latin typeface="Arial"/>
              <a:cs typeface="Arial"/>
            </a:endParaRPr>
          </a:p>
          <a:p>
            <a:pPr marL="342900" lvl="1" indent="-342900" eaLnBrk="1" hangingPunct="1">
              <a:spcAft>
                <a:spcPts val="400"/>
              </a:spcAft>
              <a:buSzPct val="100000"/>
              <a:buFont typeface="+mj-lt"/>
              <a:buAutoNum type="arabicPeriod"/>
              <a:defRPr/>
            </a:pPr>
            <a:r>
              <a:rPr lang="en-IN" sz="2400" dirty="0">
                <a:latin typeface="Arial"/>
                <a:cs typeface="Arial"/>
              </a:rPr>
              <a:t>Fluctuations in businesses</a:t>
            </a:r>
            <a:endParaRPr lang="en-US" sz="2400" dirty="0">
              <a:latin typeface="Arial"/>
              <a:cs typeface="Arial"/>
            </a:endParaRPr>
          </a:p>
          <a:p>
            <a:pPr marL="342900" lvl="1" indent="-342900" eaLnBrk="1" hangingPunct="1">
              <a:spcAft>
                <a:spcPts val="400"/>
              </a:spcAft>
              <a:buSzPct val="100000"/>
              <a:buFont typeface="+mj-lt"/>
              <a:buAutoNum type="arabicPeriod"/>
              <a:defRPr/>
            </a:pPr>
            <a:r>
              <a:rPr lang="en-IN" sz="2400" dirty="0">
                <a:latin typeface="Arial"/>
                <a:cs typeface="Arial"/>
              </a:rPr>
              <a:t>Objective of businesses</a:t>
            </a:r>
            <a:endParaRPr lang="en-US" sz="2400" dirty="0">
              <a:latin typeface="Arial"/>
              <a:cs typeface="Arial"/>
            </a:endParaRPr>
          </a:p>
          <a:p>
            <a:pPr marL="342900" lvl="1" indent="-342900" eaLnBrk="1" hangingPunct="1">
              <a:spcAft>
                <a:spcPts val="400"/>
              </a:spcAft>
              <a:buSzPct val="100000"/>
              <a:buFont typeface="+mj-lt"/>
              <a:buAutoNum type="arabicPeriod"/>
              <a:defRPr/>
            </a:pPr>
            <a:r>
              <a:rPr lang="en-IN" sz="2400" dirty="0">
                <a:latin typeface="Arial"/>
                <a:cs typeface="Arial"/>
              </a:rPr>
              <a:t>Business viability framework</a:t>
            </a:r>
            <a:endParaRPr lang="en-US" sz="2400" dirty="0">
              <a:latin typeface="Arial"/>
              <a:cs typeface="Arial"/>
            </a:endParaRPr>
          </a:p>
          <a:p>
            <a:pPr marL="342900" lvl="1" indent="-342900" eaLnBrk="1" hangingPunct="1">
              <a:spcAft>
                <a:spcPts val="400"/>
              </a:spcAft>
              <a:buSzPct val="100000"/>
              <a:buFont typeface="+mj-lt"/>
              <a:buAutoNum type="arabicPeriod"/>
              <a:defRPr/>
            </a:pPr>
            <a:r>
              <a:rPr lang="en-IN" sz="2400" dirty="0">
                <a:latin typeface="Arial"/>
                <a:cs typeface="Arial"/>
              </a:rPr>
              <a:t>To do or not to do a business</a:t>
            </a:r>
            <a:endParaRPr lang="en-US" sz="2400" dirty="0">
              <a:latin typeface="Arial"/>
              <a:cs typeface="Arial"/>
            </a:endParaRPr>
          </a:p>
          <a:p>
            <a:pPr marL="342900" lvl="1" indent="-342900" eaLnBrk="1" hangingPunct="1">
              <a:spcAft>
                <a:spcPts val="400"/>
              </a:spcAft>
              <a:buSzPct val="100000"/>
              <a:buFont typeface="+mj-lt"/>
              <a:buAutoNum type="arabicPeriod"/>
              <a:defRPr/>
            </a:pPr>
            <a:r>
              <a:rPr lang="en-IN" sz="2400" dirty="0">
                <a:latin typeface="Arial"/>
                <a:cs typeface="Arial"/>
              </a:rPr>
              <a:t>Introduction to financial statements</a:t>
            </a:r>
            <a:endParaRPr lang="en-US" sz="2400" dirty="0">
              <a:latin typeface="Arial"/>
              <a:cs typeface="Arial"/>
            </a:endParaRPr>
          </a:p>
          <a:p>
            <a:pPr marL="342900" lvl="1" indent="-342900" eaLnBrk="1" hangingPunct="1">
              <a:spcAft>
                <a:spcPts val="400"/>
              </a:spcAft>
              <a:buSzPct val="100000"/>
              <a:buFont typeface="+mj-lt"/>
              <a:buAutoNum type="arabicPeriod"/>
              <a:defRPr/>
            </a:pPr>
            <a:r>
              <a:rPr lang="en-IN" sz="2400" dirty="0">
                <a:latin typeface="Arial"/>
                <a:cs typeface="Arial"/>
              </a:rPr>
              <a:t>Examples of common  businesses</a:t>
            </a:r>
            <a:endParaRPr lang="en-US" sz="2400" dirty="0">
              <a:latin typeface="Arial"/>
              <a:cs typeface="Arial"/>
            </a:endParaRPr>
          </a:p>
          <a:p>
            <a:pPr marL="457200" lvl="1" indent="-457200" eaLnBrk="1" hangingPunct="1">
              <a:spcAft>
                <a:spcPts val="800"/>
              </a:spcAft>
              <a:buSzPct val="100000"/>
              <a:buFont typeface="+mj-lt"/>
              <a:buAutoNum type="arabicPeriod"/>
              <a:defRPr/>
            </a:pPr>
            <a:endParaRPr lang="en-GB" sz="2400" dirty="0" smtClean="0">
              <a:solidFill>
                <a:srgbClr val="000000"/>
              </a:solidFill>
              <a:cs typeface="Arial" charset="0"/>
            </a:endParaRPr>
          </a:p>
        </p:txBody>
      </p:sp>
      <p:sp>
        <p:nvSpPr>
          <p:cNvPr id="13" name="Text Box 1"/>
          <p:cNvSpPr txBox="1">
            <a:spLocks noChangeArrowheads="1"/>
          </p:cNvSpPr>
          <p:nvPr/>
        </p:nvSpPr>
        <p:spPr bwMode="auto">
          <a:xfrm>
            <a:off x="4686401" y="152400"/>
            <a:ext cx="40386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x-none" sz="2400" dirty="0" smtClean="0"/>
              <a:t>लक्ष्य</a:t>
            </a:r>
            <a:endParaRPr lang="en-GB" sz="2400" dirty="0"/>
          </a:p>
        </p:txBody>
      </p:sp>
      <p:sp>
        <p:nvSpPr>
          <p:cNvPr id="14" name="Text Box 2"/>
          <p:cNvSpPr txBox="1">
            <a:spLocks noChangeArrowheads="1"/>
          </p:cNvSpPr>
          <p:nvPr/>
        </p:nvSpPr>
        <p:spPr bwMode="auto">
          <a:xfrm>
            <a:off x="4686401" y="1066800"/>
            <a:ext cx="4038600" cy="52578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marL="457200" lvl="1" indent="-457200" eaLnBrk="1" hangingPunct="1">
              <a:lnSpc>
                <a:spcPct val="150000"/>
              </a:lnSpc>
              <a:buSzPct val="100000"/>
              <a:buFont typeface="+mj-lt"/>
              <a:buAutoNum type="arabicPeriod"/>
              <a:defRPr/>
            </a:pPr>
            <a:endParaRPr lang="en-US" sz="2400" dirty="0">
              <a:solidFill>
                <a:srgbClr val="000000"/>
              </a:solidFill>
              <a:cs typeface="Arial" charset="0"/>
            </a:endParaRPr>
          </a:p>
        </p:txBody>
      </p:sp>
      <p:sp>
        <p:nvSpPr>
          <p:cNvPr id="15" name="Text Box 17"/>
          <p:cNvSpPr txBox="1">
            <a:spLocks noChangeArrowheads="1"/>
          </p:cNvSpPr>
          <p:nvPr/>
        </p:nvSpPr>
        <p:spPr bwMode="auto">
          <a:xfrm>
            <a:off x="-76200" y="1600200"/>
            <a:ext cx="414338" cy="30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400" b="1" dirty="0">
                <a:solidFill>
                  <a:srgbClr val="00B050"/>
                </a:solidFill>
                <a:latin typeface="Wingdings" pitchFamily="2" charset="2"/>
                <a:cs typeface="Times New Roman" pitchFamily="18" charset="0"/>
              </a:rPr>
              <a:t></a:t>
            </a:r>
          </a:p>
        </p:txBody>
      </p:sp>
      <p:sp>
        <p:nvSpPr>
          <p:cNvPr id="16" name="Text Box 17"/>
          <p:cNvSpPr txBox="1">
            <a:spLocks noChangeArrowheads="1"/>
          </p:cNvSpPr>
          <p:nvPr/>
        </p:nvSpPr>
        <p:spPr bwMode="auto">
          <a:xfrm>
            <a:off x="-76200" y="2057400"/>
            <a:ext cx="414338" cy="30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400" b="1" dirty="0">
                <a:solidFill>
                  <a:srgbClr val="00B050"/>
                </a:solidFill>
                <a:latin typeface="Wingdings" pitchFamily="2" charset="2"/>
                <a:cs typeface="Times New Roman" pitchFamily="18" charset="0"/>
              </a:rPr>
              <a:t></a:t>
            </a:r>
          </a:p>
        </p:txBody>
      </p:sp>
      <p:sp>
        <p:nvSpPr>
          <p:cNvPr id="17" name="Text Box 17"/>
          <p:cNvSpPr txBox="1">
            <a:spLocks noChangeArrowheads="1"/>
          </p:cNvSpPr>
          <p:nvPr/>
        </p:nvSpPr>
        <p:spPr bwMode="auto">
          <a:xfrm>
            <a:off x="-76200" y="2822575"/>
            <a:ext cx="414338" cy="30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400" b="1" dirty="0">
                <a:solidFill>
                  <a:srgbClr val="00B050"/>
                </a:solidFill>
                <a:latin typeface="Wingdings" pitchFamily="2" charset="2"/>
                <a:cs typeface="Times New Roman" pitchFamily="18" charset="0"/>
              </a:rPr>
              <a:t></a:t>
            </a:r>
          </a:p>
        </p:txBody>
      </p:sp>
      <p:sp>
        <p:nvSpPr>
          <p:cNvPr id="18" name="Text Box 17"/>
          <p:cNvSpPr txBox="1">
            <a:spLocks noChangeArrowheads="1"/>
          </p:cNvSpPr>
          <p:nvPr/>
        </p:nvSpPr>
        <p:spPr bwMode="auto">
          <a:xfrm>
            <a:off x="-76200" y="3200400"/>
            <a:ext cx="414338" cy="30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400" b="1" dirty="0">
                <a:solidFill>
                  <a:srgbClr val="00B050"/>
                </a:solidFill>
                <a:latin typeface="Wingdings" pitchFamily="2" charset="2"/>
                <a:cs typeface="Times New Roman" pitchFamily="18" charset="0"/>
              </a:rPr>
              <a:t></a:t>
            </a:r>
          </a:p>
        </p:txBody>
      </p:sp>
    </p:spTree>
    <p:extLst>
      <p:ext uri="{BB962C8B-B14F-4D97-AF65-F5344CB8AC3E}">
        <p14:creationId xmlns:p14="http://schemas.microsoft.com/office/powerpoint/2010/main" val="2924568650"/>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2">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2">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2">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2">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2">
                                            <p:txEl>
                                              <p:pRg st="6" end="6"/>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2">
                                            <p:txEl>
                                              <p:pRg st="7" end="7"/>
                                            </p:txEl>
                                          </p:spTgt>
                                        </p:tgtEl>
                                        <p:attrNameLst>
                                          <p:attrName>style.visibility</p:attrName>
                                        </p:attrNameLst>
                                      </p:cBhvr>
                                      <p:to>
                                        <p:strVal val="visible"/>
                                      </p:to>
                                    </p:set>
                                  </p:childTnLst>
                                </p:cTn>
                              </p:par>
                              <p:par>
                                <p:cTn id="21" presetID="1" presetClass="entr" presetSubtype="0" fill="hold" nodeType="withEffect" nodePh="1">
                                  <p:stCondLst>
                                    <p:cond delay="0"/>
                                  </p:stCondLst>
                                  <p:endCondLst>
                                    <p:cond evt="begin" delay="0">
                                      <p:tn val="21"/>
                                    </p:cond>
                                  </p:endCondLst>
                                  <p:childTnLst>
                                    <p:set>
                                      <p:cBhvr>
                                        <p:cTn id="22" dur="1" fill="hold">
                                          <p:stCondLst>
                                            <p:cond delay="0"/>
                                          </p:stCondLst>
                                        </p:cTn>
                                        <p:tgtEl>
                                          <p:spTgt spid="1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Text Box 1"/>
          <p:cNvSpPr txBox="1">
            <a:spLocks noChangeArrowheads="1"/>
          </p:cNvSpPr>
          <p:nvPr/>
        </p:nvSpPr>
        <p:spPr bwMode="auto">
          <a:xfrm>
            <a:off x="228600" y="152400"/>
            <a:ext cx="41910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en-US" sz="2400" dirty="0">
                <a:solidFill>
                  <a:srgbClr val="000000"/>
                </a:solidFill>
                <a:cs typeface="Arial" charset="0"/>
              </a:rPr>
              <a:t>An important consideration - Opportunity cost</a:t>
            </a:r>
            <a:endParaRPr lang="en-GB" sz="2400" dirty="0">
              <a:solidFill>
                <a:srgbClr val="000000"/>
              </a:solidFill>
              <a:cs typeface="Arial" charset="0"/>
            </a:endParaRPr>
          </a:p>
        </p:txBody>
      </p:sp>
      <p:sp>
        <p:nvSpPr>
          <p:cNvPr id="13318" name="Text Box 2"/>
          <p:cNvSpPr txBox="1">
            <a:spLocks noChangeArrowheads="1"/>
          </p:cNvSpPr>
          <p:nvPr/>
        </p:nvSpPr>
        <p:spPr bwMode="auto">
          <a:xfrm>
            <a:off x="228600" y="1066800"/>
            <a:ext cx="4191000" cy="44958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885825"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eaLnBrk="1" hangingPunct="1">
              <a:lnSpc>
                <a:spcPct val="140000"/>
              </a:lnSpc>
              <a:buFont typeface="Arial" charset="0"/>
              <a:buChar char="•"/>
            </a:pPr>
            <a:r>
              <a:rPr lang="en-US" dirty="0" smtClean="0">
                <a:cs typeface="Arial" charset="0"/>
              </a:rPr>
              <a:t>Before we start any business, we must consider an important point</a:t>
            </a:r>
          </a:p>
          <a:p>
            <a:pPr eaLnBrk="1" hangingPunct="1">
              <a:lnSpc>
                <a:spcPct val="140000"/>
              </a:lnSpc>
              <a:buFont typeface="Arial" charset="0"/>
              <a:buChar char="•"/>
            </a:pPr>
            <a:r>
              <a:rPr lang="en-US" b="1" u="sng" dirty="0" smtClean="0">
                <a:cs typeface="Arial" charset="0"/>
              </a:rPr>
              <a:t>Opportunity cost </a:t>
            </a:r>
            <a:r>
              <a:rPr lang="en-US" dirty="0" smtClean="0">
                <a:cs typeface="Arial" charset="0"/>
              </a:rPr>
              <a:t>can be defined as “</a:t>
            </a:r>
            <a:r>
              <a:rPr lang="en-US" dirty="0"/>
              <a:t>How much money will you make if you do something else instead of this business</a:t>
            </a:r>
            <a:r>
              <a:rPr lang="en-US" dirty="0" smtClean="0">
                <a:cs typeface="Arial" charset="0"/>
              </a:rPr>
              <a:t>”</a:t>
            </a:r>
            <a:endParaRPr lang="en-US" dirty="0">
              <a:cs typeface="Arial" charset="0"/>
            </a:endParaRPr>
          </a:p>
          <a:p>
            <a:pPr eaLnBrk="1" hangingPunct="1">
              <a:lnSpc>
                <a:spcPct val="140000"/>
              </a:lnSpc>
              <a:buFont typeface="Arial" charset="0"/>
              <a:buChar char="•"/>
            </a:pPr>
            <a:r>
              <a:rPr lang="en-US" dirty="0">
                <a:cs typeface="Arial" charset="0"/>
              </a:rPr>
              <a:t>For example, you have Rs. 12,000 and you have 2 choices:</a:t>
            </a:r>
          </a:p>
          <a:p>
            <a:pPr lvl="1" eaLnBrk="1" hangingPunct="1">
              <a:lnSpc>
                <a:spcPct val="140000"/>
              </a:lnSpc>
              <a:buFont typeface="Calibri" pitchFamily="34" charset="0"/>
              <a:buAutoNum type="arabicPeriod"/>
            </a:pPr>
            <a:r>
              <a:rPr lang="en-US" sz="1600" dirty="0">
                <a:cs typeface="Arial" charset="0"/>
              </a:rPr>
              <a:t>Use this </a:t>
            </a:r>
            <a:r>
              <a:rPr lang="en-US" sz="1600" dirty="0" smtClean="0">
                <a:cs typeface="Arial" charset="0"/>
              </a:rPr>
              <a:t>to </a:t>
            </a:r>
            <a:r>
              <a:rPr lang="en-US" sz="1600" dirty="0">
                <a:cs typeface="Arial" charset="0"/>
              </a:rPr>
              <a:t>start a business or</a:t>
            </a:r>
          </a:p>
          <a:p>
            <a:pPr lvl="1" eaLnBrk="1" hangingPunct="1">
              <a:lnSpc>
                <a:spcPct val="140000"/>
              </a:lnSpc>
              <a:buFont typeface="Calibri" pitchFamily="34" charset="0"/>
              <a:buAutoNum type="arabicPeriod"/>
            </a:pPr>
            <a:r>
              <a:rPr lang="en-US" sz="1600" dirty="0">
                <a:cs typeface="Arial" charset="0"/>
              </a:rPr>
              <a:t>Put it in fixed deposit at 10% per year and work on NREGA for 10 days every month</a:t>
            </a:r>
          </a:p>
        </p:txBody>
      </p:sp>
      <p:sp>
        <p:nvSpPr>
          <p:cNvPr id="9" name="Rectangle 8"/>
          <p:cNvSpPr>
            <a:spLocks noChangeArrowheads="1"/>
          </p:cNvSpPr>
          <p:nvPr>
            <p:custDataLst>
              <p:tags r:id="rId1"/>
            </p:custDataLst>
          </p:nvPr>
        </p:nvSpPr>
        <p:spPr bwMode="auto">
          <a:xfrm>
            <a:off x="142844" y="5643578"/>
            <a:ext cx="4267200" cy="838200"/>
          </a:xfrm>
          <a:prstGeom prst="rect">
            <a:avLst/>
          </a:prstGeom>
          <a:solidFill>
            <a:srgbClr val="FFCC00"/>
          </a:solidFill>
          <a:ln>
            <a:noFill/>
          </a:ln>
          <a:extLst>
            <a:ext uri="{91240B29-F687-4f45-9708-019B960494DF}">
              <a14:hiddenLine xmlns:a14="http://schemas.microsoft.com/office/drawing/2010/main" w="9525" algn="ctr">
                <a:solidFill>
                  <a:srgbClr val="000000"/>
                </a:solidFill>
                <a:round/>
                <a:headEnd/>
                <a:tailEnd/>
              </a14:hiddenLine>
            </a:ext>
          </a:extLst>
        </p:spPr>
        <p:txBody>
          <a:bodyPr anchor="ctr"/>
          <a:lstStyle/>
          <a:p>
            <a:pPr algn="ctr"/>
            <a:r>
              <a:rPr lang="en-US" sz="2400" b="1" dirty="0">
                <a:latin typeface="Garamond" pitchFamily="18" charset="0"/>
              </a:rPr>
              <a:t>Discussion: </a:t>
            </a:r>
            <a:r>
              <a:rPr lang="en-US" sz="2400" dirty="0">
                <a:latin typeface="Garamond" pitchFamily="18" charset="0"/>
              </a:rPr>
              <a:t>How will you decide which choice you should take?</a:t>
            </a:r>
          </a:p>
        </p:txBody>
      </p:sp>
      <p:sp>
        <p:nvSpPr>
          <p:cNvPr id="11" name="Slide Number Placeholder 5"/>
          <p:cNvSpPr>
            <a:spLocks noGrp="1"/>
          </p:cNvSpPr>
          <p:nvPr>
            <p:ph type="sldNum" sz="quarter" idx="12"/>
          </p:nvPr>
        </p:nvSpPr>
        <p:spPr>
          <a:xfrm>
            <a:off x="3048000" y="6416675"/>
            <a:ext cx="2895600" cy="365125"/>
          </a:xfrm>
        </p:spPr>
        <p:txBody>
          <a:bodyPr bIns="0" anchor="b" anchorCtr="0"/>
          <a:lstStyle/>
          <a:p>
            <a:pPr algn="ctr">
              <a:defRPr/>
            </a:pPr>
            <a:fld id="{05E835EF-9F3C-42F5-9C0C-0CADB950BE49}" type="slidenum">
              <a:rPr lang="en-US" sz="1600" b="1" smtClean="0">
                <a:solidFill>
                  <a:schemeClr val="tx1"/>
                </a:solidFill>
              </a:rPr>
              <a:pPr algn="ctr">
                <a:defRPr/>
              </a:pPr>
              <a:t>37</a:t>
            </a:fld>
            <a:endParaRPr lang="en-US" sz="1600" b="1" smtClean="0">
              <a:solidFill>
                <a:schemeClr val="tx1"/>
              </a:solidFill>
            </a:endParaRPr>
          </a:p>
        </p:txBody>
      </p:sp>
      <p:sp>
        <p:nvSpPr>
          <p:cNvPr id="12" name="Text Box 1"/>
          <p:cNvSpPr txBox="1">
            <a:spLocks noChangeArrowheads="1"/>
          </p:cNvSpPr>
          <p:nvPr/>
        </p:nvSpPr>
        <p:spPr bwMode="auto">
          <a:xfrm>
            <a:off x="4657756" y="152400"/>
            <a:ext cx="41910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x-none" sz="2400" dirty="0" smtClean="0">
                <a:solidFill>
                  <a:srgbClr val="000000"/>
                </a:solidFill>
                <a:cs typeface="Arial" charset="0"/>
              </a:rPr>
              <a:t>एक महत्वपूर्ण पहलू - अवसर मूल्य </a:t>
            </a:r>
            <a:endParaRPr lang="en-GB" sz="2400" dirty="0">
              <a:solidFill>
                <a:srgbClr val="000000"/>
              </a:solidFill>
              <a:cs typeface="Arial" charset="0"/>
            </a:endParaRPr>
          </a:p>
        </p:txBody>
      </p:sp>
      <p:sp>
        <p:nvSpPr>
          <p:cNvPr id="13" name="Text Box 2"/>
          <p:cNvSpPr txBox="1">
            <a:spLocks noChangeArrowheads="1"/>
          </p:cNvSpPr>
          <p:nvPr/>
        </p:nvSpPr>
        <p:spPr bwMode="auto">
          <a:xfrm>
            <a:off x="4657756" y="1066800"/>
            <a:ext cx="4191000" cy="44958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885825"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eaLnBrk="1" hangingPunct="1">
              <a:lnSpc>
                <a:spcPct val="140000"/>
              </a:lnSpc>
              <a:buFont typeface="Arial" charset="0"/>
              <a:buChar char="•"/>
            </a:pPr>
            <a:r>
              <a:rPr lang="x-none" sz="1600" dirty="0" smtClean="0">
                <a:cs typeface="Arial" charset="0"/>
              </a:rPr>
              <a:t>हमारे कोई व्यापार आरंभ करने से पहले, हमें एक महत्वपूर्ण बिंदु पर विचार करना चाहिए</a:t>
            </a:r>
          </a:p>
          <a:p>
            <a:pPr eaLnBrk="1" hangingPunct="1">
              <a:lnSpc>
                <a:spcPct val="140000"/>
              </a:lnSpc>
              <a:buFont typeface="Arial" charset="0"/>
              <a:buChar char="•"/>
            </a:pPr>
            <a:r>
              <a:rPr lang="x-none" sz="1600" b="1" u="sng" dirty="0" smtClean="0">
                <a:solidFill>
                  <a:srgbClr val="000000"/>
                </a:solidFill>
                <a:cs typeface="Arial" charset="0"/>
              </a:rPr>
              <a:t>अवसर मूल्य </a:t>
            </a:r>
            <a:r>
              <a:rPr lang="x-none" sz="1600" dirty="0" smtClean="0">
                <a:cs typeface="Arial" charset="0"/>
              </a:rPr>
              <a:t>को 'इस व्यापार के अतिरिक्त यदि आप कोई और व्यापार करते हैं तो आप कितना धन कमा लेंगे' के रूप में पारिभाषित किया जा सकता है</a:t>
            </a:r>
          </a:p>
          <a:p>
            <a:pPr eaLnBrk="1" hangingPunct="1">
              <a:lnSpc>
                <a:spcPct val="140000"/>
              </a:lnSpc>
              <a:buFont typeface="Arial" charset="0"/>
              <a:buChar char="•"/>
            </a:pPr>
            <a:r>
              <a:rPr lang="x-none" sz="1600" dirty="0" smtClean="0">
                <a:cs typeface="Arial" charset="0"/>
              </a:rPr>
              <a:t>उदाहरण के लिए, आपके पास 12,000 रुपए हैं और 2 विकल्प हैं:</a:t>
            </a:r>
          </a:p>
          <a:p>
            <a:pPr marL="571500" indent="-342900" eaLnBrk="1" hangingPunct="1">
              <a:lnSpc>
                <a:spcPct val="140000"/>
              </a:lnSpc>
              <a:buFont typeface="+mj-lt"/>
              <a:buAutoNum type="arabicPeriod"/>
            </a:pPr>
            <a:r>
              <a:rPr lang="x-none" sz="1600" dirty="0" smtClean="0">
                <a:cs typeface="Arial" charset="0"/>
              </a:rPr>
              <a:t>इसका प्रयोग एक व्यापार आरंभ करने के लिए कीजिए या</a:t>
            </a:r>
          </a:p>
          <a:p>
            <a:pPr marL="571500" indent="-342900" eaLnBrk="1" hangingPunct="1">
              <a:lnSpc>
                <a:spcPct val="140000"/>
              </a:lnSpc>
              <a:buFont typeface="+mj-lt"/>
              <a:buAutoNum type="arabicPeriod"/>
            </a:pPr>
            <a:r>
              <a:rPr lang="x-none" sz="1600" dirty="0" smtClean="0">
                <a:cs typeface="Arial" charset="0"/>
              </a:rPr>
              <a:t>प्रतिवर्ष 10% की दर पर इसे फिक्स्ड डिपॉजिट/एफडी कर दें और प्रति माह 10 दिन मनरेगा पर काम कीजिए</a:t>
            </a:r>
            <a:endParaRPr lang="en-US" sz="1600" dirty="0">
              <a:cs typeface="Arial" charset="0"/>
            </a:endParaRPr>
          </a:p>
        </p:txBody>
      </p:sp>
      <p:sp>
        <p:nvSpPr>
          <p:cNvPr id="14" name="Rectangle 13"/>
          <p:cNvSpPr>
            <a:spLocks noChangeArrowheads="1"/>
          </p:cNvSpPr>
          <p:nvPr>
            <p:custDataLst>
              <p:tags r:id="rId2"/>
            </p:custDataLst>
          </p:nvPr>
        </p:nvSpPr>
        <p:spPr bwMode="auto">
          <a:xfrm>
            <a:off x="4572000" y="5643578"/>
            <a:ext cx="4267200" cy="838200"/>
          </a:xfrm>
          <a:prstGeom prst="rect">
            <a:avLst/>
          </a:prstGeom>
          <a:solidFill>
            <a:srgbClr val="FFCC00"/>
          </a:solidFill>
          <a:ln>
            <a:noFill/>
          </a:ln>
          <a:extLst>
            <a:ext uri="{91240B29-F687-4f45-9708-019B960494DF}">
              <a14:hiddenLine xmlns:a14="http://schemas.microsoft.com/office/drawing/2010/main" w="9525" algn="ctr">
                <a:solidFill>
                  <a:srgbClr val="000000"/>
                </a:solidFill>
                <a:round/>
                <a:headEnd/>
                <a:tailEnd/>
              </a14:hiddenLine>
            </a:ext>
          </a:extLst>
        </p:spPr>
        <p:txBody>
          <a:bodyPr anchor="ctr"/>
          <a:lstStyle/>
          <a:p>
            <a:pPr algn="ctr"/>
            <a:r>
              <a:rPr lang="x-none" sz="2000" b="1" dirty="0" smtClean="0">
                <a:latin typeface="Garamond" pitchFamily="18" charset="0"/>
              </a:rPr>
              <a:t>चर्चा: </a:t>
            </a:r>
            <a:r>
              <a:rPr lang="x-none" sz="2000" dirty="0" smtClean="0">
                <a:latin typeface="Garamond" pitchFamily="18" charset="0"/>
              </a:rPr>
              <a:t>आप यह कैसे निर्धारित करेंगे कि आपको कौन सा विकल्प लेना चाहिए</a:t>
            </a:r>
            <a:r>
              <a:rPr lang="en-US" sz="2000" dirty="0" smtClean="0">
                <a:latin typeface="Garamond" pitchFamily="18" charset="0"/>
              </a:rPr>
              <a:t> ?</a:t>
            </a:r>
            <a:endParaRPr lang="en-US" sz="2000" dirty="0">
              <a:latin typeface="Garamond" pitchFamily="18" charset="0"/>
            </a:endParaRPr>
          </a:p>
        </p:txBody>
      </p:sp>
    </p:spTree>
    <p:extLst>
      <p:ext uri="{BB962C8B-B14F-4D97-AF65-F5344CB8AC3E}">
        <p14:creationId xmlns:p14="http://schemas.microsoft.com/office/powerpoint/2010/main" val="1220200970"/>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318">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3318">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3318">
                                            <p:txEl>
                                              <p:pRg st="2" end="2"/>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3318">
                                            <p:txEl>
                                              <p:pRg st="3" end="3"/>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13318">
                                            <p:txEl>
                                              <p:pRg st="4" end="4"/>
                                            </p:txEl>
                                          </p:spTgt>
                                        </p:tgtEl>
                                        <p:attrNameLst>
                                          <p:attrName>style.visibility</p:attrName>
                                        </p:attrNameLst>
                                      </p:cBhvr>
                                      <p:to>
                                        <p:strVal val="visible"/>
                                      </p:to>
                                    </p:set>
                                  </p:childTnLst>
                                </p:cTn>
                              </p:par>
                            </p:childTnLst>
                          </p:cTn>
                        </p:par>
                      </p:childTnLst>
                    </p:cTn>
                  </p:par>
                  <p:par>
                    <p:cTn id="21" fill="hold" nodeType="clickPar">
                      <p:stCondLst>
                        <p:cond delay="indefinite"/>
                      </p:stCondLst>
                      <p:childTnLst>
                        <p:par>
                          <p:cTn id="22" fill="hold" nodeType="withGroup">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9"/>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13">
                                            <p:txEl>
                                              <p:pRg st="0" end="0"/>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13">
                                            <p:txEl>
                                              <p:pRg st="1" end="1"/>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13">
                                            <p:txEl>
                                              <p:pRg st="2" end="2"/>
                                            </p:txEl>
                                          </p:spTgt>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13">
                                            <p:txEl>
                                              <p:pRg st="3" end="3"/>
                                            </p:txEl>
                                          </p:spTgt>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nodeType="clickEffect">
                                  <p:stCondLst>
                                    <p:cond delay="0"/>
                                  </p:stCondLst>
                                  <p:childTnLst>
                                    <p:set>
                                      <p:cBhvr>
                                        <p:cTn id="44" dur="1" fill="hold">
                                          <p:stCondLst>
                                            <p:cond delay="0"/>
                                          </p:stCondLst>
                                        </p:cTn>
                                        <p:tgtEl>
                                          <p:spTgt spid="13">
                                            <p:txEl>
                                              <p:pRg st="4" end="4"/>
                                            </p:txEl>
                                          </p:spTgt>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grpId="0" nodeType="clickEffect">
                                  <p:stCondLst>
                                    <p:cond delay="0"/>
                                  </p:stCondLst>
                                  <p:childTnLst>
                                    <p:set>
                                      <p:cBhvr>
                                        <p:cTn id="48"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4"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Text Box 1"/>
          <p:cNvSpPr txBox="1">
            <a:spLocks noChangeArrowheads="1"/>
          </p:cNvSpPr>
          <p:nvPr/>
        </p:nvSpPr>
        <p:spPr bwMode="auto">
          <a:xfrm>
            <a:off x="228600" y="152400"/>
            <a:ext cx="41910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en-US" sz="2400" dirty="0">
                <a:solidFill>
                  <a:srgbClr val="000000"/>
                </a:solidFill>
                <a:cs typeface="Arial" charset="0"/>
              </a:rPr>
              <a:t>An important consideration - Opportunity cost</a:t>
            </a:r>
            <a:endParaRPr lang="en-GB" sz="2400" dirty="0">
              <a:solidFill>
                <a:srgbClr val="000000"/>
              </a:solidFill>
              <a:cs typeface="Arial" charset="0"/>
            </a:endParaRPr>
          </a:p>
        </p:txBody>
      </p:sp>
      <p:sp>
        <p:nvSpPr>
          <p:cNvPr id="14342" name="Text Box 2"/>
          <p:cNvSpPr txBox="1">
            <a:spLocks noChangeArrowheads="1"/>
          </p:cNvSpPr>
          <p:nvPr/>
        </p:nvSpPr>
        <p:spPr bwMode="auto">
          <a:xfrm>
            <a:off x="228600" y="1143000"/>
            <a:ext cx="4191000" cy="53340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eaLnBrk="1" hangingPunct="1">
              <a:lnSpc>
                <a:spcPct val="130000"/>
              </a:lnSpc>
              <a:buFont typeface="Arial" charset="0"/>
              <a:buChar char="•"/>
            </a:pPr>
            <a:r>
              <a:rPr lang="en-US" sz="1900" dirty="0">
                <a:cs typeface="Arial" charset="0"/>
              </a:rPr>
              <a:t>If you choose option 2, then every month you will get Rs. 100 in interest and Rs. 1,200 from NREGA </a:t>
            </a:r>
          </a:p>
          <a:p>
            <a:pPr eaLnBrk="1" hangingPunct="1">
              <a:lnSpc>
                <a:spcPct val="130000"/>
              </a:lnSpc>
              <a:buFont typeface="Arial" charset="0"/>
              <a:buChar char="•"/>
            </a:pPr>
            <a:r>
              <a:rPr lang="en-US" sz="1900" dirty="0">
                <a:cs typeface="Arial" charset="0"/>
              </a:rPr>
              <a:t>So your total income from the month is Rs. 1,300. This  is your opportunity cost per month</a:t>
            </a:r>
          </a:p>
          <a:p>
            <a:pPr lvl="1" eaLnBrk="1" hangingPunct="1">
              <a:lnSpc>
                <a:spcPct val="130000"/>
              </a:lnSpc>
              <a:buFont typeface="Arial" charset="0"/>
              <a:buChar char="–"/>
            </a:pPr>
            <a:r>
              <a:rPr lang="en-US" sz="1900" dirty="0">
                <a:cs typeface="Arial" charset="0"/>
              </a:rPr>
              <a:t>If you expect to make more than Rs. 1,300 from the business then you may start the business</a:t>
            </a:r>
          </a:p>
          <a:p>
            <a:pPr lvl="1" eaLnBrk="1" hangingPunct="1">
              <a:lnSpc>
                <a:spcPct val="130000"/>
              </a:lnSpc>
              <a:buFont typeface="Arial" charset="0"/>
              <a:buChar char="–"/>
            </a:pPr>
            <a:r>
              <a:rPr lang="en-US" sz="1900" dirty="0">
                <a:cs typeface="Arial" charset="0"/>
              </a:rPr>
              <a:t>But you should also look at the risk involved in the business</a:t>
            </a:r>
          </a:p>
        </p:txBody>
      </p:sp>
      <p:sp>
        <p:nvSpPr>
          <p:cNvPr id="9" name="Slide Number Placeholder 5"/>
          <p:cNvSpPr>
            <a:spLocks noGrp="1"/>
          </p:cNvSpPr>
          <p:nvPr>
            <p:ph type="sldNum" sz="quarter" idx="12"/>
          </p:nvPr>
        </p:nvSpPr>
        <p:spPr>
          <a:xfrm>
            <a:off x="3048000" y="6416675"/>
            <a:ext cx="2895600" cy="365125"/>
          </a:xfrm>
        </p:spPr>
        <p:txBody>
          <a:bodyPr bIns="0" anchor="b" anchorCtr="0"/>
          <a:lstStyle/>
          <a:p>
            <a:pPr algn="ctr">
              <a:defRPr/>
            </a:pPr>
            <a:fld id="{48778EE9-81C4-4C4F-AD70-AF180BACADD2}" type="slidenum">
              <a:rPr lang="en-US" sz="1600" b="1" smtClean="0">
                <a:solidFill>
                  <a:schemeClr val="tx1"/>
                </a:solidFill>
              </a:rPr>
              <a:pPr algn="ctr">
                <a:defRPr/>
              </a:pPr>
              <a:t>38</a:t>
            </a:fld>
            <a:endParaRPr lang="en-US" sz="1600" b="1" smtClean="0">
              <a:solidFill>
                <a:schemeClr val="tx1"/>
              </a:solidFill>
            </a:endParaRPr>
          </a:p>
        </p:txBody>
      </p:sp>
      <p:sp>
        <p:nvSpPr>
          <p:cNvPr id="10" name="Text Box 1"/>
          <p:cNvSpPr txBox="1">
            <a:spLocks noChangeArrowheads="1"/>
          </p:cNvSpPr>
          <p:nvPr/>
        </p:nvSpPr>
        <p:spPr bwMode="auto">
          <a:xfrm>
            <a:off x="4572000" y="152400"/>
            <a:ext cx="41910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x-none" sz="2400" dirty="0">
                <a:solidFill>
                  <a:srgbClr val="000000"/>
                </a:solidFill>
                <a:cs typeface="Arial" charset="0"/>
              </a:rPr>
              <a:t>एक महत्वपूर्ण पहलू - अवसर मूल्य </a:t>
            </a:r>
            <a:endParaRPr lang="en-GB" sz="2400" dirty="0">
              <a:solidFill>
                <a:srgbClr val="000000"/>
              </a:solidFill>
              <a:cs typeface="Arial" charset="0"/>
            </a:endParaRPr>
          </a:p>
        </p:txBody>
      </p:sp>
      <p:sp>
        <p:nvSpPr>
          <p:cNvPr id="11" name="Text Box 2"/>
          <p:cNvSpPr txBox="1">
            <a:spLocks noChangeArrowheads="1"/>
          </p:cNvSpPr>
          <p:nvPr/>
        </p:nvSpPr>
        <p:spPr bwMode="auto">
          <a:xfrm>
            <a:off x="4572000" y="1143000"/>
            <a:ext cx="4191000" cy="53340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eaLnBrk="1" hangingPunct="1">
              <a:lnSpc>
                <a:spcPct val="130000"/>
              </a:lnSpc>
              <a:buFont typeface="Arial" charset="0"/>
              <a:buChar char="•"/>
            </a:pPr>
            <a:r>
              <a:rPr lang="x-none" sz="1900" dirty="0" smtClean="0">
                <a:cs typeface="Arial" charset="0"/>
              </a:rPr>
              <a:t>अगर आप विकल्प 2 चुनते हैं, तो आपको हर महीने 100 रुपए ब्याज मिलेगी और 1,200 रुपए मनरेगा से</a:t>
            </a:r>
          </a:p>
          <a:p>
            <a:pPr eaLnBrk="1" hangingPunct="1">
              <a:lnSpc>
                <a:spcPct val="130000"/>
              </a:lnSpc>
              <a:buFont typeface="Arial" charset="0"/>
              <a:buChar char="•"/>
            </a:pPr>
            <a:r>
              <a:rPr lang="x-none" sz="1900" dirty="0" smtClean="0">
                <a:cs typeface="Arial" charset="0"/>
              </a:rPr>
              <a:t>तो आपकी महीने भर की कुल आय 1,300 रुपए हो जाएगी। यह प्रति माह का आपका अवसर मूल्य है</a:t>
            </a:r>
          </a:p>
          <a:p>
            <a:pPr marL="631825" eaLnBrk="1" hangingPunct="1">
              <a:lnSpc>
                <a:spcPct val="130000"/>
              </a:lnSpc>
              <a:buFont typeface="Arial" charset="0"/>
              <a:buChar char="•"/>
            </a:pPr>
            <a:r>
              <a:rPr lang="x-none" sz="1900" dirty="0" smtClean="0">
                <a:cs typeface="Arial" charset="0"/>
              </a:rPr>
              <a:t>अगर आप एक व्यापार से 1,300 रुपए से ज्यादा कमाने की उम्मीद करते हैं तब आप व्यापार आरंभ कर सकते हैं</a:t>
            </a:r>
          </a:p>
          <a:p>
            <a:pPr marL="631825" eaLnBrk="1" hangingPunct="1">
              <a:lnSpc>
                <a:spcPct val="130000"/>
              </a:lnSpc>
              <a:buFont typeface="Arial" charset="0"/>
              <a:buChar char="•"/>
            </a:pPr>
            <a:r>
              <a:rPr lang="x-none" sz="1900" dirty="0" smtClean="0">
                <a:cs typeface="Arial" charset="0"/>
              </a:rPr>
              <a:t>लेकिन आपको व्यापार से जुड़े हुए जोखिमों पर भी ध्यान देना होगा</a:t>
            </a:r>
            <a:endParaRPr lang="en-US" sz="1900" dirty="0">
              <a:cs typeface="Arial" charset="0"/>
            </a:endParaRPr>
          </a:p>
        </p:txBody>
      </p:sp>
    </p:spTree>
    <p:extLst>
      <p:ext uri="{BB962C8B-B14F-4D97-AF65-F5344CB8AC3E}">
        <p14:creationId xmlns:p14="http://schemas.microsoft.com/office/powerpoint/2010/main" val="3134223936"/>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434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434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4342">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4342">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1">
                                            <p:txEl>
                                              <p:pRg st="0" end="0"/>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1">
                                            <p:txEl>
                                              <p:pRg st="1" end="1"/>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1">
                                            <p:txEl>
                                              <p:pRg st="2" end="2"/>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1">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ext Box 1"/>
          <p:cNvSpPr txBox="1">
            <a:spLocks noChangeArrowheads="1"/>
          </p:cNvSpPr>
          <p:nvPr/>
        </p:nvSpPr>
        <p:spPr bwMode="auto">
          <a:xfrm>
            <a:off x="228600" y="152400"/>
            <a:ext cx="41910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en-US" sz="2400" dirty="0">
                <a:solidFill>
                  <a:srgbClr val="000000"/>
                </a:solidFill>
                <a:cs typeface="Arial" charset="0"/>
              </a:rPr>
              <a:t>An important consideration - Opportunity cost</a:t>
            </a:r>
            <a:endParaRPr lang="en-GB" sz="2400" dirty="0">
              <a:solidFill>
                <a:srgbClr val="000000"/>
              </a:solidFill>
              <a:cs typeface="Arial" charset="0"/>
            </a:endParaRPr>
          </a:p>
        </p:txBody>
      </p:sp>
      <p:sp>
        <p:nvSpPr>
          <p:cNvPr id="14342" name="Text Box 2"/>
          <p:cNvSpPr txBox="1">
            <a:spLocks noChangeArrowheads="1"/>
          </p:cNvSpPr>
          <p:nvPr/>
        </p:nvSpPr>
        <p:spPr bwMode="auto">
          <a:xfrm>
            <a:off x="228600" y="1066800"/>
            <a:ext cx="4191000" cy="44958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eaLnBrk="1" hangingPunct="1">
              <a:lnSpc>
                <a:spcPct val="140000"/>
              </a:lnSpc>
              <a:buFont typeface="Arial" charset="0"/>
              <a:buChar char="•"/>
            </a:pPr>
            <a:r>
              <a:rPr lang="en-US" dirty="0">
                <a:cs typeface="Arial" charset="0"/>
              </a:rPr>
              <a:t>After thinking about opportunity cost,  you have started a small tea shop. </a:t>
            </a:r>
          </a:p>
          <a:p>
            <a:pPr lvl="1" eaLnBrk="1" hangingPunct="1">
              <a:lnSpc>
                <a:spcPct val="140000"/>
              </a:lnSpc>
              <a:buFont typeface="Arial" charset="0"/>
              <a:buChar char="–"/>
            </a:pPr>
            <a:r>
              <a:rPr lang="en-US" sz="1600" dirty="0">
                <a:cs typeface="Arial" charset="0"/>
              </a:rPr>
              <a:t>You are there from 6 am to noon and then again from 4 to 10 pm</a:t>
            </a:r>
          </a:p>
          <a:p>
            <a:pPr lvl="1" eaLnBrk="1" hangingPunct="1">
              <a:lnSpc>
                <a:spcPct val="140000"/>
              </a:lnSpc>
              <a:buFont typeface="Arial" charset="0"/>
              <a:buChar char="–"/>
            </a:pPr>
            <a:r>
              <a:rPr lang="en-US" sz="1600" dirty="0">
                <a:cs typeface="Arial" charset="0"/>
              </a:rPr>
              <a:t>The rest of your time is spent on farming</a:t>
            </a:r>
          </a:p>
          <a:p>
            <a:pPr lvl="1" eaLnBrk="1" hangingPunct="1">
              <a:lnSpc>
                <a:spcPct val="140000"/>
              </a:lnSpc>
              <a:buFont typeface="Arial" charset="0"/>
              <a:buChar char="–"/>
            </a:pPr>
            <a:r>
              <a:rPr lang="en-US" sz="1600" dirty="0">
                <a:cs typeface="Arial" charset="0"/>
              </a:rPr>
              <a:t>You make Rs. 10,000 every month from the tea shop</a:t>
            </a:r>
          </a:p>
          <a:p>
            <a:pPr eaLnBrk="1" hangingPunct="1">
              <a:lnSpc>
                <a:spcPct val="140000"/>
              </a:lnSpc>
              <a:buFont typeface="Arial" charset="0"/>
              <a:buChar char="•"/>
            </a:pPr>
            <a:r>
              <a:rPr lang="en-US" dirty="0">
                <a:cs typeface="Arial" charset="0"/>
              </a:rPr>
              <a:t>The harvest is coming up and it will require you to spend long hours in the morning and in the evening on your farm</a:t>
            </a:r>
          </a:p>
        </p:txBody>
      </p:sp>
      <p:sp>
        <p:nvSpPr>
          <p:cNvPr id="9" name="Rectangle 8"/>
          <p:cNvSpPr>
            <a:spLocks noChangeArrowheads="1"/>
          </p:cNvSpPr>
          <p:nvPr>
            <p:custDataLst>
              <p:tags r:id="rId1"/>
            </p:custDataLst>
          </p:nvPr>
        </p:nvSpPr>
        <p:spPr bwMode="auto">
          <a:xfrm>
            <a:off x="152400" y="5638800"/>
            <a:ext cx="4267200" cy="838200"/>
          </a:xfrm>
          <a:prstGeom prst="rect">
            <a:avLst/>
          </a:prstGeom>
          <a:solidFill>
            <a:srgbClr val="FFCC00"/>
          </a:solidFill>
          <a:ln>
            <a:noFill/>
          </a:ln>
          <a:extLst>
            <a:ext uri="{91240B29-F687-4f45-9708-019B960494DF}">
              <a14:hiddenLine xmlns:a14="http://schemas.microsoft.com/office/drawing/2010/main" w="9525" algn="ctr">
                <a:solidFill>
                  <a:srgbClr val="000000"/>
                </a:solidFill>
                <a:round/>
                <a:headEnd/>
                <a:tailEnd/>
              </a14:hiddenLine>
            </a:ext>
          </a:extLst>
        </p:spPr>
        <p:txBody>
          <a:bodyPr anchor="ctr"/>
          <a:lstStyle/>
          <a:p>
            <a:pPr algn="ctr"/>
            <a:r>
              <a:rPr lang="en-US" sz="2400" b="1" dirty="0">
                <a:latin typeface="Garamond" pitchFamily="18" charset="0"/>
              </a:rPr>
              <a:t>Discussion: </a:t>
            </a:r>
            <a:r>
              <a:rPr lang="en-US" sz="2400" dirty="0">
                <a:latin typeface="Garamond" pitchFamily="18" charset="0"/>
              </a:rPr>
              <a:t>Should you shut your shop during the harvest?</a:t>
            </a:r>
          </a:p>
        </p:txBody>
      </p:sp>
      <p:sp>
        <p:nvSpPr>
          <p:cNvPr id="11" name="Slide Number Placeholder 5"/>
          <p:cNvSpPr>
            <a:spLocks noGrp="1"/>
          </p:cNvSpPr>
          <p:nvPr>
            <p:ph type="sldNum" sz="quarter" idx="12"/>
          </p:nvPr>
        </p:nvSpPr>
        <p:spPr>
          <a:xfrm>
            <a:off x="3048000" y="6416675"/>
            <a:ext cx="2895600" cy="365125"/>
          </a:xfrm>
        </p:spPr>
        <p:txBody>
          <a:bodyPr bIns="0" anchor="b" anchorCtr="0"/>
          <a:lstStyle/>
          <a:p>
            <a:pPr algn="ctr">
              <a:defRPr/>
            </a:pPr>
            <a:fld id="{869AB9F5-7A33-44EF-B6BF-EC3578D57399}" type="slidenum">
              <a:rPr lang="en-US" sz="1600" b="1" smtClean="0">
                <a:solidFill>
                  <a:schemeClr val="tx1"/>
                </a:solidFill>
              </a:rPr>
              <a:pPr algn="ctr">
                <a:defRPr/>
              </a:pPr>
              <a:t>39</a:t>
            </a:fld>
            <a:endParaRPr lang="en-US" sz="1600" b="1" smtClean="0">
              <a:solidFill>
                <a:schemeClr val="tx1"/>
              </a:solidFill>
            </a:endParaRPr>
          </a:p>
        </p:txBody>
      </p:sp>
      <p:sp>
        <p:nvSpPr>
          <p:cNvPr id="12" name="Text Box 1"/>
          <p:cNvSpPr txBox="1">
            <a:spLocks noChangeArrowheads="1"/>
          </p:cNvSpPr>
          <p:nvPr/>
        </p:nvSpPr>
        <p:spPr bwMode="auto">
          <a:xfrm>
            <a:off x="4648200" y="128972"/>
            <a:ext cx="41910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x-none" sz="2400" dirty="0">
                <a:solidFill>
                  <a:srgbClr val="000000"/>
                </a:solidFill>
                <a:cs typeface="Arial" charset="0"/>
              </a:rPr>
              <a:t>एक महत्वपूर्ण पहलू - अवसर मूल्य </a:t>
            </a:r>
            <a:endParaRPr lang="en-GB" sz="2400" dirty="0">
              <a:solidFill>
                <a:srgbClr val="000000"/>
              </a:solidFill>
              <a:cs typeface="Arial" charset="0"/>
            </a:endParaRPr>
          </a:p>
        </p:txBody>
      </p:sp>
      <p:sp>
        <p:nvSpPr>
          <p:cNvPr id="13" name="Text Box 2"/>
          <p:cNvSpPr txBox="1">
            <a:spLocks noChangeArrowheads="1"/>
          </p:cNvSpPr>
          <p:nvPr/>
        </p:nvSpPr>
        <p:spPr bwMode="auto">
          <a:xfrm>
            <a:off x="4648200" y="1043372"/>
            <a:ext cx="4191000" cy="44958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eaLnBrk="1" hangingPunct="1">
              <a:lnSpc>
                <a:spcPct val="140000"/>
              </a:lnSpc>
              <a:buFont typeface="Arial" charset="0"/>
              <a:buChar char="•"/>
            </a:pPr>
            <a:r>
              <a:rPr lang="x-none" sz="1700" dirty="0" smtClean="0">
                <a:cs typeface="Arial" charset="0"/>
              </a:rPr>
              <a:t>अवसर मूल्य के बारे में सोचने के बाद, आपने चाय की एक छोटी दुकान शुरू कर दी है।</a:t>
            </a:r>
          </a:p>
          <a:p>
            <a:pPr marL="568325" eaLnBrk="1" hangingPunct="1">
              <a:lnSpc>
                <a:spcPct val="140000"/>
              </a:lnSpc>
              <a:buFont typeface="Arial" charset="0"/>
              <a:buChar char="•"/>
            </a:pPr>
            <a:r>
              <a:rPr lang="x-none" sz="1600" dirty="0" smtClean="0">
                <a:cs typeface="Arial" charset="0"/>
              </a:rPr>
              <a:t>आप वहां सुबह 6 बजे से दोपहर 12 बजे तक रहते हैं और फिर शाम 4 बजे से रात 10 बजे तक</a:t>
            </a:r>
          </a:p>
          <a:p>
            <a:pPr marL="568325" eaLnBrk="1" hangingPunct="1">
              <a:lnSpc>
                <a:spcPct val="140000"/>
              </a:lnSpc>
              <a:buFont typeface="Arial" charset="0"/>
              <a:buChar char="•"/>
            </a:pPr>
            <a:r>
              <a:rPr lang="x-none" sz="1600" dirty="0" smtClean="0">
                <a:cs typeface="Arial" charset="0"/>
              </a:rPr>
              <a:t>इसके बाद का सारा समय आप खेती पर देते हैं</a:t>
            </a:r>
          </a:p>
          <a:p>
            <a:pPr marL="568325" eaLnBrk="1" hangingPunct="1">
              <a:lnSpc>
                <a:spcPct val="140000"/>
              </a:lnSpc>
              <a:buFont typeface="Arial" charset="0"/>
              <a:buChar char="•"/>
            </a:pPr>
            <a:r>
              <a:rPr lang="x-none" sz="1600" dirty="0" smtClean="0">
                <a:cs typeface="Arial" charset="0"/>
              </a:rPr>
              <a:t>आप चाय की दुकान से हर महीने 10,000 रुपए कमाते हैं</a:t>
            </a:r>
          </a:p>
          <a:p>
            <a:pPr eaLnBrk="1" hangingPunct="1">
              <a:lnSpc>
                <a:spcPct val="140000"/>
              </a:lnSpc>
              <a:buFont typeface="Arial" charset="0"/>
              <a:buChar char="•"/>
            </a:pPr>
            <a:r>
              <a:rPr lang="x-none" sz="1700" dirty="0" smtClean="0">
                <a:cs typeface="Arial" charset="0"/>
              </a:rPr>
              <a:t>फसल की कटाई होने वाली है और आपको खेत में सुबह और शाम के समय काफी वक्त व्यतीत करना होगा </a:t>
            </a:r>
            <a:endParaRPr lang="en-US" sz="1700" dirty="0">
              <a:cs typeface="Arial" charset="0"/>
            </a:endParaRPr>
          </a:p>
        </p:txBody>
      </p:sp>
      <p:sp>
        <p:nvSpPr>
          <p:cNvPr id="14" name="Rectangle 13"/>
          <p:cNvSpPr>
            <a:spLocks noChangeArrowheads="1"/>
          </p:cNvSpPr>
          <p:nvPr>
            <p:custDataLst>
              <p:tags r:id="rId2"/>
            </p:custDataLst>
          </p:nvPr>
        </p:nvSpPr>
        <p:spPr bwMode="auto">
          <a:xfrm>
            <a:off x="4572000" y="5615372"/>
            <a:ext cx="4267200" cy="838200"/>
          </a:xfrm>
          <a:prstGeom prst="rect">
            <a:avLst/>
          </a:prstGeom>
          <a:solidFill>
            <a:srgbClr val="FFCC00"/>
          </a:solidFill>
          <a:ln>
            <a:noFill/>
          </a:ln>
          <a:extLst>
            <a:ext uri="{91240B29-F687-4f45-9708-019B960494DF}">
              <a14:hiddenLine xmlns:a14="http://schemas.microsoft.com/office/drawing/2010/main" w="9525" algn="ctr">
                <a:solidFill>
                  <a:srgbClr val="000000"/>
                </a:solidFill>
                <a:round/>
                <a:headEnd/>
                <a:tailEnd/>
              </a14:hiddenLine>
            </a:ext>
          </a:extLst>
        </p:spPr>
        <p:txBody>
          <a:bodyPr anchor="ctr"/>
          <a:lstStyle/>
          <a:p>
            <a:pPr algn="ctr"/>
            <a:r>
              <a:rPr lang="x-none" sz="2200" b="1" dirty="0" smtClean="0">
                <a:latin typeface="Garamond" pitchFamily="18" charset="0"/>
              </a:rPr>
              <a:t>चर्चा:</a:t>
            </a:r>
            <a:r>
              <a:rPr lang="x-none" sz="2200" dirty="0" smtClean="0">
                <a:latin typeface="Garamond" pitchFamily="18" charset="0"/>
              </a:rPr>
              <a:t> क्या आपको फसल काटते वक्त अपनी दुकान बंद कर देनी चाहिए</a:t>
            </a:r>
            <a:r>
              <a:rPr lang="en-US" sz="2200" dirty="0" smtClean="0">
                <a:latin typeface="Garamond" pitchFamily="18" charset="0"/>
              </a:rPr>
              <a:t> ?</a:t>
            </a:r>
            <a:endParaRPr lang="en-US" sz="2200" dirty="0">
              <a:latin typeface="Garamond" pitchFamily="18" charset="0"/>
            </a:endParaRPr>
          </a:p>
        </p:txBody>
      </p:sp>
    </p:spTree>
    <p:extLst>
      <p:ext uri="{BB962C8B-B14F-4D97-AF65-F5344CB8AC3E}">
        <p14:creationId xmlns:p14="http://schemas.microsoft.com/office/powerpoint/2010/main" val="2497543194"/>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434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434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4342">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4342">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4342">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3">
                                            <p:txEl>
                                              <p:pRg st="0" end="0"/>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3">
                                            <p:txEl>
                                              <p:pRg st="1" end="1"/>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3">
                                            <p:txEl>
                                              <p:pRg st="2" end="2"/>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3">
                                            <p:txEl>
                                              <p:pRg st="3" end="3"/>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13">
                                            <p:txEl>
                                              <p:pRg st="4" end="4"/>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4"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Slide Number Placeholder 5"/>
          <p:cNvSpPr>
            <a:spLocks noGrp="1"/>
          </p:cNvSpPr>
          <p:nvPr>
            <p:ph type="sldNum" sz="quarter" idx="12"/>
          </p:nvPr>
        </p:nvSpPr>
        <p:spPr bwMode="auto">
          <a:xfrm>
            <a:off x="3124200" y="6356350"/>
            <a:ext cx="2895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fld id="{F3B6D15D-5E2B-4026-B75C-22CFB76785BF}" type="slidenum">
              <a:rPr lang="en-US" sz="1600" b="1" smtClean="0"/>
              <a:pPr algn="ctr" eaLnBrk="1" hangingPunct="1"/>
              <a:t>4</a:t>
            </a:fld>
            <a:endParaRPr lang="en-US" sz="1600" b="1" smtClean="0"/>
          </a:p>
        </p:txBody>
      </p:sp>
      <p:sp>
        <p:nvSpPr>
          <p:cNvPr id="11" name="Text Box 2"/>
          <p:cNvSpPr txBox="1">
            <a:spLocks noChangeArrowheads="1"/>
          </p:cNvSpPr>
          <p:nvPr/>
        </p:nvSpPr>
        <p:spPr bwMode="auto">
          <a:xfrm>
            <a:off x="228600" y="1214438"/>
            <a:ext cx="4319588" cy="3586162"/>
          </a:xfrm>
          <a:prstGeom prst="rect">
            <a:avLst/>
          </a:prstGeom>
          <a:noFill/>
          <a:ln w="9525">
            <a:noFill/>
            <a:round/>
            <a:headEnd/>
            <a:tailEnd/>
          </a:ln>
        </p:spPr>
        <p:txBody>
          <a:bodyPr lIns="82945" tIns="41473" rIns="82945" bIns="41473"/>
          <a:lstStyle/>
          <a:p>
            <a:pPr marL="200025" indent="-200025" fontAlgn="auto">
              <a:spcBef>
                <a:spcPts val="0"/>
              </a:spcBef>
              <a:spcAft>
                <a:spcPts val="120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sz="2000" dirty="0">
              <a:solidFill>
                <a:srgbClr val="000000"/>
              </a:solidFill>
              <a:latin typeface="+mj-lt"/>
              <a:cs typeface="+mn-cs"/>
            </a:endParaRPr>
          </a:p>
          <a:p>
            <a:pPr marL="200025" indent="-200025" fontAlgn="auto">
              <a:spcBef>
                <a:spcPts val="0"/>
              </a:spcBef>
              <a:spcAft>
                <a:spcPts val="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dirty="0">
              <a:solidFill>
                <a:srgbClr val="000000"/>
              </a:solidFill>
              <a:latin typeface="Calibri" pitchFamily="34" charset="0"/>
              <a:cs typeface="+mn-cs"/>
            </a:endParaRPr>
          </a:p>
        </p:txBody>
      </p:sp>
      <p:sp>
        <p:nvSpPr>
          <p:cNvPr id="10248" name="Text Box 17"/>
          <p:cNvSpPr txBox="1">
            <a:spLocks noChangeArrowheads="1"/>
          </p:cNvSpPr>
          <p:nvPr/>
        </p:nvSpPr>
        <p:spPr bwMode="auto">
          <a:xfrm>
            <a:off x="-76200" y="1573212"/>
            <a:ext cx="414338" cy="331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600" b="1" dirty="0">
                <a:solidFill>
                  <a:srgbClr val="000000"/>
                </a:solidFill>
                <a:latin typeface="Wingdings" pitchFamily="2" charset="2"/>
                <a:cs typeface="Times New Roman" pitchFamily="18" charset="0"/>
                <a:sym typeface="Wingdings" pitchFamily="2" charset="2"/>
              </a:rPr>
              <a:t></a:t>
            </a:r>
            <a:endParaRPr lang="en-GB" sz="1600" b="1" dirty="0">
              <a:solidFill>
                <a:srgbClr val="000000"/>
              </a:solidFill>
              <a:latin typeface="Wingdings" pitchFamily="2" charset="2"/>
              <a:cs typeface="Times New Roman" pitchFamily="18" charset="0"/>
            </a:endParaRPr>
          </a:p>
        </p:txBody>
      </p:sp>
      <p:sp>
        <p:nvSpPr>
          <p:cNvPr id="10249" name="Text Box 17"/>
          <p:cNvSpPr txBox="1">
            <a:spLocks noChangeArrowheads="1"/>
          </p:cNvSpPr>
          <p:nvPr/>
        </p:nvSpPr>
        <p:spPr bwMode="auto">
          <a:xfrm>
            <a:off x="-57150" y="1198563"/>
            <a:ext cx="414338" cy="30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400" b="1" dirty="0">
                <a:solidFill>
                  <a:srgbClr val="00B050"/>
                </a:solidFill>
                <a:latin typeface="Wingdings" pitchFamily="2" charset="2"/>
                <a:cs typeface="Times New Roman" pitchFamily="18" charset="0"/>
              </a:rPr>
              <a:t></a:t>
            </a:r>
          </a:p>
        </p:txBody>
      </p:sp>
      <p:sp>
        <p:nvSpPr>
          <p:cNvPr id="10" name="Text Box 1"/>
          <p:cNvSpPr txBox="1">
            <a:spLocks noChangeArrowheads="1"/>
          </p:cNvSpPr>
          <p:nvPr/>
        </p:nvSpPr>
        <p:spPr bwMode="auto">
          <a:xfrm>
            <a:off x="381000" y="152400"/>
            <a:ext cx="40386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en-GB" sz="2400" dirty="0"/>
              <a:t>Agenda</a:t>
            </a:r>
          </a:p>
        </p:txBody>
      </p:sp>
      <p:sp>
        <p:nvSpPr>
          <p:cNvPr id="12" name="Text Box 2"/>
          <p:cNvSpPr txBox="1">
            <a:spLocks noChangeArrowheads="1"/>
          </p:cNvSpPr>
          <p:nvPr/>
        </p:nvSpPr>
        <p:spPr bwMode="auto">
          <a:xfrm>
            <a:off x="381000" y="1066800"/>
            <a:ext cx="4038600" cy="52578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marL="342900" lvl="1" indent="-342900" eaLnBrk="1" hangingPunct="1">
              <a:spcAft>
                <a:spcPts val="400"/>
              </a:spcAft>
              <a:buSzPct val="100000"/>
              <a:buFont typeface="+mj-lt"/>
              <a:buAutoNum type="arabicPeriod"/>
              <a:defRPr/>
            </a:pPr>
            <a:r>
              <a:rPr lang="en-IN" sz="2400" dirty="0">
                <a:latin typeface="Arial"/>
                <a:cs typeface="Arial"/>
              </a:rPr>
              <a:t>What is business?</a:t>
            </a:r>
            <a:endParaRPr lang="en-US" sz="2400" dirty="0">
              <a:latin typeface="Arial"/>
              <a:cs typeface="Arial"/>
            </a:endParaRPr>
          </a:p>
          <a:p>
            <a:pPr marL="342900" lvl="1" indent="-342900" eaLnBrk="1" hangingPunct="1">
              <a:spcAft>
                <a:spcPts val="400"/>
              </a:spcAft>
              <a:buSzPct val="100000"/>
              <a:buFont typeface="+mj-lt"/>
              <a:buAutoNum type="arabicPeriod"/>
              <a:defRPr/>
            </a:pPr>
            <a:r>
              <a:rPr lang="en-IN" sz="2400" dirty="0">
                <a:latin typeface="Arial"/>
                <a:cs typeface="Arial"/>
              </a:rPr>
              <a:t>Types of businesses</a:t>
            </a:r>
            <a:endParaRPr lang="en-US" sz="2400" dirty="0">
              <a:latin typeface="Arial"/>
              <a:cs typeface="Arial"/>
            </a:endParaRPr>
          </a:p>
          <a:p>
            <a:pPr marL="342900" lvl="1" indent="-342900" eaLnBrk="1" hangingPunct="1">
              <a:spcAft>
                <a:spcPts val="400"/>
              </a:spcAft>
              <a:buSzPct val="100000"/>
              <a:buFont typeface="+mj-lt"/>
              <a:buAutoNum type="arabicPeriod"/>
              <a:defRPr/>
            </a:pPr>
            <a:r>
              <a:rPr lang="en-IN" sz="2400" dirty="0">
                <a:latin typeface="Arial"/>
                <a:cs typeface="Arial"/>
              </a:rPr>
              <a:t>Fluctuations in businesses</a:t>
            </a:r>
            <a:endParaRPr lang="en-US" sz="2400" dirty="0">
              <a:latin typeface="Arial"/>
              <a:cs typeface="Arial"/>
            </a:endParaRPr>
          </a:p>
          <a:p>
            <a:pPr marL="342900" lvl="1" indent="-342900" eaLnBrk="1" hangingPunct="1">
              <a:spcAft>
                <a:spcPts val="400"/>
              </a:spcAft>
              <a:buSzPct val="100000"/>
              <a:buFont typeface="+mj-lt"/>
              <a:buAutoNum type="arabicPeriod"/>
              <a:defRPr/>
            </a:pPr>
            <a:r>
              <a:rPr lang="en-IN" sz="2400" dirty="0">
                <a:latin typeface="Arial"/>
                <a:cs typeface="Arial"/>
              </a:rPr>
              <a:t>Objective of businesses</a:t>
            </a:r>
            <a:endParaRPr lang="en-US" sz="2400" dirty="0">
              <a:latin typeface="Arial"/>
              <a:cs typeface="Arial"/>
            </a:endParaRPr>
          </a:p>
          <a:p>
            <a:pPr marL="342900" lvl="1" indent="-342900" eaLnBrk="1" hangingPunct="1">
              <a:spcAft>
                <a:spcPts val="400"/>
              </a:spcAft>
              <a:buSzPct val="100000"/>
              <a:buFont typeface="+mj-lt"/>
              <a:buAutoNum type="arabicPeriod"/>
              <a:defRPr/>
            </a:pPr>
            <a:r>
              <a:rPr lang="en-IN" sz="2400" dirty="0">
                <a:latin typeface="Arial"/>
                <a:cs typeface="Arial"/>
              </a:rPr>
              <a:t>Business viability framework</a:t>
            </a:r>
            <a:endParaRPr lang="en-US" sz="2400" dirty="0">
              <a:latin typeface="Arial"/>
              <a:cs typeface="Arial"/>
            </a:endParaRPr>
          </a:p>
          <a:p>
            <a:pPr marL="342900" lvl="1" indent="-342900" eaLnBrk="1" hangingPunct="1">
              <a:spcAft>
                <a:spcPts val="400"/>
              </a:spcAft>
              <a:buSzPct val="100000"/>
              <a:buFont typeface="+mj-lt"/>
              <a:buAutoNum type="arabicPeriod"/>
              <a:defRPr/>
            </a:pPr>
            <a:r>
              <a:rPr lang="en-IN" sz="2400" dirty="0">
                <a:latin typeface="Arial"/>
                <a:cs typeface="Arial"/>
              </a:rPr>
              <a:t>To do or not to do a business</a:t>
            </a:r>
            <a:endParaRPr lang="en-US" sz="2400" dirty="0">
              <a:latin typeface="Arial"/>
              <a:cs typeface="Arial"/>
            </a:endParaRPr>
          </a:p>
          <a:p>
            <a:pPr marL="342900" lvl="1" indent="-342900" eaLnBrk="1" hangingPunct="1">
              <a:spcAft>
                <a:spcPts val="400"/>
              </a:spcAft>
              <a:buSzPct val="100000"/>
              <a:buFont typeface="+mj-lt"/>
              <a:buAutoNum type="arabicPeriod"/>
              <a:defRPr/>
            </a:pPr>
            <a:r>
              <a:rPr lang="en-IN" sz="2400" dirty="0">
                <a:latin typeface="Arial"/>
                <a:cs typeface="Arial"/>
              </a:rPr>
              <a:t>Introduction to financial statements</a:t>
            </a:r>
            <a:endParaRPr lang="en-US" sz="2400" dirty="0">
              <a:latin typeface="Arial"/>
              <a:cs typeface="Arial"/>
            </a:endParaRPr>
          </a:p>
          <a:p>
            <a:pPr marL="342900" lvl="1" indent="-342900" eaLnBrk="1" hangingPunct="1">
              <a:spcAft>
                <a:spcPts val="400"/>
              </a:spcAft>
              <a:buSzPct val="100000"/>
              <a:buFont typeface="+mj-lt"/>
              <a:buAutoNum type="arabicPeriod"/>
              <a:defRPr/>
            </a:pPr>
            <a:r>
              <a:rPr lang="en-IN" sz="2400" dirty="0">
                <a:latin typeface="Arial"/>
                <a:cs typeface="Arial"/>
              </a:rPr>
              <a:t>Examples of common  businesses</a:t>
            </a:r>
            <a:endParaRPr lang="en-US" sz="2400" dirty="0">
              <a:latin typeface="Arial"/>
              <a:cs typeface="Arial"/>
            </a:endParaRPr>
          </a:p>
          <a:p>
            <a:pPr marL="457200" lvl="1" indent="-457200" eaLnBrk="1" hangingPunct="1">
              <a:spcAft>
                <a:spcPts val="800"/>
              </a:spcAft>
              <a:buSzPct val="100000"/>
              <a:buFont typeface="+mj-lt"/>
              <a:buAutoNum type="arabicPeriod"/>
              <a:defRPr/>
            </a:pPr>
            <a:endParaRPr lang="en-GB" sz="2400" dirty="0" smtClean="0">
              <a:solidFill>
                <a:srgbClr val="000000"/>
              </a:solidFill>
              <a:cs typeface="Arial" charset="0"/>
            </a:endParaRPr>
          </a:p>
        </p:txBody>
      </p:sp>
      <p:sp>
        <p:nvSpPr>
          <p:cNvPr id="13" name="Text Box 1"/>
          <p:cNvSpPr txBox="1">
            <a:spLocks noChangeArrowheads="1"/>
          </p:cNvSpPr>
          <p:nvPr/>
        </p:nvSpPr>
        <p:spPr bwMode="auto">
          <a:xfrm>
            <a:off x="4686401" y="152400"/>
            <a:ext cx="40386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x-none" sz="2400" dirty="0" smtClean="0"/>
              <a:t>लक्ष्य</a:t>
            </a:r>
            <a:endParaRPr lang="en-GB" sz="2400" dirty="0"/>
          </a:p>
        </p:txBody>
      </p:sp>
      <p:sp>
        <p:nvSpPr>
          <p:cNvPr id="14" name="Text Box 2"/>
          <p:cNvSpPr txBox="1">
            <a:spLocks noChangeArrowheads="1"/>
          </p:cNvSpPr>
          <p:nvPr/>
        </p:nvSpPr>
        <p:spPr bwMode="auto">
          <a:xfrm>
            <a:off x="4686401" y="1066800"/>
            <a:ext cx="4038600" cy="52578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marL="457200" lvl="1" indent="-457200" eaLnBrk="1" hangingPunct="1">
              <a:lnSpc>
                <a:spcPct val="150000"/>
              </a:lnSpc>
              <a:buSzPct val="100000"/>
              <a:buFont typeface="+mj-lt"/>
              <a:buAutoNum type="arabicPeriod"/>
              <a:defRPr/>
            </a:pPr>
            <a:endParaRPr lang="en-US" sz="2400" dirty="0">
              <a:solidFill>
                <a:srgbClr val="000000"/>
              </a:solidFill>
              <a:cs typeface="Arial" charset="0"/>
            </a:endParaRPr>
          </a:p>
        </p:txBody>
      </p:sp>
    </p:spTree>
    <p:extLst>
      <p:ext uri="{BB962C8B-B14F-4D97-AF65-F5344CB8AC3E}">
        <p14:creationId xmlns:p14="http://schemas.microsoft.com/office/powerpoint/2010/main" val="1339200321"/>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2">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2">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2">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2">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2">
                                            <p:txEl>
                                              <p:pRg st="6" end="6"/>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2">
                                            <p:txEl>
                                              <p:pRg st="7" end="7"/>
                                            </p:txEl>
                                          </p:spTgt>
                                        </p:tgtEl>
                                        <p:attrNameLst>
                                          <p:attrName>style.visibility</p:attrName>
                                        </p:attrNameLst>
                                      </p:cBhvr>
                                      <p:to>
                                        <p:strVal val="visible"/>
                                      </p:to>
                                    </p:set>
                                  </p:childTnLst>
                                </p:cTn>
                              </p:par>
                              <p:par>
                                <p:cTn id="21" presetID="1" presetClass="entr" presetSubtype="0" fill="hold" nodeType="withEffect" nodePh="1">
                                  <p:stCondLst>
                                    <p:cond delay="0"/>
                                  </p:stCondLst>
                                  <p:endCondLst>
                                    <p:cond evt="begin" delay="0">
                                      <p:tn val="21"/>
                                    </p:cond>
                                  </p:endCondLst>
                                  <p:childTnLst>
                                    <p:set>
                                      <p:cBhvr>
                                        <p:cTn id="22" dur="1" fill="hold">
                                          <p:stCondLst>
                                            <p:cond delay="0"/>
                                          </p:stCondLst>
                                        </p:cTn>
                                        <p:tgtEl>
                                          <p:spTgt spid="1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Text Box 1"/>
          <p:cNvSpPr txBox="1">
            <a:spLocks noChangeArrowheads="1"/>
          </p:cNvSpPr>
          <p:nvPr/>
        </p:nvSpPr>
        <p:spPr bwMode="auto">
          <a:xfrm>
            <a:off x="228600" y="152400"/>
            <a:ext cx="41910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en-US" sz="2400" dirty="0">
                <a:solidFill>
                  <a:srgbClr val="000000"/>
                </a:solidFill>
                <a:cs typeface="Arial" charset="0"/>
              </a:rPr>
              <a:t>An important consideration - Opportunity cost</a:t>
            </a:r>
            <a:endParaRPr lang="en-GB" sz="2400" dirty="0">
              <a:solidFill>
                <a:srgbClr val="000000"/>
              </a:solidFill>
              <a:cs typeface="Arial" charset="0"/>
            </a:endParaRPr>
          </a:p>
        </p:txBody>
      </p:sp>
      <p:sp>
        <p:nvSpPr>
          <p:cNvPr id="14342" name="Text Box 2"/>
          <p:cNvSpPr txBox="1">
            <a:spLocks noChangeArrowheads="1"/>
          </p:cNvSpPr>
          <p:nvPr/>
        </p:nvSpPr>
        <p:spPr bwMode="auto">
          <a:xfrm>
            <a:off x="228600" y="1066800"/>
            <a:ext cx="4191000" cy="41148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8001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eaLnBrk="1" hangingPunct="1">
              <a:lnSpc>
                <a:spcPct val="140000"/>
              </a:lnSpc>
              <a:buFont typeface="Arial" charset="0"/>
              <a:buChar char="•"/>
            </a:pPr>
            <a:r>
              <a:rPr lang="en-US" dirty="0">
                <a:cs typeface="Arial" charset="0"/>
              </a:rPr>
              <a:t>During harvest, it may make sense to shut the tea shop. But we must consider:</a:t>
            </a:r>
          </a:p>
          <a:p>
            <a:pPr lvl="1" eaLnBrk="1" hangingPunct="1">
              <a:lnSpc>
                <a:spcPct val="140000"/>
              </a:lnSpc>
              <a:buFont typeface="Calibri" pitchFamily="34" charset="0"/>
              <a:buAutoNum type="arabicPeriod"/>
            </a:pPr>
            <a:r>
              <a:rPr lang="en-US" sz="1600" dirty="0">
                <a:cs typeface="Arial" charset="0"/>
              </a:rPr>
              <a:t>How much will you lose during the time the shop is shut?</a:t>
            </a:r>
          </a:p>
          <a:p>
            <a:pPr lvl="1" eaLnBrk="1" hangingPunct="1">
              <a:lnSpc>
                <a:spcPct val="140000"/>
              </a:lnSpc>
              <a:buFont typeface="Calibri" pitchFamily="34" charset="0"/>
              <a:buAutoNum type="arabicPeriod"/>
            </a:pPr>
            <a:r>
              <a:rPr lang="en-US" sz="1600" dirty="0">
                <a:cs typeface="Arial" charset="0"/>
              </a:rPr>
              <a:t>How much will you additionally gain if you spend extra hours on the farm during harvest?</a:t>
            </a:r>
          </a:p>
          <a:p>
            <a:pPr lvl="1" eaLnBrk="1" hangingPunct="1">
              <a:lnSpc>
                <a:spcPct val="140000"/>
              </a:lnSpc>
              <a:buFont typeface="Calibri" pitchFamily="34" charset="0"/>
              <a:buAutoNum type="arabicPeriod"/>
            </a:pPr>
            <a:r>
              <a:rPr lang="en-US" sz="1600" dirty="0">
                <a:cs typeface="Arial" charset="0"/>
              </a:rPr>
              <a:t>If someone else runs the shop, how much time you need to spend to teach that person?</a:t>
            </a:r>
          </a:p>
        </p:txBody>
      </p:sp>
      <p:sp>
        <p:nvSpPr>
          <p:cNvPr id="9" name="Rectangle 8"/>
          <p:cNvSpPr>
            <a:spLocks noChangeArrowheads="1"/>
          </p:cNvSpPr>
          <p:nvPr>
            <p:custDataLst>
              <p:tags r:id="rId1"/>
            </p:custDataLst>
          </p:nvPr>
        </p:nvSpPr>
        <p:spPr bwMode="auto">
          <a:xfrm>
            <a:off x="152400" y="5257800"/>
            <a:ext cx="4267200" cy="1219200"/>
          </a:xfrm>
          <a:prstGeom prst="rect">
            <a:avLst/>
          </a:prstGeom>
          <a:solidFill>
            <a:srgbClr val="FFCC00"/>
          </a:solidFill>
          <a:ln>
            <a:noFill/>
          </a:ln>
          <a:extLst>
            <a:ext uri="{91240B29-F687-4f45-9708-019B960494DF}">
              <a14:hiddenLine xmlns:a14="http://schemas.microsoft.com/office/drawing/2010/main" w="9525" algn="ctr">
                <a:solidFill>
                  <a:srgbClr val="000000"/>
                </a:solidFill>
                <a:round/>
                <a:headEnd/>
                <a:tailEnd/>
              </a14:hiddenLine>
            </a:ext>
          </a:extLst>
        </p:spPr>
        <p:txBody>
          <a:bodyPr anchor="ctr"/>
          <a:lstStyle/>
          <a:p>
            <a:pPr algn="ctr"/>
            <a:r>
              <a:rPr lang="en-US" sz="2000" b="1" dirty="0">
                <a:latin typeface="Garamond" pitchFamily="18" charset="0"/>
              </a:rPr>
              <a:t>Key point: </a:t>
            </a:r>
            <a:r>
              <a:rPr lang="en-US" sz="2000" dirty="0">
                <a:latin typeface="Garamond" pitchFamily="18" charset="0"/>
              </a:rPr>
              <a:t>Opportunity cost should be considered not just while starting the business but also while running it (especially seasonal ones)</a:t>
            </a:r>
          </a:p>
        </p:txBody>
      </p:sp>
      <p:sp>
        <p:nvSpPr>
          <p:cNvPr id="11" name="Slide Number Placeholder 5"/>
          <p:cNvSpPr>
            <a:spLocks noGrp="1"/>
          </p:cNvSpPr>
          <p:nvPr>
            <p:ph type="sldNum" sz="quarter" idx="12"/>
          </p:nvPr>
        </p:nvSpPr>
        <p:spPr>
          <a:xfrm>
            <a:off x="3048000" y="6416675"/>
            <a:ext cx="2895600" cy="365125"/>
          </a:xfrm>
        </p:spPr>
        <p:txBody>
          <a:bodyPr bIns="0" anchor="b" anchorCtr="0"/>
          <a:lstStyle/>
          <a:p>
            <a:pPr algn="ctr">
              <a:defRPr/>
            </a:pPr>
            <a:fld id="{E6E19C8A-FF21-47DF-8507-F5C59239C5ED}" type="slidenum">
              <a:rPr lang="en-US" sz="1600" b="1" smtClean="0">
                <a:solidFill>
                  <a:schemeClr val="tx1"/>
                </a:solidFill>
              </a:rPr>
              <a:pPr algn="ctr">
                <a:defRPr/>
              </a:pPr>
              <a:t>40</a:t>
            </a:fld>
            <a:endParaRPr lang="en-US" sz="1600" b="1" smtClean="0">
              <a:solidFill>
                <a:schemeClr val="tx1"/>
              </a:solidFill>
            </a:endParaRPr>
          </a:p>
        </p:txBody>
      </p:sp>
      <p:sp>
        <p:nvSpPr>
          <p:cNvPr id="12" name="Text Box 1"/>
          <p:cNvSpPr txBox="1">
            <a:spLocks noChangeArrowheads="1"/>
          </p:cNvSpPr>
          <p:nvPr/>
        </p:nvSpPr>
        <p:spPr bwMode="auto">
          <a:xfrm>
            <a:off x="4619324" y="152400"/>
            <a:ext cx="41910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x-none" sz="2400" dirty="0">
                <a:solidFill>
                  <a:srgbClr val="000000"/>
                </a:solidFill>
                <a:cs typeface="Arial" charset="0"/>
              </a:rPr>
              <a:t>एक महत्वपूर्ण पहलू - अवसर मूल्य </a:t>
            </a:r>
            <a:endParaRPr lang="en-GB" sz="2400" dirty="0">
              <a:solidFill>
                <a:srgbClr val="000000"/>
              </a:solidFill>
              <a:cs typeface="Arial" charset="0"/>
            </a:endParaRPr>
          </a:p>
        </p:txBody>
      </p:sp>
      <p:sp>
        <p:nvSpPr>
          <p:cNvPr id="13" name="Text Box 2"/>
          <p:cNvSpPr txBox="1">
            <a:spLocks noChangeArrowheads="1"/>
          </p:cNvSpPr>
          <p:nvPr/>
        </p:nvSpPr>
        <p:spPr bwMode="auto">
          <a:xfrm>
            <a:off x="4619324" y="1066800"/>
            <a:ext cx="4191000" cy="41148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8001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eaLnBrk="1" hangingPunct="1">
              <a:lnSpc>
                <a:spcPct val="140000"/>
              </a:lnSpc>
              <a:buFont typeface="Arial" charset="0"/>
              <a:buChar char="•"/>
            </a:pPr>
            <a:r>
              <a:rPr lang="x-none" dirty="0" smtClean="0">
                <a:cs typeface="Arial" charset="0"/>
              </a:rPr>
              <a:t>फसल कटाई के दौरान,चाय की दुकान बंद कर देने का तर्क बनता है। लेकिन हमें कुछ बातों पर विचार करना चाहिए:</a:t>
            </a:r>
          </a:p>
          <a:p>
            <a:pPr marL="571500" indent="-342900" eaLnBrk="1" hangingPunct="1">
              <a:lnSpc>
                <a:spcPct val="140000"/>
              </a:lnSpc>
              <a:buFont typeface="+mj-lt"/>
              <a:buAutoNum type="arabicPeriod"/>
            </a:pPr>
            <a:r>
              <a:rPr lang="x-none" sz="1600" dirty="0" smtClean="0">
                <a:cs typeface="Arial" charset="0"/>
              </a:rPr>
              <a:t>दुकान बंद होने के</a:t>
            </a:r>
            <a:r>
              <a:rPr lang="x-none" dirty="0" smtClean="0">
                <a:cs typeface="Arial" charset="0"/>
              </a:rPr>
              <a:t> </a:t>
            </a:r>
            <a:r>
              <a:rPr lang="x-none" sz="1600" dirty="0" smtClean="0">
                <a:cs typeface="Arial" charset="0"/>
              </a:rPr>
              <a:t>दौरान आपको कितना नुकसान उठाना पड़ेगा?</a:t>
            </a:r>
          </a:p>
          <a:p>
            <a:pPr marL="571500" indent="-342900" eaLnBrk="1" hangingPunct="1">
              <a:lnSpc>
                <a:spcPct val="140000"/>
              </a:lnSpc>
              <a:buFont typeface="+mj-lt"/>
              <a:buAutoNum type="arabicPeriod"/>
            </a:pPr>
            <a:r>
              <a:rPr lang="x-none" sz="1600" dirty="0" smtClean="0">
                <a:cs typeface="Arial" charset="0"/>
              </a:rPr>
              <a:t>फसल कटाई के दौरान यदि आप खेत पर अतिरिक्त समय खर्च करेंगे तो उससे आपको कितना अतिरिक्त फायदा प्राप्त होगा?</a:t>
            </a:r>
          </a:p>
          <a:p>
            <a:pPr marL="571500" indent="-342900" eaLnBrk="1" hangingPunct="1">
              <a:lnSpc>
                <a:spcPct val="140000"/>
              </a:lnSpc>
              <a:buFont typeface="+mj-lt"/>
              <a:buAutoNum type="arabicPeriod"/>
            </a:pPr>
            <a:r>
              <a:rPr lang="x-none" sz="1600" dirty="0" smtClean="0">
                <a:cs typeface="Arial" charset="0"/>
              </a:rPr>
              <a:t>यदि कोई और दुकान चलाता है, तो उस व्यक्ति को काम सिखाने में आपको कितना समय लगाने की जरूरत होगी</a:t>
            </a:r>
            <a:r>
              <a:rPr lang="x-none" dirty="0" smtClean="0">
                <a:cs typeface="Arial" charset="0"/>
              </a:rPr>
              <a:t>?</a:t>
            </a:r>
            <a:endParaRPr lang="en-US" sz="1600" dirty="0">
              <a:cs typeface="Arial" charset="0"/>
            </a:endParaRPr>
          </a:p>
        </p:txBody>
      </p:sp>
      <p:sp>
        <p:nvSpPr>
          <p:cNvPr id="14" name="Rectangle 13"/>
          <p:cNvSpPr>
            <a:spLocks noChangeArrowheads="1"/>
          </p:cNvSpPr>
          <p:nvPr>
            <p:custDataLst>
              <p:tags r:id="rId2"/>
            </p:custDataLst>
          </p:nvPr>
        </p:nvSpPr>
        <p:spPr bwMode="auto">
          <a:xfrm>
            <a:off x="4543124" y="5257800"/>
            <a:ext cx="4267200" cy="1219200"/>
          </a:xfrm>
          <a:prstGeom prst="rect">
            <a:avLst/>
          </a:prstGeom>
          <a:solidFill>
            <a:srgbClr val="FFCC00"/>
          </a:solidFill>
          <a:ln>
            <a:noFill/>
          </a:ln>
          <a:extLst>
            <a:ext uri="{91240B29-F687-4f45-9708-019B960494DF}">
              <a14:hiddenLine xmlns:a14="http://schemas.microsoft.com/office/drawing/2010/main" w="9525" algn="ctr">
                <a:solidFill>
                  <a:srgbClr val="000000"/>
                </a:solidFill>
                <a:round/>
                <a:headEnd/>
                <a:tailEnd/>
              </a14:hiddenLine>
            </a:ext>
          </a:extLst>
        </p:spPr>
        <p:txBody>
          <a:bodyPr anchor="ctr"/>
          <a:lstStyle/>
          <a:p>
            <a:pPr algn="ctr"/>
            <a:r>
              <a:rPr lang="x-none" sz="1600" b="1" dirty="0" smtClean="0">
                <a:latin typeface="Garamond" pitchFamily="18" charset="0"/>
              </a:rPr>
              <a:t>मुख्य बिंदु: </a:t>
            </a:r>
            <a:r>
              <a:rPr lang="x-none" sz="1600" dirty="0" smtClean="0">
                <a:latin typeface="Garamond" pitchFamily="18" charset="0"/>
              </a:rPr>
              <a:t>अवसर मूल्य के बारे में सिर्फ व्यापार आरंभ करते समय नहीं सोचना चाहिए बल्कि व्यापार चलाते समय भी विचार करना चाहिए (खासतौर पर मौसमी व्यापार में)</a:t>
            </a:r>
            <a:endParaRPr lang="en-US" sz="1600" dirty="0">
              <a:latin typeface="Garamond" pitchFamily="18" charset="0"/>
            </a:endParaRPr>
          </a:p>
        </p:txBody>
      </p:sp>
    </p:spTree>
    <p:extLst>
      <p:ext uri="{BB962C8B-B14F-4D97-AF65-F5344CB8AC3E}">
        <p14:creationId xmlns:p14="http://schemas.microsoft.com/office/powerpoint/2010/main" val="1813125597"/>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434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434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4342">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4342">
                                            <p:txEl>
                                              <p:pRg st="3" end="3"/>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3">
                                            <p:txEl>
                                              <p:pRg st="0" end="0"/>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3">
                                            <p:txEl>
                                              <p:pRg st="1" end="1"/>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3">
                                            <p:txEl>
                                              <p:pRg st="2" end="2"/>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3">
                                            <p:txEl>
                                              <p:pRg st="3" end="3"/>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4" grpId="0"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3"/>
          <p:cNvSpPr>
            <a:spLocks noChangeArrowheads="1"/>
          </p:cNvSpPr>
          <p:nvPr/>
        </p:nvSpPr>
        <p:spPr bwMode="auto">
          <a:xfrm>
            <a:off x="0" y="0"/>
            <a:ext cx="9144000" cy="6858000"/>
          </a:xfrm>
          <a:prstGeom prst="rect">
            <a:avLst/>
          </a:prstGeom>
          <a:solidFill>
            <a:schemeClr val="tx1"/>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p>
            <a:endParaRPr lang="en-US" sz="2800" b="1" dirty="0">
              <a:latin typeface="Times New Roman" pitchFamily="18" charset="0"/>
            </a:endParaRPr>
          </a:p>
        </p:txBody>
      </p:sp>
      <p:sp>
        <p:nvSpPr>
          <p:cNvPr id="48134" name="TextBox 5"/>
          <p:cNvSpPr txBox="1">
            <a:spLocks noChangeArrowheads="1"/>
          </p:cNvSpPr>
          <p:nvPr/>
        </p:nvSpPr>
        <p:spPr bwMode="auto">
          <a:xfrm>
            <a:off x="457200" y="609600"/>
            <a:ext cx="40386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en-US" sz="4000" dirty="0">
                <a:solidFill>
                  <a:schemeClr val="bg1"/>
                </a:solidFill>
                <a:latin typeface="Bradley Hand ITC" pitchFamily="66" charset="0"/>
              </a:rPr>
              <a:t>Key points</a:t>
            </a:r>
          </a:p>
        </p:txBody>
      </p:sp>
      <p:sp>
        <p:nvSpPr>
          <p:cNvPr id="8" name="TextBox 7"/>
          <p:cNvSpPr txBox="1"/>
          <p:nvPr/>
        </p:nvSpPr>
        <p:spPr>
          <a:xfrm>
            <a:off x="381000" y="1524000"/>
            <a:ext cx="4114800" cy="4800599"/>
          </a:xfrm>
          <a:prstGeom prst="rect">
            <a:avLst/>
          </a:prstGeom>
          <a:gradFill flip="none" rotWithShape="1">
            <a:gsLst>
              <a:gs pos="0">
                <a:schemeClr val="tx1">
                  <a:lumMod val="75000"/>
                  <a:lumOff val="25000"/>
                  <a:shade val="30000"/>
                  <a:satMod val="115000"/>
                </a:schemeClr>
              </a:gs>
              <a:gs pos="50000">
                <a:schemeClr val="tx1">
                  <a:lumMod val="75000"/>
                  <a:lumOff val="25000"/>
                  <a:shade val="67500"/>
                  <a:satMod val="115000"/>
                </a:schemeClr>
              </a:gs>
              <a:gs pos="100000">
                <a:schemeClr val="tx1">
                  <a:lumMod val="75000"/>
                  <a:lumOff val="25000"/>
                  <a:shade val="100000"/>
                  <a:satMod val="115000"/>
                </a:schemeClr>
              </a:gs>
            </a:gsLst>
            <a:path path="circle">
              <a:fillToRect l="50000" t="50000" r="50000" b="50000"/>
            </a:path>
            <a:tileRect/>
          </a:gradFill>
        </p:spPr>
        <p:txBody>
          <a:bodyPr lIns="137160" anchor="ctr"/>
          <a:lstStyle/>
          <a:p>
            <a:pPr marL="341313" indent="-341313" fontAlgn="auto">
              <a:lnSpc>
                <a:spcPct val="130000"/>
              </a:lnSpc>
              <a:spcBef>
                <a:spcPts val="0"/>
              </a:spcBef>
              <a:spcAft>
                <a:spcPts val="0"/>
              </a:spcAft>
              <a:buFont typeface="Arial" pitchFamily="34" charset="0"/>
              <a:buChar char="•"/>
              <a:defRPr/>
            </a:pPr>
            <a:r>
              <a:rPr lang="en-US" sz="2000" dirty="0">
                <a:solidFill>
                  <a:schemeClr val="bg1"/>
                </a:solidFill>
                <a:latin typeface="Arial" pitchFamily="34" charset="0"/>
                <a:cs typeface="Arial" pitchFamily="34" charset="0"/>
              </a:rPr>
              <a:t>Before we take any business decisions (such as starting, running or expanding a business), we must </a:t>
            </a:r>
            <a:r>
              <a:rPr lang="en-US" sz="2000" dirty="0" smtClean="0">
                <a:solidFill>
                  <a:schemeClr val="bg1"/>
                </a:solidFill>
                <a:latin typeface="Arial" pitchFamily="34" charset="0"/>
                <a:cs typeface="Arial" pitchFamily="34" charset="0"/>
              </a:rPr>
              <a:t>consider opportunity cost of that decision</a:t>
            </a:r>
          </a:p>
          <a:p>
            <a:pPr marL="341313" indent="-341313" fontAlgn="auto">
              <a:lnSpc>
                <a:spcPct val="130000"/>
              </a:lnSpc>
              <a:spcBef>
                <a:spcPts val="0"/>
              </a:spcBef>
              <a:spcAft>
                <a:spcPts val="0"/>
              </a:spcAft>
              <a:buFont typeface="Arial" pitchFamily="34" charset="0"/>
              <a:buChar char="•"/>
              <a:defRPr/>
            </a:pPr>
            <a:r>
              <a:rPr lang="en-US" sz="2000" dirty="0" smtClean="0">
                <a:solidFill>
                  <a:schemeClr val="bg1"/>
                </a:solidFill>
                <a:latin typeface="Arial" pitchFamily="34" charset="0"/>
                <a:cs typeface="Arial" pitchFamily="34" charset="0"/>
              </a:rPr>
              <a:t>Opportunity cost is the amount of money we let go if we take up the business and do not take other opportunities</a:t>
            </a:r>
          </a:p>
          <a:p>
            <a:pPr marL="341313" indent="-341313" fontAlgn="auto">
              <a:lnSpc>
                <a:spcPct val="130000"/>
              </a:lnSpc>
              <a:spcBef>
                <a:spcPts val="0"/>
              </a:spcBef>
              <a:spcAft>
                <a:spcPts val="0"/>
              </a:spcAft>
              <a:buFont typeface="Arial" pitchFamily="34" charset="0"/>
              <a:buChar char="•"/>
              <a:defRPr/>
            </a:pPr>
            <a:endParaRPr lang="en-IN" dirty="0">
              <a:solidFill>
                <a:schemeClr val="bg1"/>
              </a:solidFill>
              <a:latin typeface="Arial" pitchFamily="34" charset="0"/>
              <a:cs typeface="Arial" pitchFamily="34" charset="0"/>
            </a:endParaRPr>
          </a:p>
        </p:txBody>
      </p:sp>
      <p:sp>
        <p:nvSpPr>
          <p:cNvPr id="9" name="Slide Number Placeholder 5"/>
          <p:cNvSpPr>
            <a:spLocks noGrp="1"/>
          </p:cNvSpPr>
          <p:nvPr>
            <p:ph type="sldNum" sz="quarter" idx="12"/>
          </p:nvPr>
        </p:nvSpPr>
        <p:spPr bwMode="auto">
          <a:xfrm>
            <a:off x="3124200" y="6477000"/>
            <a:ext cx="2895600" cy="365125"/>
          </a:xfrm>
          <a:ln>
            <a:miter lim="800000"/>
            <a:headEnd/>
            <a:tailEnd/>
          </a:ln>
        </p:spPr>
        <p:txBody>
          <a:bodyPr wrap="square" bIns="0" numCol="1" anchor="b" anchorCtr="0" compatLnSpc="1">
            <a:prstTxWarp prst="textNoShape">
              <a:avLst/>
            </a:prstTxWarp>
          </a:bodyPr>
          <a:lstStyle/>
          <a:p>
            <a:pPr algn="ctr" fontAlgn="base">
              <a:spcBef>
                <a:spcPct val="0"/>
              </a:spcBef>
              <a:spcAft>
                <a:spcPct val="0"/>
              </a:spcAft>
              <a:defRPr/>
            </a:pPr>
            <a:fld id="{0E125A8E-DFAC-4680-A1F5-73F5455AC0E9}" type="slidenum">
              <a:rPr lang="en-US" sz="1600" b="1" smtClean="0">
                <a:solidFill>
                  <a:schemeClr val="bg1"/>
                </a:solidFill>
              </a:rPr>
              <a:pPr algn="ctr" fontAlgn="base">
                <a:spcBef>
                  <a:spcPct val="0"/>
                </a:spcBef>
                <a:spcAft>
                  <a:spcPct val="0"/>
                </a:spcAft>
                <a:defRPr/>
              </a:pPr>
              <a:t>41</a:t>
            </a:fld>
            <a:endParaRPr lang="en-US" sz="1600" b="1" dirty="0" smtClean="0">
              <a:solidFill>
                <a:schemeClr val="bg1"/>
              </a:solidFill>
            </a:endParaRPr>
          </a:p>
        </p:txBody>
      </p:sp>
      <p:sp>
        <p:nvSpPr>
          <p:cNvPr id="10" name="TextBox 5"/>
          <p:cNvSpPr txBox="1">
            <a:spLocks noChangeArrowheads="1"/>
          </p:cNvSpPr>
          <p:nvPr/>
        </p:nvSpPr>
        <p:spPr bwMode="auto">
          <a:xfrm>
            <a:off x="4800600" y="609601"/>
            <a:ext cx="40386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x-none" sz="4000" dirty="0" smtClean="0">
                <a:solidFill>
                  <a:schemeClr val="bg1"/>
                </a:solidFill>
                <a:latin typeface="Bradley Hand ITC" pitchFamily="66" charset="0"/>
              </a:rPr>
              <a:t>मुख्य बिंदु </a:t>
            </a:r>
            <a:endParaRPr lang="en-US" sz="4000" dirty="0">
              <a:solidFill>
                <a:schemeClr val="bg1"/>
              </a:solidFill>
              <a:latin typeface="Bradley Hand ITC" pitchFamily="66" charset="0"/>
            </a:endParaRPr>
          </a:p>
        </p:txBody>
      </p:sp>
      <p:sp>
        <p:nvSpPr>
          <p:cNvPr id="11" name="TextBox 10"/>
          <p:cNvSpPr txBox="1"/>
          <p:nvPr/>
        </p:nvSpPr>
        <p:spPr>
          <a:xfrm>
            <a:off x="4724400" y="1524001"/>
            <a:ext cx="4114800" cy="4800599"/>
          </a:xfrm>
          <a:prstGeom prst="rect">
            <a:avLst/>
          </a:prstGeom>
          <a:gradFill flip="none" rotWithShape="1">
            <a:gsLst>
              <a:gs pos="0">
                <a:schemeClr val="tx1">
                  <a:lumMod val="75000"/>
                  <a:lumOff val="25000"/>
                  <a:shade val="30000"/>
                  <a:satMod val="115000"/>
                </a:schemeClr>
              </a:gs>
              <a:gs pos="50000">
                <a:schemeClr val="tx1">
                  <a:lumMod val="75000"/>
                  <a:lumOff val="25000"/>
                  <a:shade val="67500"/>
                  <a:satMod val="115000"/>
                </a:schemeClr>
              </a:gs>
              <a:gs pos="100000">
                <a:schemeClr val="tx1">
                  <a:lumMod val="75000"/>
                  <a:lumOff val="25000"/>
                  <a:shade val="100000"/>
                  <a:satMod val="115000"/>
                </a:schemeClr>
              </a:gs>
            </a:gsLst>
            <a:path path="circle">
              <a:fillToRect l="50000" t="50000" r="50000" b="50000"/>
            </a:path>
            <a:tileRect/>
          </a:gradFill>
        </p:spPr>
        <p:txBody>
          <a:bodyPr lIns="137160" anchor="ctr"/>
          <a:lstStyle/>
          <a:p>
            <a:pPr marL="341313" indent="-341313" fontAlgn="auto">
              <a:lnSpc>
                <a:spcPct val="130000"/>
              </a:lnSpc>
              <a:spcBef>
                <a:spcPts val="0"/>
              </a:spcBef>
              <a:spcAft>
                <a:spcPts val="0"/>
              </a:spcAft>
              <a:buFont typeface="Arial" pitchFamily="34" charset="0"/>
              <a:buChar char="•"/>
              <a:defRPr/>
            </a:pPr>
            <a:r>
              <a:rPr lang="x-none" sz="2000" dirty="0" smtClean="0">
                <a:solidFill>
                  <a:schemeClr val="bg1"/>
                </a:solidFill>
                <a:cs typeface="Arial" pitchFamily="34" charset="0"/>
              </a:rPr>
              <a:t>इससे पहले कि हम व्यापारिक निर्णय लें (जैसे कि कोई व्यापार आरंभ करना, चलाना या उसे बढ़ाना / फ़ैलाना), हमें उस निर्णय के अवसर मूल्य पर विचार कर लेना चाहिए</a:t>
            </a:r>
          </a:p>
          <a:p>
            <a:pPr fontAlgn="auto">
              <a:lnSpc>
                <a:spcPct val="130000"/>
              </a:lnSpc>
              <a:spcBef>
                <a:spcPts val="0"/>
              </a:spcBef>
              <a:spcAft>
                <a:spcPts val="0"/>
              </a:spcAft>
              <a:defRPr/>
            </a:pPr>
            <a:endParaRPr lang="x-none" sz="2000" dirty="0" smtClean="0">
              <a:solidFill>
                <a:schemeClr val="bg1"/>
              </a:solidFill>
              <a:cs typeface="Arial" pitchFamily="34" charset="0"/>
            </a:endParaRPr>
          </a:p>
          <a:p>
            <a:pPr marL="341313" indent="-341313" fontAlgn="auto">
              <a:lnSpc>
                <a:spcPct val="130000"/>
              </a:lnSpc>
              <a:spcBef>
                <a:spcPts val="0"/>
              </a:spcBef>
              <a:spcAft>
                <a:spcPts val="0"/>
              </a:spcAft>
              <a:buFont typeface="Arial" pitchFamily="34" charset="0"/>
              <a:buChar char="•"/>
              <a:defRPr/>
            </a:pPr>
            <a:r>
              <a:rPr lang="x-none" sz="2000" dirty="0" smtClean="0">
                <a:solidFill>
                  <a:schemeClr val="bg1"/>
                </a:solidFill>
                <a:cs typeface="Arial" pitchFamily="34" charset="0"/>
              </a:rPr>
              <a:t>अवसर मूल्य वह धन है जिसे हम व्यापार करने और अन्य अवसरों को न चुनने की स्थिति में छोड़ देते हैं</a:t>
            </a:r>
            <a:endParaRPr lang="en-IN" dirty="0">
              <a:solidFill>
                <a:schemeClr val="bg1"/>
              </a:solidFill>
              <a:latin typeface="Arial" pitchFamily="34" charset="0"/>
              <a:cs typeface="Arial" pitchFamily="34" charset="0"/>
            </a:endParaRPr>
          </a:p>
        </p:txBody>
      </p:sp>
    </p:spTree>
    <p:extLst>
      <p:ext uri="{BB962C8B-B14F-4D97-AF65-F5344CB8AC3E}">
        <p14:creationId xmlns:p14="http://schemas.microsoft.com/office/powerpoint/2010/main" val="242312298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1">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1">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Slide Number Placeholder 5"/>
          <p:cNvSpPr>
            <a:spLocks noGrp="1"/>
          </p:cNvSpPr>
          <p:nvPr>
            <p:ph type="sldNum" sz="quarter" idx="12"/>
          </p:nvPr>
        </p:nvSpPr>
        <p:spPr bwMode="auto">
          <a:xfrm>
            <a:off x="3124200" y="6356350"/>
            <a:ext cx="2895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fld id="{F3B6D15D-5E2B-4026-B75C-22CFB76785BF}" type="slidenum">
              <a:rPr lang="en-US" sz="1600" b="1" smtClean="0"/>
              <a:pPr algn="ctr" eaLnBrk="1" hangingPunct="1"/>
              <a:t>42</a:t>
            </a:fld>
            <a:endParaRPr lang="en-US" sz="1600" b="1" smtClean="0"/>
          </a:p>
        </p:txBody>
      </p:sp>
      <p:sp>
        <p:nvSpPr>
          <p:cNvPr id="11" name="Text Box 2"/>
          <p:cNvSpPr txBox="1">
            <a:spLocks noChangeArrowheads="1"/>
          </p:cNvSpPr>
          <p:nvPr/>
        </p:nvSpPr>
        <p:spPr bwMode="auto">
          <a:xfrm>
            <a:off x="228600" y="1214438"/>
            <a:ext cx="4319588" cy="3586162"/>
          </a:xfrm>
          <a:prstGeom prst="rect">
            <a:avLst/>
          </a:prstGeom>
          <a:noFill/>
          <a:ln w="9525">
            <a:noFill/>
            <a:round/>
            <a:headEnd/>
            <a:tailEnd/>
          </a:ln>
        </p:spPr>
        <p:txBody>
          <a:bodyPr lIns="82945" tIns="41473" rIns="82945" bIns="41473"/>
          <a:lstStyle/>
          <a:p>
            <a:pPr marL="200025" indent="-200025" fontAlgn="auto">
              <a:spcBef>
                <a:spcPts val="0"/>
              </a:spcBef>
              <a:spcAft>
                <a:spcPts val="120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sz="2000" dirty="0">
              <a:solidFill>
                <a:srgbClr val="000000"/>
              </a:solidFill>
              <a:latin typeface="+mj-lt"/>
              <a:cs typeface="+mn-cs"/>
            </a:endParaRPr>
          </a:p>
          <a:p>
            <a:pPr marL="200025" indent="-200025" fontAlgn="auto">
              <a:spcBef>
                <a:spcPts val="0"/>
              </a:spcBef>
              <a:spcAft>
                <a:spcPts val="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dirty="0">
              <a:solidFill>
                <a:srgbClr val="000000"/>
              </a:solidFill>
              <a:latin typeface="Calibri" pitchFamily="34" charset="0"/>
              <a:cs typeface="+mn-cs"/>
            </a:endParaRPr>
          </a:p>
        </p:txBody>
      </p:sp>
      <p:sp>
        <p:nvSpPr>
          <p:cNvPr id="10248" name="Text Box 17"/>
          <p:cNvSpPr txBox="1">
            <a:spLocks noChangeArrowheads="1"/>
          </p:cNvSpPr>
          <p:nvPr/>
        </p:nvSpPr>
        <p:spPr bwMode="auto">
          <a:xfrm>
            <a:off x="-76200" y="4724400"/>
            <a:ext cx="414338" cy="331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600" b="1" dirty="0">
                <a:solidFill>
                  <a:srgbClr val="000000"/>
                </a:solidFill>
                <a:latin typeface="Wingdings" pitchFamily="2" charset="2"/>
                <a:cs typeface="Times New Roman" pitchFamily="18" charset="0"/>
                <a:sym typeface="Wingdings" pitchFamily="2" charset="2"/>
              </a:rPr>
              <a:t></a:t>
            </a:r>
            <a:endParaRPr lang="en-GB" sz="1600" b="1" dirty="0">
              <a:solidFill>
                <a:srgbClr val="000000"/>
              </a:solidFill>
              <a:latin typeface="Wingdings" pitchFamily="2" charset="2"/>
              <a:cs typeface="Times New Roman" pitchFamily="18" charset="0"/>
            </a:endParaRPr>
          </a:p>
        </p:txBody>
      </p:sp>
      <p:sp>
        <p:nvSpPr>
          <p:cNvPr id="10249" name="Text Box 17"/>
          <p:cNvSpPr txBox="1">
            <a:spLocks noChangeArrowheads="1"/>
          </p:cNvSpPr>
          <p:nvPr/>
        </p:nvSpPr>
        <p:spPr bwMode="auto">
          <a:xfrm>
            <a:off x="-57150" y="1198563"/>
            <a:ext cx="414338" cy="30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400" b="1">
                <a:solidFill>
                  <a:srgbClr val="00B050"/>
                </a:solidFill>
                <a:latin typeface="Wingdings" pitchFamily="2" charset="2"/>
                <a:cs typeface="Times New Roman" pitchFamily="18" charset="0"/>
              </a:rPr>
              <a:t></a:t>
            </a:r>
          </a:p>
        </p:txBody>
      </p:sp>
      <p:sp>
        <p:nvSpPr>
          <p:cNvPr id="10" name="Text Box 1"/>
          <p:cNvSpPr txBox="1">
            <a:spLocks noChangeArrowheads="1"/>
          </p:cNvSpPr>
          <p:nvPr/>
        </p:nvSpPr>
        <p:spPr bwMode="auto">
          <a:xfrm>
            <a:off x="381000" y="152400"/>
            <a:ext cx="40386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en-GB" sz="2400" dirty="0"/>
              <a:t>Agenda</a:t>
            </a:r>
          </a:p>
        </p:txBody>
      </p:sp>
      <p:sp>
        <p:nvSpPr>
          <p:cNvPr id="12" name="Text Box 2"/>
          <p:cNvSpPr txBox="1">
            <a:spLocks noChangeArrowheads="1"/>
          </p:cNvSpPr>
          <p:nvPr/>
        </p:nvSpPr>
        <p:spPr bwMode="auto">
          <a:xfrm>
            <a:off x="381000" y="1066800"/>
            <a:ext cx="4038600" cy="52578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marL="342900" lvl="1" indent="-342900" eaLnBrk="1" hangingPunct="1">
              <a:spcAft>
                <a:spcPts val="400"/>
              </a:spcAft>
              <a:buSzPct val="100000"/>
              <a:buFont typeface="+mj-lt"/>
              <a:buAutoNum type="arabicPeriod"/>
              <a:defRPr/>
            </a:pPr>
            <a:r>
              <a:rPr lang="en-IN" sz="2400" dirty="0">
                <a:latin typeface="Arial"/>
                <a:cs typeface="Arial"/>
              </a:rPr>
              <a:t>What is business?</a:t>
            </a:r>
            <a:endParaRPr lang="en-US" sz="2400" dirty="0">
              <a:latin typeface="Arial"/>
              <a:cs typeface="Arial"/>
            </a:endParaRPr>
          </a:p>
          <a:p>
            <a:pPr marL="342900" lvl="1" indent="-342900" eaLnBrk="1" hangingPunct="1">
              <a:spcAft>
                <a:spcPts val="400"/>
              </a:spcAft>
              <a:buSzPct val="100000"/>
              <a:buFont typeface="+mj-lt"/>
              <a:buAutoNum type="arabicPeriod"/>
              <a:defRPr/>
            </a:pPr>
            <a:r>
              <a:rPr lang="en-IN" sz="2400" dirty="0">
                <a:latin typeface="Arial"/>
                <a:cs typeface="Arial"/>
              </a:rPr>
              <a:t>Types of businesses</a:t>
            </a:r>
            <a:endParaRPr lang="en-US" sz="2400" dirty="0">
              <a:latin typeface="Arial"/>
              <a:cs typeface="Arial"/>
            </a:endParaRPr>
          </a:p>
          <a:p>
            <a:pPr marL="342900" lvl="1" indent="-342900" eaLnBrk="1" hangingPunct="1">
              <a:spcAft>
                <a:spcPts val="400"/>
              </a:spcAft>
              <a:buSzPct val="100000"/>
              <a:buFont typeface="+mj-lt"/>
              <a:buAutoNum type="arabicPeriod"/>
              <a:defRPr/>
            </a:pPr>
            <a:r>
              <a:rPr lang="en-IN" sz="2400" dirty="0">
                <a:latin typeface="Arial"/>
                <a:cs typeface="Arial"/>
              </a:rPr>
              <a:t>Fluctuations in businesses</a:t>
            </a:r>
            <a:endParaRPr lang="en-US" sz="2400" dirty="0">
              <a:latin typeface="Arial"/>
              <a:cs typeface="Arial"/>
            </a:endParaRPr>
          </a:p>
          <a:p>
            <a:pPr marL="342900" lvl="1" indent="-342900" eaLnBrk="1" hangingPunct="1">
              <a:spcAft>
                <a:spcPts val="400"/>
              </a:spcAft>
              <a:buSzPct val="100000"/>
              <a:buFont typeface="+mj-lt"/>
              <a:buAutoNum type="arabicPeriod"/>
              <a:defRPr/>
            </a:pPr>
            <a:r>
              <a:rPr lang="en-IN" sz="2400" dirty="0">
                <a:latin typeface="Arial"/>
                <a:cs typeface="Arial"/>
              </a:rPr>
              <a:t>Objective of businesses</a:t>
            </a:r>
            <a:endParaRPr lang="en-US" sz="2400" dirty="0">
              <a:latin typeface="Arial"/>
              <a:cs typeface="Arial"/>
            </a:endParaRPr>
          </a:p>
          <a:p>
            <a:pPr marL="342900" lvl="1" indent="-342900" eaLnBrk="1" hangingPunct="1">
              <a:spcAft>
                <a:spcPts val="400"/>
              </a:spcAft>
              <a:buSzPct val="100000"/>
              <a:buFont typeface="+mj-lt"/>
              <a:buAutoNum type="arabicPeriod"/>
              <a:defRPr/>
            </a:pPr>
            <a:r>
              <a:rPr lang="en-IN" sz="2400" dirty="0">
                <a:latin typeface="Arial"/>
                <a:cs typeface="Arial"/>
              </a:rPr>
              <a:t>Business viability framework</a:t>
            </a:r>
            <a:endParaRPr lang="en-US" sz="2400" dirty="0">
              <a:latin typeface="Arial"/>
              <a:cs typeface="Arial"/>
            </a:endParaRPr>
          </a:p>
          <a:p>
            <a:pPr marL="342900" lvl="1" indent="-342900" eaLnBrk="1" hangingPunct="1">
              <a:spcAft>
                <a:spcPts val="400"/>
              </a:spcAft>
              <a:buSzPct val="100000"/>
              <a:buFont typeface="+mj-lt"/>
              <a:buAutoNum type="arabicPeriod"/>
              <a:defRPr/>
            </a:pPr>
            <a:r>
              <a:rPr lang="en-IN" sz="2400" dirty="0">
                <a:latin typeface="Arial"/>
                <a:cs typeface="Arial"/>
              </a:rPr>
              <a:t>To do or not to do a business</a:t>
            </a:r>
            <a:endParaRPr lang="en-US" sz="2400" dirty="0">
              <a:latin typeface="Arial"/>
              <a:cs typeface="Arial"/>
            </a:endParaRPr>
          </a:p>
          <a:p>
            <a:pPr marL="342900" lvl="1" indent="-342900" eaLnBrk="1" hangingPunct="1">
              <a:spcAft>
                <a:spcPts val="400"/>
              </a:spcAft>
              <a:buSzPct val="100000"/>
              <a:buFont typeface="+mj-lt"/>
              <a:buAutoNum type="arabicPeriod"/>
              <a:defRPr/>
            </a:pPr>
            <a:r>
              <a:rPr lang="en-IN" sz="2400" dirty="0">
                <a:latin typeface="Arial"/>
                <a:cs typeface="Arial"/>
              </a:rPr>
              <a:t>Introduction to financial statements</a:t>
            </a:r>
            <a:endParaRPr lang="en-US" sz="2400" dirty="0">
              <a:latin typeface="Arial"/>
              <a:cs typeface="Arial"/>
            </a:endParaRPr>
          </a:p>
          <a:p>
            <a:pPr marL="342900" lvl="1" indent="-342900" eaLnBrk="1" hangingPunct="1">
              <a:spcAft>
                <a:spcPts val="400"/>
              </a:spcAft>
              <a:buSzPct val="100000"/>
              <a:buFont typeface="+mj-lt"/>
              <a:buAutoNum type="arabicPeriod"/>
              <a:defRPr/>
            </a:pPr>
            <a:r>
              <a:rPr lang="en-IN" sz="2400" dirty="0">
                <a:latin typeface="Arial"/>
                <a:cs typeface="Arial"/>
              </a:rPr>
              <a:t>Examples of common  businesses</a:t>
            </a:r>
            <a:endParaRPr lang="en-US" sz="2400" dirty="0">
              <a:latin typeface="Arial"/>
              <a:cs typeface="Arial"/>
            </a:endParaRPr>
          </a:p>
          <a:p>
            <a:pPr marL="457200" lvl="1" indent="-457200" eaLnBrk="1" hangingPunct="1">
              <a:spcAft>
                <a:spcPts val="800"/>
              </a:spcAft>
              <a:buSzPct val="100000"/>
              <a:buFont typeface="+mj-lt"/>
              <a:buAutoNum type="arabicPeriod"/>
              <a:defRPr/>
            </a:pPr>
            <a:endParaRPr lang="en-GB" sz="2400" dirty="0" smtClean="0">
              <a:solidFill>
                <a:srgbClr val="000000"/>
              </a:solidFill>
              <a:cs typeface="Arial" charset="0"/>
            </a:endParaRPr>
          </a:p>
        </p:txBody>
      </p:sp>
      <p:sp>
        <p:nvSpPr>
          <p:cNvPr id="13" name="Text Box 1"/>
          <p:cNvSpPr txBox="1">
            <a:spLocks noChangeArrowheads="1"/>
          </p:cNvSpPr>
          <p:nvPr/>
        </p:nvSpPr>
        <p:spPr bwMode="auto">
          <a:xfrm>
            <a:off x="4686401" y="152400"/>
            <a:ext cx="40386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x-none" sz="2400" dirty="0" smtClean="0"/>
              <a:t>लक्ष्य</a:t>
            </a:r>
            <a:endParaRPr lang="en-GB" sz="2400" dirty="0"/>
          </a:p>
        </p:txBody>
      </p:sp>
      <p:sp>
        <p:nvSpPr>
          <p:cNvPr id="14" name="Text Box 2"/>
          <p:cNvSpPr txBox="1">
            <a:spLocks noChangeArrowheads="1"/>
          </p:cNvSpPr>
          <p:nvPr/>
        </p:nvSpPr>
        <p:spPr bwMode="auto">
          <a:xfrm>
            <a:off x="4686401" y="1143000"/>
            <a:ext cx="4038600" cy="52578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marL="457200" lvl="1" indent="-457200" eaLnBrk="1" hangingPunct="1">
              <a:lnSpc>
                <a:spcPct val="150000"/>
              </a:lnSpc>
              <a:buSzPct val="100000"/>
              <a:buFont typeface="+mj-lt"/>
              <a:buAutoNum type="arabicPeriod"/>
              <a:defRPr/>
            </a:pPr>
            <a:endParaRPr lang="en-US" sz="2400" dirty="0">
              <a:solidFill>
                <a:srgbClr val="000000"/>
              </a:solidFill>
              <a:cs typeface="Arial" charset="0"/>
            </a:endParaRPr>
          </a:p>
        </p:txBody>
      </p:sp>
      <p:sp>
        <p:nvSpPr>
          <p:cNvPr id="15" name="Text Box 17"/>
          <p:cNvSpPr txBox="1">
            <a:spLocks noChangeArrowheads="1"/>
          </p:cNvSpPr>
          <p:nvPr/>
        </p:nvSpPr>
        <p:spPr bwMode="auto">
          <a:xfrm>
            <a:off x="-76200" y="1600200"/>
            <a:ext cx="414338" cy="30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400" b="1" dirty="0">
                <a:solidFill>
                  <a:srgbClr val="00B050"/>
                </a:solidFill>
                <a:latin typeface="Wingdings" pitchFamily="2" charset="2"/>
                <a:cs typeface="Times New Roman" pitchFamily="18" charset="0"/>
              </a:rPr>
              <a:t></a:t>
            </a:r>
          </a:p>
        </p:txBody>
      </p:sp>
      <p:sp>
        <p:nvSpPr>
          <p:cNvPr id="16" name="Text Box 17"/>
          <p:cNvSpPr txBox="1">
            <a:spLocks noChangeArrowheads="1"/>
          </p:cNvSpPr>
          <p:nvPr/>
        </p:nvSpPr>
        <p:spPr bwMode="auto">
          <a:xfrm>
            <a:off x="-76200" y="2057400"/>
            <a:ext cx="414338" cy="30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400" b="1" dirty="0">
                <a:solidFill>
                  <a:srgbClr val="00B050"/>
                </a:solidFill>
                <a:latin typeface="Wingdings" pitchFamily="2" charset="2"/>
                <a:cs typeface="Times New Roman" pitchFamily="18" charset="0"/>
              </a:rPr>
              <a:t></a:t>
            </a:r>
          </a:p>
        </p:txBody>
      </p:sp>
      <p:sp>
        <p:nvSpPr>
          <p:cNvPr id="17" name="Text Box 17"/>
          <p:cNvSpPr txBox="1">
            <a:spLocks noChangeArrowheads="1"/>
          </p:cNvSpPr>
          <p:nvPr/>
        </p:nvSpPr>
        <p:spPr bwMode="auto">
          <a:xfrm>
            <a:off x="-76200" y="2822575"/>
            <a:ext cx="414338" cy="30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400" b="1" dirty="0">
                <a:solidFill>
                  <a:srgbClr val="00B050"/>
                </a:solidFill>
                <a:latin typeface="Wingdings" pitchFamily="2" charset="2"/>
                <a:cs typeface="Times New Roman" pitchFamily="18" charset="0"/>
              </a:rPr>
              <a:t></a:t>
            </a:r>
          </a:p>
        </p:txBody>
      </p:sp>
      <p:sp>
        <p:nvSpPr>
          <p:cNvPr id="18" name="Text Box 17"/>
          <p:cNvSpPr txBox="1">
            <a:spLocks noChangeArrowheads="1"/>
          </p:cNvSpPr>
          <p:nvPr/>
        </p:nvSpPr>
        <p:spPr bwMode="auto">
          <a:xfrm>
            <a:off x="-76200" y="3200400"/>
            <a:ext cx="414338" cy="30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400" b="1" dirty="0">
                <a:solidFill>
                  <a:srgbClr val="00B050"/>
                </a:solidFill>
                <a:latin typeface="Wingdings" pitchFamily="2" charset="2"/>
                <a:cs typeface="Times New Roman" pitchFamily="18" charset="0"/>
              </a:rPr>
              <a:t></a:t>
            </a:r>
          </a:p>
        </p:txBody>
      </p:sp>
      <p:sp>
        <p:nvSpPr>
          <p:cNvPr id="19" name="Text Box 17"/>
          <p:cNvSpPr txBox="1">
            <a:spLocks noChangeArrowheads="1"/>
          </p:cNvSpPr>
          <p:nvPr/>
        </p:nvSpPr>
        <p:spPr bwMode="auto">
          <a:xfrm>
            <a:off x="-76200" y="3962400"/>
            <a:ext cx="414338" cy="30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400" b="1" dirty="0">
                <a:solidFill>
                  <a:srgbClr val="00B050"/>
                </a:solidFill>
                <a:latin typeface="Wingdings" pitchFamily="2" charset="2"/>
                <a:cs typeface="Times New Roman" pitchFamily="18" charset="0"/>
              </a:rPr>
              <a:t></a:t>
            </a:r>
          </a:p>
        </p:txBody>
      </p:sp>
    </p:spTree>
    <p:extLst>
      <p:ext uri="{BB962C8B-B14F-4D97-AF65-F5344CB8AC3E}">
        <p14:creationId xmlns:p14="http://schemas.microsoft.com/office/powerpoint/2010/main" val="2724718168"/>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2">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2">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2">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2">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2">
                                            <p:txEl>
                                              <p:pRg st="6" end="6"/>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2">
                                            <p:txEl>
                                              <p:pRg st="7" end="7"/>
                                            </p:txEl>
                                          </p:spTgt>
                                        </p:tgtEl>
                                        <p:attrNameLst>
                                          <p:attrName>style.visibility</p:attrName>
                                        </p:attrNameLst>
                                      </p:cBhvr>
                                      <p:to>
                                        <p:strVal val="visible"/>
                                      </p:to>
                                    </p:set>
                                  </p:childTnLst>
                                </p:cTn>
                              </p:par>
                              <p:par>
                                <p:cTn id="21" presetID="1" presetClass="entr" presetSubtype="0" fill="hold" nodeType="withEffect" nodePh="1">
                                  <p:stCondLst>
                                    <p:cond delay="0"/>
                                  </p:stCondLst>
                                  <p:endCondLst>
                                    <p:cond evt="begin" delay="0">
                                      <p:tn val="21"/>
                                    </p:cond>
                                  </p:endCondLst>
                                  <p:childTnLst>
                                    <p:set>
                                      <p:cBhvr>
                                        <p:cTn id="22" dur="1" fill="hold">
                                          <p:stCondLst>
                                            <p:cond delay="0"/>
                                          </p:stCondLst>
                                        </p:cTn>
                                        <p:tgtEl>
                                          <p:spTgt spid="1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a:xfrm>
            <a:off x="304800" y="228600"/>
            <a:ext cx="4114800" cy="715963"/>
          </a:xfrm>
          <a:noFill/>
          <a:ln>
            <a:solidFill>
              <a:srgbClr val="000000"/>
            </a:solidFill>
            <a:round/>
          </a:ln>
          <a:extLst>
            <a:ext uri="{909E8E84-426E-40dd-AFC4-6F175D3DCCD1}">
              <a14:hiddenFill xmlns:a14="http://schemas.microsoft.com/office/drawing/2010/main">
                <a:solidFill>
                  <a:srgbClr val="FFFFFF"/>
                </a:solidFill>
              </a14:hiddenFill>
            </a:ext>
          </a:extLst>
        </p:spPr>
        <p:txBody>
          <a:bodyPr vert="horz" wrap="square" lIns="82945" tIns="41473" rIns="82945" bIns="41473" numCol="1" anchor="ctr" anchorCtr="0" compatLnSpc="1">
            <a:prstTxWarp prst="textNoShape">
              <a:avLst/>
            </a:prstTxWarp>
          </a:bodyPr>
          <a:lstStyle/>
          <a:p>
            <a:pPr algn="l" eaLnBrk="1" hangingPunct="1">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pPr>
            <a:r>
              <a:rPr lang="en-US" sz="2400" dirty="0">
                <a:solidFill>
                  <a:srgbClr val="000000"/>
                </a:solidFill>
                <a:cs typeface="Arial" charset="0"/>
              </a:rPr>
              <a:t>Introducing </a:t>
            </a:r>
            <a:r>
              <a:rPr lang="en-US" sz="2400" dirty="0" smtClean="0">
                <a:solidFill>
                  <a:srgbClr val="000000"/>
                </a:solidFill>
                <a:cs typeface="Arial" charset="0"/>
              </a:rPr>
              <a:t>financial statements</a:t>
            </a:r>
            <a:endParaRPr lang="en-US" sz="2400" dirty="0">
              <a:solidFill>
                <a:srgbClr val="000000"/>
              </a:solidFill>
              <a:cs typeface="Arial" charset="0"/>
            </a:endParaRPr>
          </a:p>
        </p:txBody>
      </p:sp>
      <p:sp>
        <p:nvSpPr>
          <p:cNvPr id="29699" name="Content Placeholder 2"/>
          <p:cNvSpPr>
            <a:spLocks noGrp="1"/>
          </p:cNvSpPr>
          <p:nvPr>
            <p:ph idx="1"/>
          </p:nvPr>
        </p:nvSpPr>
        <p:spPr>
          <a:xfrm>
            <a:off x="304800" y="1143000"/>
            <a:ext cx="4114800" cy="5213350"/>
          </a:xfrm>
          <a:ln>
            <a:solidFill>
              <a:srgbClr val="000000"/>
            </a:solidFill>
            <a:round/>
          </a:ln>
        </p:spPr>
        <p:txBody>
          <a:bodyPr lIns="82945" tIns="41473" rIns="82945" bIns="41473"/>
          <a:lstStyle/>
          <a:p>
            <a:pPr marL="200025" indent="-200025">
              <a:lnSpc>
                <a:spcPct val="140000"/>
              </a:lnSpc>
              <a:spcBef>
                <a:spcPts val="0"/>
              </a:spcBef>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GB" sz="1800" dirty="0">
                <a:solidFill>
                  <a:srgbClr val="000000"/>
                </a:solidFill>
              </a:rPr>
              <a:t>When we get a health check-up done, it shows us key health indicators; the doctor reads it and tells us about the health of our body.</a:t>
            </a:r>
          </a:p>
          <a:p>
            <a:pPr marL="200025" indent="-200025">
              <a:lnSpc>
                <a:spcPct val="140000"/>
              </a:lnSpc>
              <a:spcBef>
                <a:spcPts val="0"/>
              </a:spcBef>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GB" sz="1800" dirty="0">
                <a:solidFill>
                  <a:srgbClr val="000000"/>
                </a:solidFill>
              </a:rPr>
              <a:t>In the same way, </a:t>
            </a:r>
            <a:r>
              <a:rPr lang="en-GB" sz="1800" dirty="0" smtClean="0">
                <a:solidFill>
                  <a:srgbClr val="000000"/>
                </a:solidFill>
              </a:rPr>
              <a:t>financial statements tell us about the health </a:t>
            </a:r>
            <a:r>
              <a:rPr lang="en-GB" sz="1800" dirty="0">
                <a:solidFill>
                  <a:srgbClr val="000000"/>
                </a:solidFill>
              </a:rPr>
              <a:t>of a business. </a:t>
            </a:r>
            <a:endParaRPr lang="en-US" sz="1800" dirty="0" smtClean="0">
              <a:solidFill>
                <a:srgbClr val="000000"/>
              </a:solidFill>
              <a:latin typeface="Arial" charset="0"/>
              <a:cs typeface="Arial" charset="0"/>
            </a:endParaRPr>
          </a:p>
          <a:p>
            <a:pPr marL="200025" indent="-200025" eaLnBrk="1" hangingPunct="1">
              <a:lnSpc>
                <a:spcPct val="140000"/>
              </a:lnSpc>
              <a:spcBef>
                <a:spcPts val="0"/>
              </a:spcBef>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1800" dirty="0" smtClean="0">
                <a:solidFill>
                  <a:srgbClr val="000000"/>
                </a:solidFill>
                <a:latin typeface="Arial" charset="0"/>
                <a:cs typeface="Arial" charset="0"/>
              </a:rPr>
              <a:t>Every business uses three statements to do that. These are</a:t>
            </a:r>
          </a:p>
          <a:p>
            <a:pPr marL="857250" lvl="1" indent="-457200" eaLnBrk="1" hangingPunct="1">
              <a:lnSpc>
                <a:spcPct val="140000"/>
              </a:lnSpc>
              <a:spcBef>
                <a:spcPts val="0"/>
              </a:spcBef>
              <a:buFont typeface="+mj-lt"/>
              <a:buAutoNum type="arabicPeriod"/>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1800" dirty="0" smtClean="0">
                <a:solidFill>
                  <a:srgbClr val="000000"/>
                </a:solidFill>
                <a:latin typeface="Arial" charset="0"/>
                <a:cs typeface="Arial" charset="0"/>
              </a:rPr>
              <a:t>Profit and loss statement</a:t>
            </a:r>
          </a:p>
          <a:p>
            <a:pPr marL="857250" lvl="1" indent="-457200" eaLnBrk="1" hangingPunct="1">
              <a:lnSpc>
                <a:spcPct val="140000"/>
              </a:lnSpc>
              <a:spcBef>
                <a:spcPts val="0"/>
              </a:spcBef>
              <a:buFont typeface="+mj-lt"/>
              <a:buAutoNum type="arabicPeriod"/>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1800" dirty="0" smtClean="0">
                <a:solidFill>
                  <a:srgbClr val="000000"/>
                </a:solidFill>
                <a:latin typeface="Arial" charset="0"/>
                <a:cs typeface="Arial" charset="0"/>
              </a:rPr>
              <a:t>Cash flow statement</a:t>
            </a:r>
          </a:p>
          <a:p>
            <a:pPr marL="857250" lvl="1" indent="-457200" eaLnBrk="1" hangingPunct="1">
              <a:lnSpc>
                <a:spcPct val="140000"/>
              </a:lnSpc>
              <a:spcBef>
                <a:spcPts val="0"/>
              </a:spcBef>
              <a:buFont typeface="+mj-lt"/>
              <a:buAutoNum type="arabicPeriod"/>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1800" dirty="0" smtClean="0">
                <a:solidFill>
                  <a:srgbClr val="000000"/>
                </a:solidFill>
                <a:latin typeface="Arial" charset="0"/>
                <a:cs typeface="Arial" charset="0"/>
              </a:rPr>
              <a:t>Balance sheet</a:t>
            </a:r>
          </a:p>
          <a:p>
            <a:pPr marL="200025" indent="-200025" eaLnBrk="1" hangingPunct="1">
              <a:lnSpc>
                <a:spcPct val="140000"/>
              </a:lnSpc>
              <a:spcBef>
                <a:spcPts val="0"/>
              </a:spcBef>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1800" dirty="0" smtClean="0">
                <a:solidFill>
                  <a:srgbClr val="000000"/>
                </a:solidFill>
                <a:latin typeface="Arial" charset="0"/>
                <a:cs typeface="Arial" charset="0"/>
              </a:rPr>
              <a:t>Let’s look at these statements briefly</a:t>
            </a:r>
            <a:endParaRPr lang="en-US" sz="1600" dirty="0" smtClean="0">
              <a:solidFill>
                <a:srgbClr val="000000"/>
              </a:solidFill>
              <a:latin typeface="Arial" charset="0"/>
              <a:cs typeface="Arial" charset="0"/>
            </a:endParaRPr>
          </a:p>
        </p:txBody>
      </p:sp>
      <p:sp>
        <p:nvSpPr>
          <p:cNvPr id="16388" name="Slide Number Placeholder 5"/>
          <p:cNvSpPr txBox="1">
            <a:spLocks/>
          </p:cNvSpPr>
          <p:nvPr/>
        </p:nvSpPr>
        <p:spPr bwMode="auto">
          <a:xfrm>
            <a:off x="3124200" y="6356350"/>
            <a:ext cx="2895600" cy="365125"/>
          </a:xfrm>
          <a:prstGeom prst="rect">
            <a:avLst/>
          </a:prstGeom>
          <a:noFill/>
          <a:ln w="9525">
            <a:noFill/>
            <a:miter lim="800000"/>
            <a:headEnd/>
            <a:tailEnd/>
          </a:ln>
        </p:spPr>
        <p:txBody>
          <a:bodyPr anchor="ctr"/>
          <a:lstStyle/>
          <a:p>
            <a:pPr algn="ctr"/>
            <a:fld id="{47634023-59B2-4009-854E-949DA7BD826E}" type="slidenum">
              <a:rPr lang="en-US" sz="1600" b="1">
                <a:latin typeface="Calibri" pitchFamily="34" charset="0"/>
              </a:rPr>
              <a:pPr algn="ctr"/>
              <a:t>43</a:t>
            </a:fld>
            <a:endParaRPr lang="en-US" sz="1600" b="1">
              <a:latin typeface="Calibri" pitchFamily="34" charset="0"/>
            </a:endParaRPr>
          </a:p>
        </p:txBody>
      </p:sp>
      <p:sp>
        <p:nvSpPr>
          <p:cNvPr id="7" name="Title 1"/>
          <p:cNvSpPr txBox="1">
            <a:spLocks/>
          </p:cNvSpPr>
          <p:nvPr/>
        </p:nvSpPr>
        <p:spPr bwMode="auto">
          <a:xfrm>
            <a:off x="4695524" y="228600"/>
            <a:ext cx="4114800" cy="715963"/>
          </a:xfrm>
          <a:prstGeom prst="rect">
            <a:avLst/>
          </a:prstGeom>
          <a:noFill/>
          <a:ln>
            <a:solidFill>
              <a:srgbClr val="000000"/>
            </a:solidFill>
            <a:round/>
          </a:ln>
          <a:extLst>
            <a:ext uri="{909E8E84-426E-40dd-AFC4-6F175D3DCCD1}">
              <a14:hiddenFill xmlns:a14="http://schemas.microsoft.com/office/drawing/2010/main">
                <a:solidFill>
                  <a:srgbClr val="FFFFFF"/>
                </a:solidFill>
              </a14:hiddenFill>
            </a:ext>
          </a:extLst>
        </p:spPr>
        <p:txBody>
          <a:bodyPr vert="horz" wrap="square" lIns="82945" tIns="41473" rIns="82945" bIns="41473" numCol="1" anchor="ctr" anchorCtr="0" compatLnSpc="1">
            <a:prstTxWarp prst="textNoShape">
              <a:avLst/>
            </a:prstTxWarp>
          </a:bodyPr>
          <a:lstStyle>
            <a:lvl1pPr algn="ctr" rtl="0" eaLnBrk="0" fontAlgn="base" hangingPunct="0">
              <a:spcBef>
                <a:spcPct val="0"/>
              </a:spcBef>
              <a:spcAft>
                <a:spcPct val="0"/>
              </a:spcAft>
              <a:defRPr sz="4400" kern="1200">
                <a:solidFill>
                  <a:schemeClr val="tx1"/>
                </a:solidFill>
                <a:latin typeface="Arial" pitchFamily="34" charset="0"/>
                <a:ea typeface="+mj-ea"/>
                <a:cs typeface="Arial" pitchFamily="34" charset="0"/>
              </a:defRPr>
            </a:lvl1pPr>
            <a:lvl2pPr algn="ctr" rtl="0" eaLnBrk="0" fontAlgn="base" hangingPunct="0">
              <a:spcBef>
                <a:spcPct val="0"/>
              </a:spcBef>
              <a:spcAft>
                <a:spcPct val="0"/>
              </a:spcAft>
              <a:defRPr sz="4400">
                <a:solidFill>
                  <a:schemeClr val="tx1"/>
                </a:solidFill>
                <a:latin typeface="Arial" charset="0"/>
                <a:cs typeface="Arial" charset="0"/>
              </a:defRPr>
            </a:lvl2pPr>
            <a:lvl3pPr algn="ctr" rtl="0" eaLnBrk="0" fontAlgn="base" hangingPunct="0">
              <a:spcBef>
                <a:spcPct val="0"/>
              </a:spcBef>
              <a:spcAft>
                <a:spcPct val="0"/>
              </a:spcAft>
              <a:defRPr sz="4400">
                <a:solidFill>
                  <a:schemeClr val="tx1"/>
                </a:solidFill>
                <a:latin typeface="Arial" charset="0"/>
                <a:cs typeface="Arial" charset="0"/>
              </a:defRPr>
            </a:lvl3pPr>
            <a:lvl4pPr algn="ctr" rtl="0" eaLnBrk="0" fontAlgn="base" hangingPunct="0">
              <a:spcBef>
                <a:spcPct val="0"/>
              </a:spcBef>
              <a:spcAft>
                <a:spcPct val="0"/>
              </a:spcAft>
              <a:defRPr sz="4400">
                <a:solidFill>
                  <a:schemeClr val="tx1"/>
                </a:solidFill>
                <a:latin typeface="Arial" charset="0"/>
                <a:cs typeface="Arial" charset="0"/>
              </a:defRPr>
            </a:lvl4pPr>
            <a:lvl5pPr algn="ctr" rtl="0" eaLnBrk="0" fontAlgn="base" hangingPunct="0">
              <a:spcBef>
                <a:spcPct val="0"/>
              </a:spcBef>
              <a:spcAft>
                <a:spcPct val="0"/>
              </a:spcAft>
              <a:defRPr sz="4400">
                <a:solidFill>
                  <a:schemeClr val="tx1"/>
                </a:solidFill>
                <a:latin typeface="Arial" charset="0"/>
                <a:cs typeface="Arial"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algn="l" eaLnBrk="1" hangingPunct="1">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pPr>
            <a:r>
              <a:rPr lang="x-none" sz="2400" smtClean="0">
                <a:solidFill>
                  <a:srgbClr val="000000"/>
                </a:solidFill>
                <a:cs typeface="Arial" charset="0"/>
              </a:rPr>
              <a:t>वित्तीय ब्यौरों/स्टेटमेंट का परिचय </a:t>
            </a:r>
            <a:endParaRPr lang="en-US" sz="2400" dirty="0">
              <a:solidFill>
                <a:srgbClr val="000000"/>
              </a:solidFill>
              <a:cs typeface="Arial" charset="0"/>
            </a:endParaRPr>
          </a:p>
        </p:txBody>
      </p:sp>
      <p:sp>
        <p:nvSpPr>
          <p:cNvPr id="8" name="Content Placeholder 2"/>
          <p:cNvSpPr txBox="1">
            <a:spLocks/>
          </p:cNvSpPr>
          <p:nvPr/>
        </p:nvSpPr>
        <p:spPr bwMode="auto">
          <a:xfrm>
            <a:off x="4695524" y="1143000"/>
            <a:ext cx="4114800" cy="5213350"/>
          </a:xfrm>
          <a:prstGeom prst="rect">
            <a:avLst/>
          </a:prstGeom>
          <a:noFill/>
          <a:ln>
            <a:solidFill>
              <a:srgbClr val="000000"/>
            </a:solidFill>
            <a:round/>
          </a:ln>
          <a:extLst>
            <a:ext uri="{909E8E84-426E-40dd-AFC4-6F175D3DCCD1}">
              <a14:hiddenFill xmlns:a14="http://schemas.microsoft.com/office/drawing/2010/main">
                <a:solidFill>
                  <a:srgbClr val="FFFFFF"/>
                </a:solidFill>
              </a14:hiddenFill>
            </a:ext>
          </a:extLst>
        </p:spPr>
        <p:txBody>
          <a:bodyPr vert="horz" wrap="square" lIns="82945" tIns="41473" rIns="82945" bIns="41473" numCol="1" anchor="t" anchorCtr="0" compatLnSpc="1">
            <a:prstTxWarp prst="textNoShape">
              <a:avLst/>
            </a:prstTxWarp>
          </a:bodyPr>
          <a:lst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Arial" pitchFamily="34" charset="0"/>
                <a:ea typeface="+mn-ea"/>
                <a:cs typeface="Arial" pitchFamily="34" charset="0"/>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Arial" pitchFamily="34" charset="0"/>
                <a:ea typeface="+mn-ea"/>
                <a:cs typeface="Arial" pitchFamily="34" charset="0"/>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Arial" pitchFamily="34" charset="0"/>
                <a:ea typeface="+mn-ea"/>
                <a:cs typeface="Arial" pitchFamily="34" charset="0"/>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Arial" pitchFamily="34" charset="0"/>
                <a:ea typeface="+mn-ea"/>
                <a:cs typeface="Arial" pitchFamily="34" charset="0"/>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200025" indent="-200025">
              <a:lnSpc>
                <a:spcPct val="140000"/>
              </a:lnSpc>
              <a:spcBef>
                <a:spcPts val="0"/>
              </a:spcBef>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x-none" sz="1650" dirty="0" smtClean="0">
                <a:solidFill>
                  <a:srgbClr val="000000"/>
                </a:solidFill>
              </a:rPr>
              <a:t>जब हम सेहत की जांच करवाते हैं, तो यह सेहत के प्रमुख सूचकों को दर्शाता है; डॉक्टर इसे पढ़ता है और हमारे शरीर की सेहत के बारे में बताता है।</a:t>
            </a:r>
          </a:p>
          <a:p>
            <a:pPr marL="200025" indent="-200025">
              <a:lnSpc>
                <a:spcPct val="140000"/>
              </a:lnSpc>
              <a:spcBef>
                <a:spcPts val="0"/>
              </a:spcBef>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x-none" sz="1650" dirty="0" smtClean="0">
                <a:solidFill>
                  <a:srgbClr val="000000"/>
                </a:solidFill>
              </a:rPr>
              <a:t>इसी प्रकार से, वित्तीय ब्यौरे हमें व्यापार की सेहत के बारे में बताते हैं।</a:t>
            </a:r>
          </a:p>
          <a:p>
            <a:pPr marL="200025" indent="-200025">
              <a:lnSpc>
                <a:spcPct val="140000"/>
              </a:lnSpc>
              <a:spcBef>
                <a:spcPts val="0"/>
              </a:spcBef>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x-none" sz="1650" dirty="0" smtClean="0">
                <a:solidFill>
                  <a:srgbClr val="000000"/>
                </a:solidFill>
              </a:rPr>
              <a:t>प्रत्येक व्यापार में ऐसा करने के लिए तीन ब्यौरों/स्टेटमेंट्स का प्रयोग किया जाता है। ये हैं:</a:t>
            </a:r>
          </a:p>
          <a:p>
            <a:pPr marL="571500">
              <a:lnSpc>
                <a:spcPct val="140000"/>
              </a:lnSpc>
              <a:spcBef>
                <a:spcPts val="0"/>
              </a:spcBef>
              <a:buSzPct val="100000"/>
              <a:buFont typeface="+mj-lt"/>
              <a:buAutoNum type="arabicPeriod"/>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x-none" sz="1650" dirty="0" smtClean="0">
                <a:solidFill>
                  <a:srgbClr val="000000"/>
                </a:solidFill>
              </a:rPr>
              <a:t>लाभ और हानि का ब्यौरा/प्रॉफिट एंड लॉस स्टेटमेंट</a:t>
            </a:r>
          </a:p>
          <a:p>
            <a:pPr marL="571500">
              <a:lnSpc>
                <a:spcPct val="140000"/>
              </a:lnSpc>
              <a:spcBef>
                <a:spcPts val="0"/>
              </a:spcBef>
              <a:buSzPct val="100000"/>
              <a:buFont typeface="+mj-lt"/>
              <a:buAutoNum type="arabicPeriod"/>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x-none" sz="1650" dirty="0" smtClean="0">
                <a:solidFill>
                  <a:srgbClr val="000000"/>
                </a:solidFill>
              </a:rPr>
              <a:t>नकदी प्रवाह ब्यौरा/केश फ्लो स्टेटमेंट</a:t>
            </a:r>
          </a:p>
          <a:p>
            <a:pPr marL="571500">
              <a:lnSpc>
                <a:spcPct val="140000"/>
              </a:lnSpc>
              <a:spcBef>
                <a:spcPts val="0"/>
              </a:spcBef>
              <a:buSzPct val="100000"/>
              <a:buFont typeface="+mj-lt"/>
              <a:buAutoNum type="arabicPeriod"/>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x-none" sz="1650" dirty="0" smtClean="0">
                <a:solidFill>
                  <a:srgbClr val="000000"/>
                </a:solidFill>
              </a:rPr>
              <a:t>बैलेंस शीट</a:t>
            </a:r>
          </a:p>
          <a:p>
            <a:pPr marL="200025" indent="-200025">
              <a:lnSpc>
                <a:spcPct val="140000"/>
              </a:lnSpc>
              <a:spcBef>
                <a:spcPts val="0"/>
              </a:spcBef>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x-none" sz="1650" dirty="0" smtClean="0">
                <a:solidFill>
                  <a:srgbClr val="000000"/>
                </a:solidFill>
              </a:rPr>
              <a:t>आइए, इन तीनों ब्यौरों के बारे में संक्षिप्त में जानते हैं</a:t>
            </a:r>
            <a:endParaRPr lang="en-US" sz="1650" dirty="0" smtClean="0">
              <a:solidFill>
                <a:srgbClr val="000000"/>
              </a:solidFill>
              <a:latin typeface="Arial" charset="0"/>
              <a:cs typeface="Arial" charset="0"/>
            </a:endParaRPr>
          </a:p>
        </p:txBody>
      </p:sp>
    </p:spTree>
    <p:extLst>
      <p:ext uri="{BB962C8B-B14F-4D97-AF65-F5344CB8AC3E}">
        <p14:creationId xmlns:p14="http://schemas.microsoft.com/office/powerpoint/2010/main" val="115532069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2969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969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9699">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9699">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9699">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9699">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29699">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8">
                                            <p:txEl>
                                              <p:pRg st="1" end="1"/>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8">
                                            <p:txEl>
                                              <p:pRg st="2" end="2"/>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8">
                                            <p:txEl>
                                              <p:pRg st="3" end="3"/>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8">
                                            <p:txEl>
                                              <p:pRg st="4" end="4"/>
                                            </p:tx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8">
                                            <p:txEl>
                                              <p:pRg st="5" end="5"/>
                                            </p:txEl>
                                          </p:spTgt>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8">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a:xfrm>
            <a:off x="304800" y="228600"/>
            <a:ext cx="4114800" cy="715963"/>
          </a:xfrm>
          <a:noFill/>
          <a:ln>
            <a:solidFill>
              <a:srgbClr val="000000"/>
            </a:solidFill>
            <a:round/>
          </a:ln>
          <a:extLst>
            <a:ext uri="{909E8E84-426E-40dd-AFC4-6F175D3DCCD1}">
              <a14:hiddenFill xmlns:a14="http://schemas.microsoft.com/office/drawing/2010/main">
                <a:solidFill>
                  <a:srgbClr val="FFFFFF"/>
                </a:solidFill>
              </a14:hiddenFill>
            </a:ext>
          </a:extLst>
        </p:spPr>
        <p:txBody>
          <a:bodyPr vert="horz" wrap="square" lIns="82945" tIns="41473" rIns="82945" bIns="41473" numCol="1" anchor="ctr" anchorCtr="0" compatLnSpc="1">
            <a:prstTxWarp prst="textNoShape">
              <a:avLst/>
            </a:prstTxWarp>
          </a:bodyPr>
          <a:lstStyle/>
          <a:p>
            <a:pPr algn="l" eaLnBrk="1" hangingPunct="1">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pPr>
            <a:r>
              <a:rPr lang="en-US" sz="2400" dirty="0">
                <a:solidFill>
                  <a:srgbClr val="000000"/>
                </a:solidFill>
                <a:cs typeface="Arial" charset="0"/>
              </a:rPr>
              <a:t>Introducing the Profit &amp; Loss Statement</a:t>
            </a:r>
          </a:p>
        </p:txBody>
      </p:sp>
      <p:sp>
        <p:nvSpPr>
          <p:cNvPr id="29699" name="Content Placeholder 2"/>
          <p:cNvSpPr>
            <a:spLocks noGrp="1"/>
          </p:cNvSpPr>
          <p:nvPr>
            <p:ph idx="1"/>
          </p:nvPr>
        </p:nvSpPr>
        <p:spPr>
          <a:xfrm>
            <a:off x="304800" y="1143000"/>
            <a:ext cx="4114800" cy="5213350"/>
          </a:xfrm>
          <a:ln>
            <a:solidFill>
              <a:srgbClr val="000000"/>
            </a:solidFill>
            <a:round/>
          </a:ln>
        </p:spPr>
        <p:txBody>
          <a:bodyPr lIns="82945" tIns="41473" rIns="82945" bIns="41473"/>
          <a:lstStyle/>
          <a:p>
            <a:pPr marL="200025" indent="-200025" eaLnBrk="1" hangingPunct="1">
              <a:lnSpc>
                <a:spcPct val="130000"/>
              </a:lnSpc>
              <a:spcBef>
                <a:spcPct val="0"/>
              </a:spcBef>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2000" dirty="0" smtClean="0">
                <a:solidFill>
                  <a:srgbClr val="000000"/>
                </a:solidFill>
                <a:latin typeface="Arial" charset="0"/>
                <a:cs typeface="Arial" charset="0"/>
              </a:rPr>
              <a:t>Profit &amp; Loss Statement ( “P&amp;L”) shows how much profit or loss a business has made over a specific period of time.</a:t>
            </a:r>
          </a:p>
          <a:p>
            <a:pPr marL="200025" indent="-200025" eaLnBrk="1" hangingPunct="1">
              <a:lnSpc>
                <a:spcPct val="130000"/>
              </a:lnSpc>
              <a:spcBef>
                <a:spcPct val="0"/>
              </a:spcBef>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2000" dirty="0" smtClean="0">
                <a:solidFill>
                  <a:srgbClr val="000000"/>
                </a:solidFill>
                <a:latin typeface="Arial" charset="0"/>
                <a:cs typeface="Arial" charset="0"/>
              </a:rPr>
              <a:t>Typically this period is three months or one year</a:t>
            </a:r>
          </a:p>
          <a:p>
            <a:pPr marL="200025" indent="-200025" eaLnBrk="1" hangingPunct="1">
              <a:lnSpc>
                <a:spcPct val="130000"/>
              </a:lnSpc>
              <a:spcBef>
                <a:spcPct val="0"/>
              </a:spcBef>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2000" dirty="0" smtClean="0">
                <a:solidFill>
                  <a:srgbClr val="000000"/>
                </a:solidFill>
                <a:latin typeface="Arial" charset="0"/>
                <a:cs typeface="Arial" charset="0"/>
              </a:rPr>
              <a:t>For creating a Profit &amp; Loss Statement, we need to have data on the revenues and the costs in the business</a:t>
            </a:r>
            <a:endParaRPr lang="en-US" sz="1800" dirty="0" smtClean="0">
              <a:solidFill>
                <a:srgbClr val="000000"/>
              </a:solidFill>
              <a:latin typeface="Arial" charset="0"/>
              <a:cs typeface="Arial" charset="0"/>
            </a:endParaRPr>
          </a:p>
        </p:txBody>
      </p:sp>
      <p:sp>
        <p:nvSpPr>
          <p:cNvPr id="16388" name="Slide Number Placeholder 5"/>
          <p:cNvSpPr txBox="1">
            <a:spLocks/>
          </p:cNvSpPr>
          <p:nvPr/>
        </p:nvSpPr>
        <p:spPr bwMode="auto">
          <a:xfrm>
            <a:off x="3124200" y="6356350"/>
            <a:ext cx="2895600" cy="365125"/>
          </a:xfrm>
          <a:prstGeom prst="rect">
            <a:avLst/>
          </a:prstGeom>
          <a:noFill/>
          <a:ln w="9525">
            <a:noFill/>
            <a:miter lim="800000"/>
            <a:headEnd/>
            <a:tailEnd/>
          </a:ln>
        </p:spPr>
        <p:txBody>
          <a:bodyPr anchor="ctr"/>
          <a:lstStyle/>
          <a:p>
            <a:pPr algn="ctr"/>
            <a:fld id="{47634023-59B2-4009-854E-949DA7BD826E}" type="slidenum">
              <a:rPr lang="en-US" sz="1600" b="1">
                <a:latin typeface="Calibri" pitchFamily="34" charset="0"/>
              </a:rPr>
              <a:pPr algn="ctr"/>
              <a:t>44</a:t>
            </a:fld>
            <a:endParaRPr lang="en-US" sz="1600" b="1">
              <a:latin typeface="Calibri" pitchFamily="34" charset="0"/>
            </a:endParaRPr>
          </a:p>
        </p:txBody>
      </p:sp>
      <p:sp>
        <p:nvSpPr>
          <p:cNvPr id="7" name="Title 1"/>
          <p:cNvSpPr txBox="1">
            <a:spLocks/>
          </p:cNvSpPr>
          <p:nvPr/>
        </p:nvSpPr>
        <p:spPr bwMode="auto">
          <a:xfrm>
            <a:off x="4724400" y="228600"/>
            <a:ext cx="4114800" cy="715963"/>
          </a:xfrm>
          <a:prstGeom prst="rect">
            <a:avLst/>
          </a:prstGeom>
          <a:noFill/>
          <a:ln>
            <a:solidFill>
              <a:srgbClr val="000000"/>
            </a:solidFill>
            <a:round/>
          </a:ln>
          <a:extLst>
            <a:ext uri="{909E8E84-426E-40dd-AFC4-6F175D3DCCD1}">
              <a14:hiddenFill xmlns:a14="http://schemas.microsoft.com/office/drawing/2010/main">
                <a:solidFill>
                  <a:srgbClr val="FFFFFF"/>
                </a:solidFill>
              </a14:hiddenFill>
            </a:ext>
          </a:extLst>
        </p:spPr>
        <p:txBody>
          <a:bodyPr vert="horz" wrap="square" lIns="82945" tIns="41473" rIns="82945" bIns="41473" numCol="1" anchor="ctr" anchorCtr="0" compatLnSpc="1">
            <a:prstTxWarp prst="textNoShape">
              <a:avLst/>
            </a:prstTxWarp>
          </a:bodyPr>
          <a:lstStyle>
            <a:lvl1pPr algn="ctr" rtl="0" eaLnBrk="0" fontAlgn="base" hangingPunct="0">
              <a:spcBef>
                <a:spcPct val="0"/>
              </a:spcBef>
              <a:spcAft>
                <a:spcPct val="0"/>
              </a:spcAft>
              <a:defRPr sz="4400" kern="1200">
                <a:solidFill>
                  <a:schemeClr val="tx1"/>
                </a:solidFill>
                <a:latin typeface="Arial" pitchFamily="34" charset="0"/>
                <a:ea typeface="+mj-ea"/>
                <a:cs typeface="Arial" pitchFamily="34" charset="0"/>
              </a:defRPr>
            </a:lvl1pPr>
            <a:lvl2pPr algn="ctr" rtl="0" eaLnBrk="0" fontAlgn="base" hangingPunct="0">
              <a:spcBef>
                <a:spcPct val="0"/>
              </a:spcBef>
              <a:spcAft>
                <a:spcPct val="0"/>
              </a:spcAft>
              <a:defRPr sz="4400">
                <a:solidFill>
                  <a:schemeClr val="tx1"/>
                </a:solidFill>
                <a:latin typeface="Arial" charset="0"/>
                <a:cs typeface="Arial" charset="0"/>
              </a:defRPr>
            </a:lvl2pPr>
            <a:lvl3pPr algn="ctr" rtl="0" eaLnBrk="0" fontAlgn="base" hangingPunct="0">
              <a:spcBef>
                <a:spcPct val="0"/>
              </a:spcBef>
              <a:spcAft>
                <a:spcPct val="0"/>
              </a:spcAft>
              <a:defRPr sz="4400">
                <a:solidFill>
                  <a:schemeClr val="tx1"/>
                </a:solidFill>
                <a:latin typeface="Arial" charset="0"/>
                <a:cs typeface="Arial" charset="0"/>
              </a:defRPr>
            </a:lvl3pPr>
            <a:lvl4pPr algn="ctr" rtl="0" eaLnBrk="0" fontAlgn="base" hangingPunct="0">
              <a:spcBef>
                <a:spcPct val="0"/>
              </a:spcBef>
              <a:spcAft>
                <a:spcPct val="0"/>
              </a:spcAft>
              <a:defRPr sz="4400">
                <a:solidFill>
                  <a:schemeClr val="tx1"/>
                </a:solidFill>
                <a:latin typeface="Arial" charset="0"/>
                <a:cs typeface="Arial" charset="0"/>
              </a:defRPr>
            </a:lvl4pPr>
            <a:lvl5pPr algn="ctr" rtl="0" eaLnBrk="0" fontAlgn="base" hangingPunct="0">
              <a:spcBef>
                <a:spcPct val="0"/>
              </a:spcBef>
              <a:spcAft>
                <a:spcPct val="0"/>
              </a:spcAft>
              <a:defRPr sz="4400">
                <a:solidFill>
                  <a:schemeClr val="tx1"/>
                </a:solidFill>
                <a:latin typeface="Arial" charset="0"/>
                <a:cs typeface="Arial"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algn="l" eaLnBrk="1" hangingPunct="1">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pPr>
            <a:r>
              <a:rPr lang="x-none" sz="2400" dirty="0" smtClean="0">
                <a:solidFill>
                  <a:srgbClr val="000000"/>
                </a:solidFill>
                <a:cs typeface="Arial" charset="0"/>
              </a:rPr>
              <a:t>लाभ और हानि के ब्यौरे का परिचय </a:t>
            </a:r>
            <a:endParaRPr lang="en-US" sz="2400" dirty="0">
              <a:solidFill>
                <a:srgbClr val="000000"/>
              </a:solidFill>
              <a:cs typeface="Arial" charset="0"/>
            </a:endParaRPr>
          </a:p>
        </p:txBody>
      </p:sp>
      <p:sp>
        <p:nvSpPr>
          <p:cNvPr id="8" name="Content Placeholder 2"/>
          <p:cNvSpPr txBox="1">
            <a:spLocks/>
          </p:cNvSpPr>
          <p:nvPr/>
        </p:nvSpPr>
        <p:spPr bwMode="auto">
          <a:xfrm>
            <a:off x="4724400" y="1143000"/>
            <a:ext cx="4114800" cy="5213350"/>
          </a:xfrm>
          <a:prstGeom prst="rect">
            <a:avLst/>
          </a:prstGeom>
          <a:noFill/>
          <a:ln>
            <a:solidFill>
              <a:srgbClr val="000000"/>
            </a:solidFill>
            <a:round/>
          </a:ln>
          <a:extLst>
            <a:ext uri="{909E8E84-426E-40dd-AFC4-6F175D3DCCD1}">
              <a14:hiddenFill xmlns:a14="http://schemas.microsoft.com/office/drawing/2010/main">
                <a:solidFill>
                  <a:srgbClr val="FFFFFF"/>
                </a:solidFill>
              </a14:hiddenFill>
            </a:ext>
          </a:extLst>
        </p:spPr>
        <p:txBody>
          <a:bodyPr vert="horz" wrap="square" lIns="82945" tIns="41473" rIns="82945" bIns="41473" numCol="1" anchor="t" anchorCtr="0" compatLnSpc="1">
            <a:prstTxWarp prst="textNoShape">
              <a:avLst/>
            </a:prstTxWarp>
          </a:bodyPr>
          <a:lst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Arial" pitchFamily="34" charset="0"/>
                <a:ea typeface="+mn-ea"/>
                <a:cs typeface="Arial" pitchFamily="34" charset="0"/>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Arial" pitchFamily="34" charset="0"/>
                <a:ea typeface="+mn-ea"/>
                <a:cs typeface="Arial" pitchFamily="34" charset="0"/>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Arial" pitchFamily="34" charset="0"/>
                <a:ea typeface="+mn-ea"/>
                <a:cs typeface="Arial" pitchFamily="34" charset="0"/>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Arial" pitchFamily="34" charset="0"/>
                <a:ea typeface="+mn-ea"/>
                <a:cs typeface="Arial" pitchFamily="34" charset="0"/>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200025" indent="-200025" eaLnBrk="1" hangingPunct="1">
              <a:lnSpc>
                <a:spcPct val="130000"/>
              </a:lnSpc>
              <a:spcBef>
                <a:spcPct val="0"/>
              </a:spcBef>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x-none" sz="2000" dirty="0" smtClean="0">
                <a:solidFill>
                  <a:srgbClr val="000000"/>
                </a:solidFill>
                <a:latin typeface="Arial" charset="0"/>
                <a:cs typeface="Arial" charset="0"/>
              </a:rPr>
              <a:t>लाभ और हानि का ब्यौरा/प्रॉफिट एंड लॉस स्टेटमेंट ('पीएंडएल') दर्शाता है कि एक ​निश्चित समयावधि में (आमतौर पर तीन महीने या एक साल में) व्यापार कितना लाभ या हानि कमाता है </a:t>
            </a:r>
          </a:p>
          <a:p>
            <a:pPr marL="200025" indent="-200025" eaLnBrk="1" hangingPunct="1">
              <a:lnSpc>
                <a:spcPct val="130000"/>
              </a:lnSpc>
              <a:spcBef>
                <a:spcPct val="0"/>
              </a:spcBef>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x-none" sz="2000" dirty="0" smtClean="0">
                <a:solidFill>
                  <a:srgbClr val="000000"/>
                </a:solidFill>
                <a:latin typeface="Arial" charset="0"/>
                <a:cs typeface="Arial" charset="0"/>
              </a:rPr>
              <a:t>एक लाभ और हानि ब्यौरे का निर्माण करने के लिए, हमारे पास व्यापार की आय और लागत के आंकड़े होने ही चाहिए </a:t>
            </a:r>
            <a:endParaRPr lang="en-US" sz="1800" dirty="0" smtClean="0">
              <a:solidFill>
                <a:srgbClr val="000000"/>
              </a:solidFill>
              <a:latin typeface="Arial" charset="0"/>
              <a:cs typeface="Arial" charset="0"/>
            </a:endParaRPr>
          </a:p>
        </p:txBody>
      </p:sp>
    </p:spTree>
    <p:extLst>
      <p:ext uri="{BB962C8B-B14F-4D97-AF65-F5344CB8AC3E}">
        <p14:creationId xmlns:p14="http://schemas.microsoft.com/office/powerpoint/2010/main" val="167484497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2969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969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9699">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 Box 2"/>
          <p:cNvSpPr txBox="1">
            <a:spLocks noChangeArrowheads="1"/>
          </p:cNvSpPr>
          <p:nvPr/>
        </p:nvSpPr>
        <p:spPr bwMode="auto">
          <a:xfrm>
            <a:off x="228600" y="1214438"/>
            <a:ext cx="4132263" cy="3814762"/>
          </a:xfrm>
          <a:prstGeom prst="rect">
            <a:avLst/>
          </a:prstGeom>
          <a:noFill/>
          <a:ln w="9525">
            <a:noFill/>
            <a:round/>
            <a:headEnd/>
            <a:tailEnd/>
          </a:ln>
        </p:spPr>
        <p:txBody>
          <a:bodyPr lIns="82945" tIns="41473" rIns="82945" bIns="41473"/>
          <a:lstStyle/>
          <a:p>
            <a:pPr marL="200025" indent="-200025" fontAlgn="auto">
              <a:spcBef>
                <a:spcPts val="0"/>
              </a:spcBef>
              <a:spcAft>
                <a:spcPts val="120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sz="2000" dirty="0">
              <a:solidFill>
                <a:srgbClr val="000000"/>
              </a:solidFill>
              <a:latin typeface="+mj-lt"/>
              <a:cs typeface="+mn-cs"/>
            </a:endParaRPr>
          </a:p>
          <a:p>
            <a:pPr marL="200025" indent="-200025" fontAlgn="auto">
              <a:spcBef>
                <a:spcPts val="0"/>
              </a:spcBef>
              <a:spcAft>
                <a:spcPts val="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dirty="0">
              <a:solidFill>
                <a:srgbClr val="000000"/>
              </a:solidFill>
              <a:latin typeface="Calibri" pitchFamily="34" charset="0"/>
              <a:cs typeface="+mn-cs"/>
            </a:endParaRPr>
          </a:p>
        </p:txBody>
      </p:sp>
      <p:sp>
        <p:nvSpPr>
          <p:cNvPr id="12295" name="Text Box 2"/>
          <p:cNvSpPr txBox="1">
            <a:spLocks noChangeArrowheads="1"/>
          </p:cNvSpPr>
          <p:nvPr/>
        </p:nvSpPr>
        <p:spPr bwMode="auto">
          <a:xfrm>
            <a:off x="252413" y="1143000"/>
            <a:ext cx="4114800" cy="3886200"/>
          </a:xfrm>
          <a:prstGeom prst="rect">
            <a:avLst/>
          </a:prstGeom>
          <a:noFill/>
          <a:ln w="9525">
            <a:solidFill>
              <a:srgbClr val="000000"/>
            </a:solidFill>
            <a:round/>
            <a:headEnd/>
            <a:tailEnd/>
          </a:ln>
        </p:spPr>
        <p:txBody>
          <a:bodyPr lIns="82945" tIns="41473" rIns="82945" bIns="41473"/>
          <a:lstStyle/>
          <a:p>
            <a:pPr marL="200025" indent="-200025">
              <a:lnSpc>
                <a:spcPct val="13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GB" sz="2000" dirty="0" smtClean="0">
                <a:solidFill>
                  <a:srgbClr val="000000"/>
                </a:solidFill>
              </a:rPr>
              <a:t>The </a:t>
            </a:r>
            <a:r>
              <a:rPr lang="en-GB" sz="2000" dirty="0">
                <a:solidFill>
                  <a:srgbClr val="000000"/>
                </a:solidFill>
              </a:rPr>
              <a:t>Cash Flow Statement helps us understand the cash situation of a </a:t>
            </a:r>
            <a:r>
              <a:rPr lang="en-GB" sz="2000" dirty="0" smtClean="0">
                <a:solidFill>
                  <a:srgbClr val="000000"/>
                </a:solidFill>
              </a:rPr>
              <a:t>business for a period of time (typically a month or a year).</a:t>
            </a:r>
            <a:endParaRPr lang="en-GB" sz="2000" dirty="0">
              <a:solidFill>
                <a:srgbClr val="000000"/>
              </a:solidFill>
            </a:endParaRPr>
          </a:p>
          <a:p>
            <a:pPr marL="200025" indent="-200025">
              <a:lnSpc>
                <a:spcPct val="13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GB" sz="2000" dirty="0">
                <a:solidFill>
                  <a:srgbClr val="000000"/>
                </a:solidFill>
              </a:rPr>
              <a:t>Cash Flow Statement shows :</a:t>
            </a:r>
          </a:p>
          <a:p>
            <a:pPr marL="914400" lvl="1" indent="-457200">
              <a:lnSpc>
                <a:spcPct val="130000"/>
              </a:lnSpc>
              <a:buSzPct val="100000"/>
              <a:buFont typeface="Calibri" pitchFamily="34" charset="0"/>
              <a:buAutoNum type="arabicPeriod"/>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GB" dirty="0">
                <a:solidFill>
                  <a:srgbClr val="000000"/>
                </a:solidFill>
              </a:rPr>
              <a:t>Opening Cash Balance</a:t>
            </a:r>
          </a:p>
          <a:p>
            <a:pPr marL="914400" lvl="1" indent="-457200">
              <a:lnSpc>
                <a:spcPct val="130000"/>
              </a:lnSpc>
              <a:buSzPct val="100000"/>
              <a:buFont typeface="Calibri" pitchFamily="34" charset="0"/>
              <a:buAutoNum type="arabicPeriod"/>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GB" dirty="0">
                <a:solidFill>
                  <a:srgbClr val="000000"/>
                </a:solidFill>
              </a:rPr>
              <a:t>Cash Inflows for the period</a:t>
            </a:r>
          </a:p>
          <a:p>
            <a:pPr marL="914400" lvl="1" indent="-457200">
              <a:lnSpc>
                <a:spcPct val="130000"/>
              </a:lnSpc>
              <a:buSzPct val="100000"/>
              <a:buFont typeface="Calibri" pitchFamily="34" charset="0"/>
              <a:buAutoNum type="arabicPeriod"/>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GB" dirty="0">
                <a:solidFill>
                  <a:srgbClr val="000000"/>
                </a:solidFill>
              </a:rPr>
              <a:t>Cash Outflows for the period</a:t>
            </a:r>
          </a:p>
          <a:p>
            <a:pPr marL="914400" lvl="1" indent="-457200">
              <a:lnSpc>
                <a:spcPct val="130000"/>
              </a:lnSpc>
              <a:buSzPct val="100000"/>
              <a:buFont typeface="Calibri" pitchFamily="34" charset="0"/>
              <a:buAutoNum type="arabicPeriod"/>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GB" dirty="0">
                <a:solidFill>
                  <a:srgbClr val="000000"/>
                </a:solidFill>
              </a:rPr>
              <a:t>Closing Cash Balance</a:t>
            </a:r>
          </a:p>
        </p:txBody>
      </p:sp>
      <p:sp>
        <p:nvSpPr>
          <p:cNvPr id="5" name="Slide Number Placeholder 5"/>
          <p:cNvSpPr>
            <a:spLocks noGrp="1"/>
          </p:cNvSpPr>
          <p:nvPr>
            <p:ph type="sldNum" sz="quarter" idx="4294967295"/>
          </p:nvPr>
        </p:nvSpPr>
        <p:spPr bwMode="auto">
          <a:xfrm>
            <a:off x="3124200" y="6356350"/>
            <a:ext cx="2895600" cy="365125"/>
          </a:xfrm>
          <a:prstGeom prst="rect">
            <a:avLst/>
          </a:prstGeom>
          <a:ln>
            <a:miter lim="800000"/>
            <a:headEnd/>
            <a:tailEnd/>
          </a:ln>
        </p:spPr>
        <p:txBody>
          <a:bodyPr wrap="square" numCol="1" anchorCtr="0" compatLnSpc="1">
            <a:prstTxWarp prst="textNoShape">
              <a:avLst/>
            </a:prstTxWarp>
          </a:bodyPr>
          <a:lstStyle/>
          <a:p>
            <a:pPr algn="ctr">
              <a:defRPr/>
            </a:pPr>
            <a:fld id="{47916C0E-25DF-47BF-B687-ED61F5932C42}" type="slidenum">
              <a:rPr lang="en-US" sz="1600" b="1" smtClean="0">
                <a:solidFill>
                  <a:schemeClr val="tx1"/>
                </a:solidFill>
              </a:rPr>
              <a:pPr algn="ctr">
                <a:defRPr/>
              </a:pPr>
              <a:t>45</a:t>
            </a:fld>
            <a:endParaRPr lang="mr-IN" sz="1600" b="1" dirty="0" smtClean="0">
              <a:solidFill>
                <a:schemeClr val="tx1"/>
              </a:solidFill>
            </a:endParaRPr>
          </a:p>
        </p:txBody>
      </p:sp>
      <p:sp>
        <p:nvSpPr>
          <p:cNvPr id="53252" name="Text Box 1"/>
          <p:cNvSpPr txBox="1">
            <a:spLocks noChangeArrowheads="1"/>
          </p:cNvSpPr>
          <p:nvPr/>
        </p:nvSpPr>
        <p:spPr bwMode="auto">
          <a:xfrm>
            <a:off x="252413" y="152400"/>
            <a:ext cx="4108450" cy="838200"/>
          </a:xfrm>
          <a:prstGeom prst="rect">
            <a:avLst/>
          </a:prstGeom>
          <a:noFill/>
          <a:ln w="9525">
            <a:solidFill>
              <a:srgbClr val="000000"/>
            </a:solidFill>
            <a:round/>
            <a:headEnd/>
            <a:tailEnd/>
          </a:ln>
        </p:spPr>
        <p:txBody>
          <a:bodyPr lIns="82945" tIns="41473" rIns="82945" bIns="41473" anchor="ctr"/>
          <a:lstStyle/>
          <a:p>
            <a:pPr>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pPr>
            <a:r>
              <a:rPr lang="en-GB" sz="2400" dirty="0" smtClean="0">
                <a:solidFill>
                  <a:srgbClr val="000000"/>
                </a:solidFill>
              </a:rPr>
              <a:t>Introducing Cash </a:t>
            </a:r>
            <a:r>
              <a:rPr lang="en-GB" sz="2400" dirty="0">
                <a:solidFill>
                  <a:srgbClr val="000000"/>
                </a:solidFill>
              </a:rPr>
              <a:t>flow statement</a:t>
            </a:r>
          </a:p>
        </p:txBody>
      </p:sp>
      <p:sp>
        <p:nvSpPr>
          <p:cNvPr id="7" name="Rectangle 4"/>
          <p:cNvSpPr>
            <a:spLocks noChangeArrowheads="1"/>
          </p:cNvSpPr>
          <p:nvPr/>
        </p:nvSpPr>
        <p:spPr bwMode="auto">
          <a:xfrm>
            <a:off x="252413" y="5257800"/>
            <a:ext cx="4124325" cy="1066800"/>
          </a:xfrm>
          <a:prstGeom prst="rect">
            <a:avLst/>
          </a:prstGeom>
          <a:solidFill>
            <a:srgbClr val="FFC000"/>
          </a:solidFill>
          <a:ln w="9525">
            <a:noFill/>
            <a:round/>
            <a:headEnd/>
            <a:tailEnd/>
          </a:ln>
        </p:spPr>
        <p:txBody>
          <a:bodyPr lIns="90000" tIns="46800" rIns="90000" bIns="46800" anchor="ctr"/>
          <a:lstStyle/>
          <a:p>
            <a:pPr algn="ctr">
              <a:spcBef>
                <a:spcPts val="500"/>
              </a:spcBef>
              <a:tabLst>
                <a:tab pos="0" algn="l"/>
                <a:tab pos="1349375" algn="l"/>
                <a:tab pos="1828800" algn="l"/>
                <a:tab pos="2743200" algn="l"/>
                <a:tab pos="3657600" algn="l"/>
                <a:tab pos="4572000" algn="l"/>
                <a:tab pos="5486400" algn="l"/>
                <a:tab pos="6400800" algn="l"/>
                <a:tab pos="7315200" algn="l"/>
                <a:tab pos="8229600" algn="l"/>
                <a:tab pos="9144000" algn="l"/>
                <a:tab pos="10058400" algn="l"/>
              </a:tabLst>
            </a:pPr>
            <a:r>
              <a:rPr lang="en-US" sz="2000" b="1" dirty="0">
                <a:solidFill>
                  <a:srgbClr val="000000"/>
                </a:solidFill>
                <a:latin typeface="Garamond" pitchFamily="18" charset="0"/>
              </a:rPr>
              <a:t>Important formula</a:t>
            </a:r>
            <a:r>
              <a:rPr lang="en-US" sz="2000" dirty="0">
                <a:solidFill>
                  <a:srgbClr val="000000"/>
                </a:solidFill>
                <a:latin typeface="Garamond" pitchFamily="18" charset="0"/>
              </a:rPr>
              <a:t>: </a:t>
            </a:r>
            <a:r>
              <a:rPr lang="en-GB" sz="2000" dirty="0">
                <a:latin typeface="Garamond" pitchFamily="18" charset="0"/>
              </a:rPr>
              <a:t>Closing Cash Balance = Opening Cash Balance + Inflows – Outflows</a:t>
            </a:r>
            <a:endParaRPr lang="mr-IN" sz="2000" dirty="0">
              <a:solidFill>
                <a:srgbClr val="000000"/>
              </a:solidFill>
              <a:latin typeface="Garamond" pitchFamily="18" charset="0"/>
            </a:endParaRPr>
          </a:p>
        </p:txBody>
      </p:sp>
      <p:sp>
        <p:nvSpPr>
          <p:cNvPr id="12" name="Text Box 2"/>
          <p:cNvSpPr txBox="1">
            <a:spLocks noChangeArrowheads="1"/>
          </p:cNvSpPr>
          <p:nvPr/>
        </p:nvSpPr>
        <p:spPr bwMode="auto">
          <a:xfrm>
            <a:off x="4648200" y="1141396"/>
            <a:ext cx="4114800" cy="3886200"/>
          </a:xfrm>
          <a:prstGeom prst="rect">
            <a:avLst/>
          </a:prstGeom>
          <a:noFill/>
          <a:ln w="9525">
            <a:solidFill>
              <a:srgbClr val="000000"/>
            </a:solidFill>
            <a:round/>
            <a:headEnd/>
            <a:tailEnd/>
          </a:ln>
        </p:spPr>
        <p:txBody>
          <a:bodyPr lIns="82945" tIns="41473" rIns="82945" bIns="41473"/>
          <a:lstStyle/>
          <a:p>
            <a:pPr marL="200025" indent="-200025">
              <a:lnSpc>
                <a:spcPct val="13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x-none" dirty="0" smtClean="0">
                <a:solidFill>
                  <a:srgbClr val="000000"/>
                </a:solidFill>
              </a:rPr>
              <a:t>नकद प्रवाह का ब्यौरा/कैश फ्लो स्टेटमेंट हमें ए​क निश्चित समयावधि में व्यापार की नकदी स्थिति को समझने में मदद करता है (आमतौर पर एक माह या वर्ष)।</a:t>
            </a:r>
          </a:p>
          <a:p>
            <a:pPr marL="200025" indent="-200025">
              <a:lnSpc>
                <a:spcPct val="13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x-none" dirty="0" smtClean="0">
                <a:solidFill>
                  <a:srgbClr val="000000"/>
                </a:solidFill>
              </a:rPr>
              <a:t>नकद प्रवाह का ब्यौरा निम्न बातें दर्शाता है:</a:t>
            </a:r>
          </a:p>
          <a:p>
            <a:pPr marL="635000" indent="-457200">
              <a:lnSpc>
                <a:spcPct val="130000"/>
              </a:lnSpc>
              <a:buSzPct val="100000"/>
              <a:buFont typeface="+mj-lt"/>
              <a:buAutoNum type="arabicPeriod"/>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x-none" dirty="0" smtClean="0">
                <a:solidFill>
                  <a:srgbClr val="000000"/>
                </a:solidFill>
              </a:rPr>
              <a:t>प्रारंभिक नकदी शेष</a:t>
            </a:r>
          </a:p>
          <a:p>
            <a:pPr marL="635000" indent="-457200">
              <a:lnSpc>
                <a:spcPct val="130000"/>
              </a:lnSpc>
              <a:buSzPct val="100000"/>
              <a:buFont typeface="+mj-lt"/>
              <a:buAutoNum type="arabicPeriod"/>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x-none" dirty="0" smtClean="0">
                <a:solidFill>
                  <a:srgbClr val="000000"/>
                </a:solidFill>
              </a:rPr>
              <a:t>उस अवधि में नकदी आगमन </a:t>
            </a:r>
          </a:p>
          <a:p>
            <a:pPr marL="635000" indent="-457200">
              <a:lnSpc>
                <a:spcPct val="130000"/>
              </a:lnSpc>
              <a:buSzPct val="100000"/>
              <a:buFont typeface="+mj-lt"/>
              <a:buAutoNum type="arabicPeriod"/>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x-none" dirty="0" smtClean="0">
                <a:solidFill>
                  <a:srgbClr val="000000"/>
                </a:solidFill>
              </a:rPr>
              <a:t>उस अवधि में नकदी निगमन  </a:t>
            </a:r>
          </a:p>
          <a:p>
            <a:pPr marL="635000" indent="-457200">
              <a:lnSpc>
                <a:spcPct val="130000"/>
              </a:lnSpc>
              <a:buSzPct val="100000"/>
              <a:buFont typeface="+mj-lt"/>
              <a:buAutoNum type="arabicPeriod"/>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x-none" dirty="0" smtClean="0">
                <a:solidFill>
                  <a:srgbClr val="000000"/>
                </a:solidFill>
              </a:rPr>
              <a:t>अंत में नकदी शेष</a:t>
            </a:r>
            <a:endParaRPr lang="en-GB" dirty="0">
              <a:solidFill>
                <a:srgbClr val="000000"/>
              </a:solidFill>
            </a:endParaRPr>
          </a:p>
        </p:txBody>
      </p:sp>
      <p:sp>
        <p:nvSpPr>
          <p:cNvPr id="13" name="Text Box 1"/>
          <p:cNvSpPr txBox="1">
            <a:spLocks noChangeArrowheads="1"/>
          </p:cNvSpPr>
          <p:nvPr/>
        </p:nvSpPr>
        <p:spPr bwMode="auto">
          <a:xfrm>
            <a:off x="4648200" y="150796"/>
            <a:ext cx="4108450" cy="838200"/>
          </a:xfrm>
          <a:prstGeom prst="rect">
            <a:avLst/>
          </a:prstGeom>
          <a:noFill/>
          <a:ln w="9525">
            <a:solidFill>
              <a:srgbClr val="000000"/>
            </a:solidFill>
            <a:round/>
            <a:headEnd/>
            <a:tailEnd/>
          </a:ln>
        </p:spPr>
        <p:txBody>
          <a:bodyPr lIns="82945" tIns="41473" rIns="82945" bIns="41473" anchor="ctr"/>
          <a:lstStyle/>
          <a:p>
            <a:pPr>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pPr>
            <a:r>
              <a:rPr lang="x-none" sz="2400" dirty="0" smtClean="0">
                <a:solidFill>
                  <a:srgbClr val="000000"/>
                </a:solidFill>
              </a:rPr>
              <a:t>नकद प्रवाह का ब्यौरा </a:t>
            </a:r>
            <a:endParaRPr lang="en-GB" sz="2400" dirty="0">
              <a:solidFill>
                <a:srgbClr val="000000"/>
              </a:solidFill>
            </a:endParaRPr>
          </a:p>
        </p:txBody>
      </p:sp>
      <p:sp>
        <p:nvSpPr>
          <p:cNvPr id="14" name="Rectangle 4"/>
          <p:cNvSpPr>
            <a:spLocks noChangeArrowheads="1"/>
          </p:cNvSpPr>
          <p:nvPr/>
        </p:nvSpPr>
        <p:spPr bwMode="auto">
          <a:xfrm>
            <a:off x="4648200" y="5256196"/>
            <a:ext cx="4124325" cy="1066800"/>
          </a:xfrm>
          <a:prstGeom prst="rect">
            <a:avLst/>
          </a:prstGeom>
          <a:solidFill>
            <a:srgbClr val="FFC000"/>
          </a:solidFill>
          <a:ln w="9525">
            <a:noFill/>
            <a:round/>
            <a:headEnd/>
            <a:tailEnd/>
          </a:ln>
        </p:spPr>
        <p:txBody>
          <a:bodyPr lIns="90000" tIns="46800" rIns="90000" bIns="46800" anchor="ctr"/>
          <a:lstStyle/>
          <a:p>
            <a:pPr algn="ctr">
              <a:spcBef>
                <a:spcPts val="500"/>
              </a:spcBef>
              <a:tabLst>
                <a:tab pos="0" algn="l"/>
                <a:tab pos="1349375" algn="l"/>
                <a:tab pos="1828800" algn="l"/>
                <a:tab pos="2743200" algn="l"/>
                <a:tab pos="3657600" algn="l"/>
                <a:tab pos="4572000" algn="l"/>
                <a:tab pos="5486400" algn="l"/>
                <a:tab pos="6400800" algn="l"/>
                <a:tab pos="7315200" algn="l"/>
                <a:tab pos="8229600" algn="l"/>
                <a:tab pos="9144000" algn="l"/>
                <a:tab pos="10058400" algn="l"/>
              </a:tabLst>
            </a:pPr>
            <a:r>
              <a:rPr lang="x-none" sz="2000" dirty="0" smtClean="0">
                <a:latin typeface="Garamond" pitchFamily="18" charset="0"/>
              </a:rPr>
              <a:t>महत्वपूर्ण सूत्र: अंत का नकदी शेष</a:t>
            </a:r>
            <a:r>
              <a:rPr lang="en-GB" sz="2000" dirty="0" smtClean="0">
                <a:latin typeface="Garamond" pitchFamily="18" charset="0"/>
              </a:rPr>
              <a:t>= </a:t>
            </a:r>
            <a:r>
              <a:rPr lang="x-none" sz="2000" dirty="0" smtClean="0">
                <a:latin typeface="Garamond" pitchFamily="18" charset="0"/>
              </a:rPr>
              <a:t>प्रारंभिक शेष</a:t>
            </a:r>
            <a:r>
              <a:rPr lang="en-GB" sz="2000" dirty="0" smtClean="0">
                <a:latin typeface="Garamond" pitchFamily="18" charset="0"/>
              </a:rPr>
              <a:t> </a:t>
            </a:r>
            <a:r>
              <a:rPr lang="en-GB" sz="2000" dirty="0">
                <a:latin typeface="Garamond" pitchFamily="18" charset="0"/>
              </a:rPr>
              <a:t>+ </a:t>
            </a:r>
            <a:r>
              <a:rPr lang="x-none" sz="2000" dirty="0" smtClean="0">
                <a:latin typeface="Garamond" pitchFamily="18" charset="0"/>
              </a:rPr>
              <a:t>आगमन</a:t>
            </a:r>
            <a:r>
              <a:rPr lang="en-GB" sz="2000" dirty="0" smtClean="0">
                <a:latin typeface="Garamond" pitchFamily="18" charset="0"/>
              </a:rPr>
              <a:t> </a:t>
            </a:r>
            <a:r>
              <a:rPr lang="en-GB" sz="2000" dirty="0">
                <a:latin typeface="Garamond" pitchFamily="18" charset="0"/>
              </a:rPr>
              <a:t>– </a:t>
            </a:r>
            <a:r>
              <a:rPr lang="x-none" sz="2000" dirty="0" smtClean="0">
                <a:latin typeface="Garamond" pitchFamily="18" charset="0"/>
              </a:rPr>
              <a:t>निगमन </a:t>
            </a:r>
            <a:endParaRPr lang="mr-IN" sz="2000" dirty="0">
              <a:solidFill>
                <a:srgbClr val="000000"/>
              </a:solidFill>
              <a:latin typeface="Garamond" pitchFamily="18" charset="0"/>
            </a:endParaRPr>
          </a:p>
        </p:txBody>
      </p:sp>
    </p:spTree>
    <p:extLst>
      <p:ext uri="{BB962C8B-B14F-4D97-AF65-F5344CB8AC3E}">
        <p14:creationId xmlns:p14="http://schemas.microsoft.com/office/powerpoint/2010/main" val="1916210276"/>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29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2295">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2295">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2295">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2295">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2295">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2">
                                            <p:txEl>
                                              <p:pRg st="0" end="0"/>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2">
                                            <p:txEl>
                                              <p:pRg st="1" end="1"/>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2">
                                            <p:txEl>
                                              <p:pRg st="2" end="2"/>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2">
                                            <p:txEl>
                                              <p:pRg st="3" end="3"/>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2">
                                            <p:txEl>
                                              <p:pRg st="4" end="4"/>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12">
                                            <p:txEl>
                                              <p:pRg st="5" end="5"/>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4" grpId="0" animBg="1"/>
    </p:bldLst>
  </p:timing>
</p:sld>
</file>

<file path=ppt/slides/slide4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4035" name="Slide Number Placeholder 5"/>
          <p:cNvSpPr txBox="1">
            <a:spLocks/>
          </p:cNvSpPr>
          <p:nvPr/>
        </p:nvSpPr>
        <p:spPr bwMode="auto">
          <a:xfrm>
            <a:off x="3124200" y="6356350"/>
            <a:ext cx="2895600" cy="365125"/>
          </a:xfrm>
          <a:prstGeom prst="rect">
            <a:avLst/>
          </a:prstGeom>
          <a:noFill/>
          <a:ln w="9525">
            <a:noFill/>
            <a:miter lim="800000"/>
            <a:headEnd/>
            <a:tailEnd/>
          </a:ln>
        </p:spPr>
        <p:txBody>
          <a:bodyPr anchor="ctr"/>
          <a:lstStyle/>
          <a:p>
            <a:pPr algn="ctr"/>
            <a:fld id="{42914382-C19A-43B9-BACE-D537EEAB3F10}" type="slidenum">
              <a:rPr lang="en-US" sz="1600" b="1">
                <a:latin typeface="Calibri" pitchFamily="34" charset="0"/>
              </a:rPr>
              <a:pPr algn="ctr"/>
              <a:t>46</a:t>
            </a:fld>
            <a:endParaRPr lang="mr-IN" sz="1600" b="1">
              <a:latin typeface="Calibri" pitchFamily="34" charset="0"/>
            </a:endParaRPr>
          </a:p>
        </p:txBody>
      </p:sp>
      <p:sp>
        <p:nvSpPr>
          <p:cNvPr id="15" name="Title 1"/>
          <p:cNvSpPr>
            <a:spLocks noGrp="1"/>
          </p:cNvSpPr>
          <p:nvPr>
            <p:ph type="title"/>
          </p:nvPr>
        </p:nvSpPr>
        <p:spPr>
          <a:xfrm>
            <a:off x="304800" y="228600"/>
            <a:ext cx="4114800" cy="715963"/>
          </a:xfrm>
          <a:noFill/>
          <a:ln w="9525">
            <a:solidFill>
              <a:srgbClr val="000000"/>
            </a:solidFill>
            <a:round/>
            <a:headEnd/>
            <a:tailEnd/>
          </a:ln>
          <a:extLst/>
        </p:spPr>
        <p:txBody>
          <a:bodyPr lIns="82945" tIns="41473" rIns="82945" bIns="41473" anchor="ctr"/>
          <a:lstStyle/>
          <a:p>
            <a:pPr algn="l" eaLnBrk="1" hangingPunct="1">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pPr>
            <a:r>
              <a:rPr lang="en-US" sz="2400" dirty="0">
                <a:solidFill>
                  <a:srgbClr val="000000"/>
                </a:solidFill>
                <a:latin typeface="Arial" charset="0"/>
                <a:cs typeface="Arial" pitchFamily="34" charset="0"/>
              </a:rPr>
              <a:t>Cash and profits:  </a:t>
            </a:r>
            <a:r>
              <a:rPr sz="2400" dirty="0">
                <a:solidFill>
                  <a:srgbClr val="000000"/>
                </a:solidFill>
                <a:latin typeface="Arial" charset="0"/>
                <a:cs typeface="Arial" pitchFamily="34" charset="0"/>
              </a:rPr>
              <a:t/>
            </a:r>
            <a:br>
              <a:rPr sz="2400" dirty="0">
                <a:solidFill>
                  <a:srgbClr val="000000"/>
                </a:solidFill>
                <a:latin typeface="Arial" charset="0"/>
                <a:cs typeface="Arial" pitchFamily="34" charset="0"/>
              </a:rPr>
            </a:br>
            <a:r>
              <a:rPr lang="en-US" sz="2400" dirty="0">
                <a:solidFill>
                  <a:srgbClr val="000000"/>
                </a:solidFill>
                <a:latin typeface="Arial" charset="0"/>
                <a:cs typeface="Arial" pitchFamily="34" charset="0"/>
              </a:rPr>
              <a:t>Are they the same?</a:t>
            </a:r>
            <a:endParaRPr lang="mr-IN" sz="2400" dirty="0">
              <a:solidFill>
                <a:srgbClr val="000000"/>
              </a:solidFill>
              <a:latin typeface="Arial" charset="0"/>
              <a:cs typeface="Arial" pitchFamily="34" charset="0"/>
            </a:endParaRPr>
          </a:p>
        </p:txBody>
      </p:sp>
      <p:sp>
        <p:nvSpPr>
          <p:cNvPr id="16" name="Content Placeholder 2"/>
          <p:cNvSpPr>
            <a:spLocks noGrp="1"/>
          </p:cNvSpPr>
          <p:nvPr>
            <p:ph idx="1"/>
          </p:nvPr>
        </p:nvSpPr>
        <p:spPr>
          <a:xfrm>
            <a:off x="304800" y="1143000"/>
            <a:ext cx="4114800" cy="5213350"/>
          </a:xfrm>
          <a:ln>
            <a:solidFill>
              <a:srgbClr val="000000"/>
            </a:solidFill>
            <a:round/>
          </a:ln>
        </p:spPr>
        <p:txBody>
          <a:bodyPr lIns="82945" tIns="41473" rIns="82945" bIns="41473"/>
          <a:lstStyle/>
          <a:p>
            <a:pPr marL="200025" indent="-200025" eaLnBrk="1" hangingPunct="1">
              <a:lnSpc>
                <a:spcPct val="140000"/>
              </a:lnSpc>
              <a:spcBef>
                <a:spcPct val="0"/>
              </a:spcBef>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1800" dirty="0" smtClean="0">
                <a:solidFill>
                  <a:srgbClr val="000000"/>
                </a:solidFill>
                <a:latin typeface="Arial" charset="0"/>
              </a:rPr>
              <a:t>Cash is the money that the business has. It can be notes and coins and it can be also in the bank.</a:t>
            </a:r>
          </a:p>
          <a:p>
            <a:pPr marL="200025" indent="-200025" eaLnBrk="1" hangingPunct="1">
              <a:lnSpc>
                <a:spcPct val="140000"/>
              </a:lnSpc>
              <a:spcBef>
                <a:spcPct val="0"/>
              </a:spcBef>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1800" dirty="0" smtClean="0">
                <a:solidFill>
                  <a:srgbClr val="000000"/>
                </a:solidFill>
                <a:latin typeface="Arial" charset="0"/>
              </a:rPr>
              <a:t>But cash and profits are not the same!</a:t>
            </a:r>
          </a:p>
          <a:p>
            <a:pPr marL="200025" indent="-200025" eaLnBrk="1" hangingPunct="1">
              <a:lnSpc>
                <a:spcPct val="140000"/>
              </a:lnSpc>
              <a:spcBef>
                <a:spcPct val="0"/>
              </a:spcBef>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1800" dirty="0" smtClean="0">
                <a:solidFill>
                  <a:srgbClr val="000000"/>
                </a:solidFill>
                <a:latin typeface="Arial" charset="0"/>
              </a:rPr>
              <a:t>It is possible for the business to  have cash but not </a:t>
            </a:r>
            <a:r>
              <a:rPr lang="en-US" sz="1800" dirty="0">
                <a:solidFill>
                  <a:srgbClr val="000000"/>
                </a:solidFill>
                <a:latin typeface="Arial" charset="0"/>
              </a:rPr>
              <a:t>profits. </a:t>
            </a:r>
            <a:endParaRPr lang="en-US" sz="1800" dirty="0" smtClean="0">
              <a:solidFill>
                <a:srgbClr val="000000"/>
              </a:solidFill>
              <a:latin typeface="Arial" charset="0"/>
            </a:endParaRPr>
          </a:p>
          <a:p>
            <a:pPr marL="200025" indent="-200025" eaLnBrk="1" hangingPunct="1">
              <a:lnSpc>
                <a:spcPct val="140000"/>
              </a:lnSpc>
              <a:spcBef>
                <a:spcPct val="0"/>
              </a:spcBef>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1800" dirty="0" smtClean="0">
                <a:solidFill>
                  <a:srgbClr val="000000"/>
                </a:solidFill>
                <a:latin typeface="Arial" charset="0"/>
              </a:rPr>
              <a:t>It </a:t>
            </a:r>
            <a:r>
              <a:rPr lang="en-US" sz="1800" dirty="0">
                <a:solidFill>
                  <a:srgbClr val="000000"/>
                </a:solidFill>
                <a:latin typeface="Arial" charset="0"/>
              </a:rPr>
              <a:t>is also possible for the business to make profits but have no </a:t>
            </a:r>
            <a:r>
              <a:rPr lang="en-US" sz="1800" dirty="0" smtClean="0">
                <a:solidFill>
                  <a:srgbClr val="000000"/>
                </a:solidFill>
                <a:latin typeface="Arial" charset="0"/>
              </a:rPr>
              <a:t>cash. To understand this, we need to look at two concepts called </a:t>
            </a:r>
            <a:r>
              <a:rPr lang="en-US" sz="1800" dirty="0">
                <a:latin typeface="Arial" charset="0"/>
              </a:rPr>
              <a:t>accounts </a:t>
            </a:r>
            <a:r>
              <a:rPr lang="en-US" sz="1800" dirty="0" smtClean="0">
                <a:latin typeface="Arial" charset="0"/>
              </a:rPr>
              <a:t>receivables and </a:t>
            </a:r>
            <a:r>
              <a:rPr lang="en-US" sz="1800" dirty="0">
                <a:latin typeface="Arial" charset="0"/>
              </a:rPr>
              <a:t>accounts </a:t>
            </a:r>
            <a:r>
              <a:rPr lang="en-US" sz="1800" dirty="0" smtClean="0">
                <a:latin typeface="Arial" charset="0"/>
              </a:rPr>
              <a:t>payable.</a:t>
            </a:r>
            <a:endParaRPr lang="en-US" sz="1800" dirty="0">
              <a:solidFill>
                <a:srgbClr val="000000"/>
              </a:solidFill>
              <a:latin typeface="Arial" charset="0"/>
            </a:endParaRPr>
          </a:p>
        </p:txBody>
      </p:sp>
      <p:sp>
        <p:nvSpPr>
          <p:cNvPr id="7" name="Title 1"/>
          <p:cNvSpPr txBox="1">
            <a:spLocks/>
          </p:cNvSpPr>
          <p:nvPr/>
        </p:nvSpPr>
        <p:spPr bwMode="auto">
          <a:xfrm>
            <a:off x="4648200" y="228600"/>
            <a:ext cx="4114800" cy="715963"/>
          </a:xfrm>
          <a:prstGeom prst="rect">
            <a:avLst/>
          </a:prstGeom>
          <a:noFill/>
          <a:ln w="9525">
            <a:solidFill>
              <a:srgbClr val="000000"/>
            </a:solidFill>
            <a:round/>
            <a:headEnd/>
            <a:tailEnd/>
          </a:ln>
          <a:extLst/>
        </p:spPr>
        <p:txBody>
          <a:bodyPr vert="horz" wrap="square" lIns="82945" tIns="41473" rIns="82945" bIns="41473" numCol="1" anchor="ctr" anchorCtr="0" compatLnSpc="1">
            <a:prstTxWarp prst="textNoShape">
              <a:avLst/>
            </a:prstTxWarp>
          </a:bodyPr>
          <a:lstStyle>
            <a:lvl1pPr algn="ctr" rtl="0" eaLnBrk="0" fontAlgn="base" hangingPunct="0">
              <a:spcBef>
                <a:spcPct val="0"/>
              </a:spcBef>
              <a:spcAft>
                <a:spcPct val="0"/>
              </a:spcAft>
              <a:defRPr sz="4400" kern="1200">
                <a:solidFill>
                  <a:schemeClr val="tx1"/>
                </a:solidFill>
                <a:latin typeface="Arial" pitchFamily="34" charset="0"/>
                <a:ea typeface="+mj-ea"/>
                <a:cs typeface="Arial" pitchFamily="34" charset="0"/>
              </a:defRPr>
            </a:lvl1pPr>
            <a:lvl2pPr algn="ctr" rtl="0" eaLnBrk="0" fontAlgn="base" hangingPunct="0">
              <a:spcBef>
                <a:spcPct val="0"/>
              </a:spcBef>
              <a:spcAft>
                <a:spcPct val="0"/>
              </a:spcAft>
              <a:defRPr sz="4400">
                <a:solidFill>
                  <a:schemeClr val="tx1"/>
                </a:solidFill>
                <a:latin typeface="Arial" charset="0"/>
                <a:cs typeface="Arial" charset="0"/>
              </a:defRPr>
            </a:lvl2pPr>
            <a:lvl3pPr algn="ctr" rtl="0" eaLnBrk="0" fontAlgn="base" hangingPunct="0">
              <a:spcBef>
                <a:spcPct val="0"/>
              </a:spcBef>
              <a:spcAft>
                <a:spcPct val="0"/>
              </a:spcAft>
              <a:defRPr sz="4400">
                <a:solidFill>
                  <a:schemeClr val="tx1"/>
                </a:solidFill>
                <a:latin typeface="Arial" charset="0"/>
                <a:cs typeface="Arial" charset="0"/>
              </a:defRPr>
            </a:lvl3pPr>
            <a:lvl4pPr algn="ctr" rtl="0" eaLnBrk="0" fontAlgn="base" hangingPunct="0">
              <a:spcBef>
                <a:spcPct val="0"/>
              </a:spcBef>
              <a:spcAft>
                <a:spcPct val="0"/>
              </a:spcAft>
              <a:defRPr sz="4400">
                <a:solidFill>
                  <a:schemeClr val="tx1"/>
                </a:solidFill>
                <a:latin typeface="Arial" charset="0"/>
                <a:cs typeface="Arial" charset="0"/>
              </a:defRPr>
            </a:lvl4pPr>
            <a:lvl5pPr algn="ctr" rtl="0" eaLnBrk="0" fontAlgn="base" hangingPunct="0">
              <a:spcBef>
                <a:spcPct val="0"/>
              </a:spcBef>
              <a:spcAft>
                <a:spcPct val="0"/>
              </a:spcAft>
              <a:defRPr sz="4400">
                <a:solidFill>
                  <a:schemeClr val="tx1"/>
                </a:solidFill>
                <a:latin typeface="Arial" charset="0"/>
                <a:cs typeface="Arial"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algn="l" eaLnBrk="1" hangingPunct="1">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pPr>
            <a:r>
              <a:rPr lang="x-none" sz="2400" dirty="0" smtClean="0">
                <a:solidFill>
                  <a:srgbClr val="000000"/>
                </a:solidFill>
                <a:latin typeface="Arial" charset="0"/>
              </a:rPr>
              <a:t>नकद और लाभ: क्या ये एक ही हैं</a:t>
            </a:r>
            <a:r>
              <a:rPr lang="en-US" sz="2400" dirty="0" smtClean="0">
                <a:solidFill>
                  <a:srgbClr val="000000"/>
                </a:solidFill>
                <a:latin typeface="Arial" charset="0"/>
              </a:rPr>
              <a:t>?</a:t>
            </a:r>
            <a:endParaRPr lang="en-IN" sz="2400" dirty="0">
              <a:solidFill>
                <a:srgbClr val="000000"/>
              </a:solidFill>
              <a:latin typeface="Arial" charset="0"/>
            </a:endParaRPr>
          </a:p>
        </p:txBody>
      </p:sp>
      <p:sp>
        <p:nvSpPr>
          <p:cNvPr id="8" name="Content Placeholder 2"/>
          <p:cNvSpPr txBox="1">
            <a:spLocks/>
          </p:cNvSpPr>
          <p:nvPr/>
        </p:nvSpPr>
        <p:spPr bwMode="auto">
          <a:xfrm>
            <a:off x="4648200" y="1143000"/>
            <a:ext cx="4114800" cy="5213350"/>
          </a:xfrm>
          <a:prstGeom prst="rect">
            <a:avLst/>
          </a:prstGeom>
          <a:noFill/>
          <a:ln>
            <a:solidFill>
              <a:srgbClr val="000000"/>
            </a:solidFill>
            <a:round/>
          </a:ln>
          <a:extLst>
            <a:ext uri="{909E8E84-426E-40dd-AFC4-6F175D3DCCD1}">
              <a14:hiddenFill xmlns:a14="http://schemas.microsoft.com/office/drawing/2010/main">
                <a:solidFill>
                  <a:srgbClr val="FFFFFF"/>
                </a:solidFill>
              </a14:hiddenFill>
            </a:ext>
          </a:extLst>
        </p:spPr>
        <p:txBody>
          <a:bodyPr vert="horz" wrap="square" lIns="82945" tIns="41473" rIns="82945" bIns="41473" numCol="1" anchor="t" anchorCtr="0" compatLnSpc="1">
            <a:prstTxWarp prst="textNoShape">
              <a:avLst/>
            </a:prstTxWarp>
          </a:bodyPr>
          <a:lst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Arial" pitchFamily="34" charset="0"/>
                <a:ea typeface="+mn-ea"/>
                <a:cs typeface="Arial" pitchFamily="34" charset="0"/>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Arial" pitchFamily="34" charset="0"/>
                <a:ea typeface="+mn-ea"/>
                <a:cs typeface="Arial" pitchFamily="34" charset="0"/>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Arial" pitchFamily="34" charset="0"/>
                <a:ea typeface="+mn-ea"/>
                <a:cs typeface="Arial" pitchFamily="34" charset="0"/>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Arial" pitchFamily="34" charset="0"/>
                <a:ea typeface="+mn-ea"/>
                <a:cs typeface="Arial" pitchFamily="34" charset="0"/>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200025" indent="-200025" eaLnBrk="1" hangingPunct="1">
              <a:lnSpc>
                <a:spcPct val="130000"/>
              </a:lnSpc>
              <a:spcBef>
                <a:spcPct val="0"/>
              </a:spcBef>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x-none" sz="2000" dirty="0" smtClean="0">
                <a:solidFill>
                  <a:srgbClr val="000000"/>
                </a:solidFill>
                <a:latin typeface="Arial" charset="0"/>
              </a:rPr>
              <a:t>नकद वह धन होता है जो व्यापार के पास होता है। ये नोट या सिक्के हो सकते हें और यह बैंक में भी हो सकता है।</a:t>
            </a:r>
          </a:p>
          <a:p>
            <a:pPr marL="200025" indent="-200025" eaLnBrk="1" hangingPunct="1">
              <a:lnSpc>
                <a:spcPct val="130000"/>
              </a:lnSpc>
              <a:spcBef>
                <a:spcPct val="0"/>
              </a:spcBef>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x-none" sz="2000" dirty="0" smtClean="0">
                <a:solidFill>
                  <a:srgbClr val="000000"/>
                </a:solidFill>
                <a:latin typeface="Arial" charset="0"/>
              </a:rPr>
              <a:t>लेकिन नकद और लाभ समान नहीं होते हैं!</a:t>
            </a:r>
          </a:p>
          <a:p>
            <a:pPr marL="200025" indent="-200025" eaLnBrk="1" hangingPunct="1">
              <a:lnSpc>
                <a:spcPct val="130000"/>
              </a:lnSpc>
              <a:spcBef>
                <a:spcPct val="0"/>
              </a:spcBef>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x-none" sz="2000" dirty="0" smtClean="0">
                <a:solidFill>
                  <a:srgbClr val="000000"/>
                </a:solidFill>
                <a:latin typeface="Arial" charset="0"/>
              </a:rPr>
              <a:t>यह संभव है कि व्यापार के पास नकद हो लेकिन लाभ न हो।</a:t>
            </a:r>
          </a:p>
          <a:p>
            <a:pPr marL="200025" indent="-200025" eaLnBrk="1" hangingPunct="1">
              <a:lnSpc>
                <a:spcPct val="130000"/>
              </a:lnSpc>
              <a:spcBef>
                <a:spcPct val="0"/>
              </a:spcBef>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x-none" sz="2000" dirty="0" smtClean="0">
                <a:solidFill>
                  <a:srgbClr val="000000"/>
                </a:solidFill>
                <a:latin typeface="Arial" charset="0"/>
              </a:rPr>
              <a:t>यह भी संभव है कि व्यापार लाभ कमाए लेकिन उसके पास नकद न हो।</a:t>
            </a:r>
            <a:endParaRPr lang="en-US" sz="2000" dirty="0">
              <a:solidFill>
                <a:srgbClr val="000000"/>
              </a:solidFill>
              <a:latin typeface="Arial" charset="0"/>
            </a:endParaRPr>
          </a:p>
        </p:txBody>
      </p:sp>
    </p:spTree>
    <p:extLst>
      <p:ext uri="{BB962C8B-B14F-4D97-AF65-F5344CB8AC3E}">
        <p14:creationId xmlns:p14="http://schemas.microsoft.com/office/powerpoint/2010/main" val="371392632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6">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6">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6">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6">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8">
                                            <p:txEl>
                                              <p:pRg st="1" end="1"/>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8">
                                            <p:txEl>
                                              <p:pRg st="2" end="2"/>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8">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4035" name="Slide Number Placeholder 5"/>
          <p:cNvSpPr txBox="1">
            <a:spLocks/>
          </p:cNvSpPr>
          <p:nvPr/>
        </p:nvSpPr>
        <p:spPr bwMode="auto">
          <a:xfrm>
            <a:off x="3124200" y="6356350"/>
            <a:ext cx="2895600" cy="365125"/>
          </a:xfrm>
          <a:prstGeom prst="rect">
            <a:avLst/>
          </a:prstGeom>
          <a:noFill/>
          <a:ln w="9525">
            <a:noFill/>
            <a:miter lim="800000"/>
            <a:headEnd/>
            <a:tailEnd/>
          </a:ln>
        </p:spPr>
        <p:txBody>
          <a:bodyPr anchor="ctr"/>
          <a:lstStyle/>
          <a:p>
            <a:pPr algn="ctr"/>
            <a:fld id="{42914382-C19A-43B9-BACE-D537EEAB3F10}" type="slidenum">
              <a:rPr lang="en-US" sz="1600" b="1">
                <a:latin typeface="Calibri" pitchFamily="34" charset="0"/>
              </a:rPr>
              <a:pPr algn="ctr"/>
              <a:t>47</a:t>
            </a:fld>
            <a:endParaRPr lang="mr-IN" sz="1600" b="1">
              <a:latin typeface="Calibri" pitchFamily="34" charset="0"/>
            </a:endParaRPr>
          </a:p>
        </p:txBody>
      </p:sp>
      <p:sp>
        <p:nvSpPr>
          <p:cNvPr id="15" name="Title 1"/>
          <p:cNvSpPr>
            <a:spLocks noGrp="1"/>
          </p:cNvSpPr>
          <p:nvPr>
            <p:ph type="title"/>
          </p:nvPr>
        </p:nvSpPr>
        <p:spPr>
          <a:xfrm>
            <a:off x="304800" y="228600"/>
            <a:ext cx="4114800" cy="715963"/>
          </a:xfrm>
          <a:noFill/>
          <a:ln w="9525">
            <a:solidFill>
              <a:srgbClr val="000000"/>
            </a:solidFill>
            <a:round/>
            <a:headEnd/>
            <a:tailEnd/>
          </a:ln>
          <a:extLst/>
        </p:spPr>
        <p:txBody>
          <a:bodyPr lIns="82945" tIns="41473" rIns="82945" bIns="41473" anchor="ctr"/>
          <a:lstStyle/>
          <a:p>
            <a:pPr algn="l" eaLnBrk="1" hangingPunct="1">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pPr>
            <a:r>
              <a:rPr lang="en-IN" sz="2400" dirty="0" smtClean="0">
                <a:solidFill>
                  <a:srgbClr val="000000"/>
                </a:solidFill>
                <a:latin typeface="Arial" charset="0"/>
                <a:cs typeface="Arial" pitchFamily="34" charset="0"/>
              </a:rPr>
              <a:t>Receivables and Payables</a:t>
            </a:r>
            <a:endParaRPr lang="mr-IN" sz="2400" dirty="0">
              <a:solidFill>
                <a:srgbClr val="000000"/>
              </a:solidFill>
              <a:latin typeface="Arial" charset="0"/>
              <a:cs typeface="Arial" pitchFamily="34" charset="0"/>
            </a:endParaRPr>
          </a:p>
        </p:txBody>
      </p:sp>
      <p:sp>
        <p:nvSpPr>
          <p:cNvPr id="16" name="Content Placeholder 2"/>
          <p:cNvSpPr>
            <a:spLocks noGrp="1"/>
          </p:cNvSpPr>
          <p:nvPr>
            <p:ph idx="1"/>
          </p:nvPr>
        </p:nvSpPr>
        <p:spPr>
          <a:xfrm>
            <a:off x="304800" y="1143000"/>
            <a:ext cx="4114800" cy="5213350"/>
          </a:xfrm>
          <a:ln>
            <a:solidFill>
              <a:srgbClr val="000000"/>
            </a:solidFill>
            <a:round/>
          </a:ln>
        </p:spPr>
        <p:txBody>
          <a:bodyPr lIns="82945" tIns="41473" rIns="82945" bIns="41473"/>
          <a:lstStyle/>
          <a:p>
            <a:pPr marL="200025" lvl="1" indent="-200025" eaLnBrk="1" hangingPunct="1">
              <a:lnSpc>
                <a:spcPct val="130000"/>
              </a:lnSpc>
              <a:spcBef>
                <a:spcPct val="0"/>
              </a:spcBef>
              <a:buFont typeface="Arial" pitchFamily="34"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r>
              <a:rPr lang="en-US" sz="2000" dirty="0" smtClean="0">
                <a:latin typeface="Arial" charset="0"/>
              </a:rPr>
              <a:t>Money </a:t>
            </a:r>
            <a:r>
              <a:rPr lang="en-US" sz="2000" dirty="0">
                <a:latin typeface="Arial" charset="0"/>
              </a:rPr>
              <a:t>owed to the business is accounts </a:t>
            </a:r>
            <a:r>
              <a:rPr lang="en-US" sz="2000" dirty="0" smtClean="0">
                <a:latin typeface="Arial" charset="0"/>
              </a:rPr>
              <a:t>receivables. </a:t>
            </a:r>
          </a:p>
          <a:p>
            <a:pPr marL="600075" lvl="2" indent="-200025" eaLnBrk="1" hangingPunct="1">
              <a:lnSpc>
                <a:spcPct val="130000"/>
              </a:lnSpc>
              <a:spcBef>
                <a:spcPct val="0"/>
              </a:spcBef>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r>
              <a:rPr lang="en-US" sz="1800" dirty="0" smtClean="0">
                <a:latin typeface="Arial" charset="0"/>
              </a:rPr>
              <a:t>This is typically the money that customers have not paid for the products of services they have bought. </a:t>
            </a:r>
          </a:p>
          <a:p>
            <a:pPr marL="200025" lvl="1" indent="-200025" eaLnBrk="1" hangingPunct="1">
              <a:lnSpc>
                <a:spcPct val="130000"/>
              </a:lnSpc>
              <a:spcBef>
                <a:spcPct val="0"/>
              </a:spcBef>
              <a:buFont typeface="Arial" pitchFamily="34"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r>
              <a:rPr lang="en-US" sz="2000" dirty="0" smtClean="0">
                <a:latin typeface="Arial" charset="0"/>
              </a:rPr>
              <a:t>Money owed </a:t>
            </a:r>
            <a:r>
              <a:rPr lang="en-US" sz="2000" dirty="0">
                <a:latin typeface="Arial" charset="0"/>
              </a:rPr>
              <a:t>by business to others is accounts </a:t>
            </a:r>
            <a:r>
              <a:rPr lang="en-US" sz="2000" dirty="0" smtClean="0">
                <a:latin typeface="Arial" charset="0"/>
              </a:rPr>
              <a:t>payable.</a:t>
            </a:r>
          </a:p>
          <a:p>
            <a:pPr marL="600075" lvl="2" indent="-200025" eaLnBrk="1" hangingPunct="1">
              <a:lnSpc>
                <a:spcPct val="130000"/>
              </a:lnSpc>
              <a:spcBef>
                <a:spcPct val="0"/>
              </a:spcBef>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r>
              <a:rPr lang="en-US" sz="1800" dirty="0">
                <a:latin typeface="Arial" charset="0"/>
              </a:rPr>
              <a:t>This is typically the money that the business has not paid to its raw material suppliers</a:t>
            </a:r>
            <a:endParaRPr lang="mr-IN" sz="1800" dirty="0">
              <a:latin typeface="Arial" charset="0"/>
            </a:endParaRPr>
          </a:p>
        </p:txBody>
      </p:sp>
      <p:sp>
        <p:nvSpPr>
          <p:cNvPr id="7" name="Title 1"/>
          <p:cNvSpPr txBox="1">
            <a:spLocks/>
          </p:cNvSpPr>
          <p:nvPr/>
        </p:nvSpPr>
        <p:spPr bwMode="auto">
          <a:xfrm>
            <a:off x="4572000" y="228600"/>
            <a:ext cx="4114800" cy="715963"/>
          </a:xfrm>
          <a:prstGeom prst="rect">
            <a:avLst/>
          </a:prstGeom>
          <a:noFill/>
          <a:ln w="9525">
            <a:solidFill>
              <a:srgbClr val="000000"/>
            </a:solidFill>
            <a:round/>
            <a:headEnd/>
            <a:tailEnd/>
          </a:ln>
          <a:extLst/>
        </p:spPr>
        <p:txBody>
          <a:bodyPr vert="horz" wrap="square" lIns="82945" tIns="41473" rIns="82945" bIns="41473" numCol="1" anchor="ctr" anchorCtr="0" compatLnSpc="1">
            <a:prstTxWarp prst="textNoShape">
              <a:avLst/>
            </a:prstTxWarp>
          </a:bodyPr>
          <a:lstStyle>
            <a:lvl1pPr algn="ctr" rtl="0" eaLnBrk="0" fontAlgn="base" hangingPunct="0">
              <a:spcBef>
                <a:spcPct val="0"/>
              </a:spcBef>
              <a:spcAft>
                <a:spcPct val="0"/>
              </a:spcAft>
              <a:defRPr sz="4400" kern="1200">
                <a:solidFill>
                  <a:schemeClr val="tx1"/>
                </a:solidFill>
                <a:latin typeface="Arial" pitchFamily="34" charset="0"/>
                <a:ea typeface="+mj-ea"/>
                <a:cs typeface="Arial" pitchFamily="34" charset="0"/>
              </a:defRPr>
            </a:lvl1pPr>
            <a:lvl2pPr algn="ctr" rtl="0" eaLnBrk="0" fontAlgn="base" hangingPunct="0">
              <a:spcBef>
                <a:spcPct val="0"/>
              </a:spcBef>
              <a:spcAft>
                <a:spcPct val="0"/>
              </a:spcAft>
              <a:defRPr sz="4400">
                <a:solidFill>
                  <a:schemeClr val="tx1"/>
                </a:solidFill>
                <a:latin typeface="Arial" charset="0"/>
                <a:cs typeface="Arial" charset="0"/>
              </a:defRPr>
            </a:lvl2pPr>
            <a:lvl3pPr algn="ctr" rtl="0" eaLnBrk="0" fontAlgn="base" hangingPunct="0">
              <a:spcBef>
                <a:spcPct val="0"/>
              </a:spcBef>
              <a:spcAft>
                <a:spcPct val="0"/>
              </a:spcAft>
              <a:defRPr sz="4400">
                <a:solidFill>
                  <a:schemeClr val="tx1"/>
                </a:solidFill>
                <a:latin typeface="Arial" charset="0"/>
                <a:cs typeface="Arial" charset="0"/>
              </a:defRPr>
            </a:lvl3pPr>
            <a:lvl4pPr algn="ctr" rtl="0" eaLnBrk="0" fontAlgn="base" hangingPunct="0">
              <a:spcBef>
                <a:spcPct val="0"/>
              </a:spcBef>
              <a:spcAft>
                <a:spcPct val="0"/>
              </a:spcAft>
              <a:defRPr sz="4400">
                <a:solidFill>
                  <a:schemeClr val="tx1"/>
                </a:solidFill>
                <a:latin typeface="Arial" charset="0"/>
                <a:cs typeface="Arial" charset="0"/>
              </a:defRPr>
            </a:lvl4pPr>
            <a:lvl5pPr algn="ctr" rtl="0" eaLnBrk="0" fontAlgn="base" hangingPunct="0">
              <a:spcBef>
                <a:spcPct val="0"/>
              </a:spcBef>
              <a:spcAft>
                <a:spcPct val="0"/>
              </a:spcAft>
              <a:defRPr sz="4400">
                <a:solidFill>
                  <a:schemeClr val="tx1"/>
                </a:solidFill>
                <a:latin typeface="Arial" charset="0"/>
                <a:cs typeface="Arial"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algn="l" eaLnBrk="1" hangingPunct="1">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pPr>
            <a:r>
              <a:rPr lang="x-none" sz="2400" dirty="0" smtClean="0">
                <a:solidFill>
                  <a:srgbClr val="000000"/>
                </a:solidFill>
                <a:latin typeface="Arial" charset="0"/>
              </a:rPr>
              <a:t>प्राप्य और देय राशि‍ </a:t>
            </a:r>
            <a:endParaRPr lang="mr-IN" sz="2400" dirty="0">
              <a:solidFill>
                <a:srgbClr val="000000"/>
              </a:solidFill>
              <a:latin typeface="Arial" charset="0"/>
            </a:endParaRPr>
          </a:p>
        </p:txBody>
      </p:sp>
      <p:sp>
        <p:nvSpPr>
          <p:cNvPr id="8" name="Content Placeholder 2"/>
          <p:cNvSpPr txBox="1">
            <a:spLocks/>
          </p:cNvSpPr>
          <p:nvPr/>
        </p:nvSpPr>
        <p:spPr bwMode="auto">
          <a:xfrm>
            <a:off x="4572000" y="1143000"/>
            <a:ext cx="4114800" cy="5213350"/>
          </a:xfrm>
          <a:prstGeom prst="rect">
            <a:avLst/>
          </a:prstGeom>
          <a:noFill/>
          <a:ln>
            <a:solidFill>
              <a:srgbClr val="000000"/>
            </a:solidFill>
            <a:round/>
          </a:ln>
          <a:extLst>
            <a:ext uri="{909E8E84-426E-40dd-AFC4-6F175D3DCCD1}">
              <a14:hiddenFill xmlns:a14="http://schemas.microsoft.com/office/drawing/2010/main">
                <a:solidFill>
                  <a:srgbClr val="FFFFFF"/>
                </a:solidFill>
              </a14:hiddenFill>
            </a:ext>
          </a:extLst>
        </p:spPr>
        <p:txBody>
          <a:bodyPr vert="horz" wrap="square" lIns="82945" tIns="41473" rIns="82945" bIns="41473" numCol="1" anchor="t" anchorCtr="0" compatLnSpc="1">
            <a:prstTxWarp prst="textNoShape">
              <a:avLst/>
            </a:prstTxWarp>
          </a:bodyPr>
          <a:lst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Arial" pitchFamily="34" charset="0"/>
                <a:ea typeface="+mn-ea"/>
                <a:cs typeface="Arial" pitchFamily="34" charset="0"/>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Arial" pitchFamily="34" charset="0"/>
                <a:ea typeface="+mn-ea"/>
                <a:cs typeface="Arial" pitchFamily="34" charset="0"/>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Arial" pitchFamily="34" charset="0"/>
                <a:ea typeface="+mn-ea"/>
                <a:cs typeface="Arial" pitchFamily="34" charset="0"/>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Arial" pitchFamily="34" charset="0"/>
                <a:ea typeface="+mn-ea"/>
                <a:cs typeface="Arial" pitchFamily="34" charset="0"/>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200025" lvl="1" indent="-200025" eaLnBrk="1" hangingPunct="1">
              <a:lnSpc>
                <a:spcPct val="130000"/>
              </a:lnSpc>
              <a:spcBef>
                <a:spcPct val="0"/>
              </a:spcBef>
              <a:buFont typeface="Arial" pitchFamily="34"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r>
              <a:rPr lang="x-none" sz="2000" dirty="0" smtClean="0">
                <a:latin typeface="Arial" charset="0"/>
              </a:rPr>
              <a:t>व्यापार पर बकाया धन लेखा प्राप्य राशि है।</a:t>
            </a:r>
          </a:p>
          <a:p>
            <a:pPr marL="517525" lvl="1" indent="-200025" eaLnBrk="1" hangingPunct="1">
              <a:lnSpc>
                <a:spcPct val="130000"/>
              </a:lnSpc>
              <a:spcBef>
                <a:spcPct val="0"/>
              </a:spcBef>
              <a:buFont typeface="Arial" pitchFamily="34" charset="0"/>
              <a:buChar char="•"/>
              <a:tabLst>
                <a:tab pos="406400"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r>
              <a:rPr lang="x-none" sz="2000" dirty="0" smtClean="0">
                <a:latin typeface="Arial" charset="0"/>
              </a:rPr>
              <a:t>यह आमतौर पर वह धन होता है जिसका भुगतान ग्राहकों ने उन उत्पादों या सेवाओं के लिए नहीं किया है जो उसने खरीदी हैं।</a:t>
            </a:r>
          </a:p>
          <a:p>
            <a:pPr marL="200025" lvl="1" indent="-200025" eaLnBrk="1" hangingPunct="1">
              <a:lnSpc>
                <a:spcPct val="130000"/>
              </a:lnSpc>
              <a:spcBef>
                <a:spcPct val="0"/>
              </a:spcBef>
              <a:buFont typeface="Arial" pitchFamily="34"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r>
              <a:rPr lang="x-none" sz="2000" dirty="0" smtClean="0">
                <a:latin typeface="Arial" charset="0"/>
              </a:rPr>
              <a:t>व्यापार द्वारा किसी और पर बकाया धन लेखा देय राशि है।</a:t>
            </a:r>
          </a:p>
          <a:p>
            <a:pPr marL="457200" lvl="1" indent="-228600" eaLnBrk="1" hangingPunct="1">
              <a:lnSpc>
                <a:spcPct val="130000"/>
              </a:lnSpc>
              <a:spcBef>
                <a:spcPct val="0"/>
              </a:spcBef>
              <a:buFont typeface="Arial" pitchFamily="34" charset="0"/>
              <a:buChar char="•"/>
              <a:tabLst>
                <a:tab pos="457200"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r>
              <a:rPr lang="x-none" sz="2000" dirty="0" smtClean="0">
                <a:latin typeface="Arial" charset="0"/>
              </a:rPr>
              <a:t>यह आमतौर पर वह धन होता है जिसका भुगतान व्यापार ने कच्चे माल के वितरकों को नहीं किया है।</a:t>
            </a:r>
            <a:endParaRPr lang="mr-IN" sz="1800" dirty="0">
              <a:latin typeface="Arial" charset="0"/>
            </a:endParaRPr>
          </a:p>
        </p:txBody>
      </p:sp>
    </p:spTree>
    <p:extLst>
      <p:ext uri="{BB962C8B-B14F-4D97-AF65-F5344CB8AC3E}">
        <p14:creationId xmlns:p14="http://schemas.microsoft.com/office/powerpoint/2010/main" val="317366718"/>
      </p:ext>
    </p:extLst>
  </p:cSld>
  <p:clrMapOvr>
    <a:masterClrMapping/>
  </p:clrMapOvr>
  <p:timing>
    <p:tnLst>
      <p:par>
        <p:cTn xmlns:p14="http://schemas.microsoft.com/office/powerpoint/2010/mai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 Box 2"/>
          <p:cNvSpPr txBox="1">
            <a:spLocks noChangeArrowheads="1"/>
          </p:cNvSpPr>
          <p:nvPr/>
        </p:nvSpPr>
        <p:spPr bwMode="auto">
          <a:xfrm>
            <a:off x="228600" y="1214438"/>
            <a:ext cx="4319588" cy="3586162"/>
          </a:xfrm>
          <a:prstGeom prst="rect">
            <a:avLst/>
          </a:prstGeom>
          <a:noFill/>
          <a:ln w="9525">
            <a:noFill/>
            <a:round/>
            <a:headEnd/>
            <a:tailEnd/>
          </a:ln>
        </p:spPr>
        <p:txBody>
          <a:bodyPr lIns="82945" tIns="41473" rIns="82945" bIns="41473"/>
          <a:lstStyle/>
          <a:p>
            <a:pPr marL="200025" indent="-200025" fontAlgn="auto">
              <a:spcBef>
                <a:spcPts val="0"/>
              </a:spcBef>
              <a:spcAft>
                <a:spcPts val="120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sz="2000" dirty="0">
              <a:solidFill>
                <a:srgbClr val="000000"/>
              </a:solidFill>
              <a:latin typeface="+mj-lt"/>
              <a:cs typeface="+mn-cs"/>
            </a:endParaRPr>
          </a:p>
          <a:p>
            <a:pPr marL="200025" indent="-200025" fontAlgn="auto">
              <a:spcBef>
                <a:spcPts val="0"/>
              </a:spcBef>
              <a:spcAft>
                <a:spcPts val="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dirty="0">
              <a:solidFill>
                <a:srgbClr val="000000"/>
              </a:solidFill>
              <a:latin typeface="Calibri" pitchFamily="34" charset="0"/>
              <a:cs typeface="+mn-cs"/>
            </a:endParaRPr>
          </a:p>
        </p:txBody>
      </p:sp>
      <p:sp>
        <p:nvSpPr>
          <p:cNvPr id="28676" name="Text Box 2"/>
          <p:cNvSpPr txBox="1">
            <a:spLocks noChangeArrowheads="1"/>
          </p:cNvSpPr>
          <p:nvPr/>
        </p:nvSpPr>
        <p:spPr bwMode="auto">
          <a:xfrm>
            <a:off x="266700" y="1143000"/>
            <a:ext cx="4076700" cy="4419600"/>
          </a:xfrm>
          <a:prstGeom prst="rect">
            <a:avLst/>
          </a:prstGeom>
          <a:noFill/>
          <a:ln w="9525">
            <a:solidFill>
              <a:srgbClr val="000000"/>
            </a:solidFill>
            <a:round/>
            <a:headEnd/>
            <a:tailEnd/>
          </a:ln>
        </p:spPr>
        <p:txBody>
          <a:bodyPr lIns="82945" tIns="41473" rIns="82945" bIns="41473"/>
          <a:lstStyle/>
          <a:p>
            <a:pPr marL="200025" indent="-200025">
              <a:lnSpc>
                <a:spcPct val="13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GB" dirty="0" smtClean="0">
                <a:solidFill>
                  <a:srgbClr val="000000"/>
                </a:solidFill>
              </a:rPr>
              <a:t>A balance sheet shows balance amounts of various types of transactions in the business such as cash balance, accounts payable, accounts receivable, etc.</a:t>
            </a:r>
            <a:endParaRPr lang="en-GB" dirty="0">
              <a:solidFill>
                <a:srgbClr val="000000"/>
              </a:solidFill>
            </a:endParaRPr>
          </a:p>
          <a:p>
            <a:pPr marL="200025" indent="-200025">
              <a:lnSpc>
                <a:spcPct val="13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GB" dirty="0" smtClean="0">
                <a:solidFill>
                  <a:srgbClr val="000000"/>
                </a:solidFill>
              </a:rPr>
              <a:t>It is </a:t>
            </a:r>
            <a:r>
              <a:rPr lang="en-GB" dirty="0">
                <a:solidFill>
                  <a:srgbClr val="000000"/>
                </a:solidFill>
              </a:rPr>
              <a:t>a summary of all that the business owns (assets) and all that it owes to others (liabilities</a:t>
            </a:r>
            <a:r>
              <a:rPr lang="en-GB" dirty="0" smtClean="0">
                <a:solidFill>
                  <a:srgbClr val="000000"/>
                </a:solidFill>
              </a:rPr>
              <a:t>).</a:t>
            </a:r>
          </a:p>
          <a:p>
            <a:pPr marL="200025" indent="-200025">
              <a:lnSpc>
                <a:spcPct val="13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GB" dirty="0" smtClean="0">
                <a:solidFill>
                  <a:srgbClr val="000000"/>
                </a:solidFill>
              </a:rPr>
              <a:t>We saw that Profit and Loss and Cash flow statements are for periods. But Balance sheet is </a:t>
            </a:r>
            <a:r>
              <a:rPr lang="en-GB" b="1" u="sng" dirty="0" smtClean="0">
                <a:solidFill>
                  <a:srgbClr val="000000"/>
                </a:solidFill>
              </a:rPr>
              <a:t>as of</a:t>
            </a:r>
            <a:r>
              <a:rPr lang="en-GB" dirty="0" smtClean="0">
                <a:solidFill>
                  <a:srgbClr val="000000"/>
                </a:solidFill>
              </a:rPr>
              <a:t> a particular date.</a:t>
            </a:r>
          </a:p>
          <a:p>
            <a:pPr marL="200025" indent="-200025">
              <a:lnSpc>
                <a:spcPct val="13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endParaRPr lang="en-GB" dirty="0">
              <a:solidFill>
                <a:srgbClr val="000000"/>
              </a:solidFill>
            </a:endParaRPr>
          </a:p>
        </p:txBody>
      </p:sp>
      <p:sp>
        <p:nvSpPr>
          <p:cNvPr id="9" name="Slide Number Placeholder 5"/>
          <p:cNvSpPr>
            <a:spLocks noGrp="1"/>
          </p:cNvSpPr>
          <p:nvPr>
            <p:ph type="sldNum" sz="quarter" idx="4294967295"/>
          </p:nvPr>
        </p:nvSpPr>
        <p:spPr bwMode="auto">
          <a:xfrm>
            <a:off x="3124200" y="6356350"/>
            <a:ext cx="2895600" cy="365125"/>
          </a:xfrm>
          <a:prstGeom prst="rect">
            <a:avLst/>
          </a:prstGeom>
          <a:ln>
            <a:miter lim="800000"/>
            <a:headEnd/>
            <a:tailEnd/>
          </a:ln>
        </p:spPr>
        <p:txBody>
          <a:bodyPr wrap="square" numCol="1" anchorCtr="0" compatLnSpc="1">
            <a:prstTxWarp prst="textNoShape">
              <a:avLst/>
            </a:prstTxWarp>
          </a:bodyPr>
          <a:lstStyle/>
          <a:p>
            <a:pPr algn="ctr">
              <a:defRPr/>
            </a:pPr>
            <a:fld id="{2CC3C302-9C7D-49C7-9760-A10AD73F5809}" type="slidenum">
              <a:rPr lang="en-US" sz="1600" b="1" smtClean="0">
                <a:solidFill>
                  <a:schemeClr val="tx1"/>
                </a:solidFill>
              </a:rPr>
              <a:pPr algn="ctr">
                <a:defRPr/>
              </a:pPr>
              <a:t>48</a:t>
            </a:fld>
            <a:endParaRPr lang="mr-IN" sz="1600" b="1" dirty="0" smtClean="0">
              <a:solidFill>
                <a:schemeClr val="tx1"/>
              </a:solidFill>
            </a:endParaRPr>
          </a:p>
        </p:txBody>
      </p:sp>
      <p:sp>
        <p:nvSpPr>
          <p:cNvPr id="28679" name="Title 1"/>
          <p:cNvSpPr txBox="1">
            <a:spLocks/>
          </p:cNvSpPr>
          <p:nvPr/>
        </p:nvSpPr>
        <p:spPr bwMode="auto">
          <a:xfrm>
            <a:off x="266700" y="228600"/>
            <a:ext cx="4076700" cy="715963"/>
          </a:xfrm>
          <a:prstGeom prst="rect">
            <a:avLst/>
          </a:prstGeom>
          <a:noFill/>
          <a:ln w="9525">
            <a:solidFill>
              <a:srgbClr val="000000"/>
            </a:solidFill>
            <a:round/>
            <a:headEnd/>
            <a:tailEnd/>
          </a:ln>
        </p:spPr>
        <p:txBody>
          <a:bodyPr lIns="82945" tIns="41473" rIns="82945" bIns="41473" anchor="ctr"/>
          <a:lstStyle/>
          <a:p>
            <a:pPr eaLnBrk="0" hangingPunct="0"/>
            <a:r>
              <a:rPr lang="en-GB" sz="2000" dirty="0"/>
              <a:t>Introducing Balance sheet - Financial State of a Business</a:t>
            </a:r>
            <a:endParaRPr lang="x-none" sz="2000" dirty="0"/>
          </a:p>
        </p:txBody>
      </p:sp>
      <p:sp>
        <p:nvSpPr>
          <p:cNvPr id="8" name="Text Box 2"/>
          <p:cNvSpPr txBox="1">
            <a:spLocks noChangeArrowheads="1"/>
          </p:cNvSpPr>
          <p:nvPr/>
        </p:nvSpPr>
        <p:spPr bwMode="auto">
          <a:xfrm>
            <a:off x="4548188" y="1143000"/>
            <a:ext cx="4076700" cy="4419600"/>
          </a:xfrm>
          <a:prstGeom prst="rect">
            <a:avLst/>
          </a:prstGeom>
          <a:noFill/>
          <a:ln w="9525">
            <a:solidFill>
              <a:srgbClr val="000000"/>
            </a:solidFill>
            <a:round/>
            <a:headEnd/>
            <a:tailEnd/>
          </a:ln>
        </p:spPr>
        <p:txBody>
          <a:bodyPr lIns="82945" tIns="41473" rIns="82945" bIns="41473"/>
          <a:lstStyle/>
          <a:p>
            <a:pPr marL="200025" indent="-200025">
              <a:lnSpc>
                <a:spcPct val="13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x-none" dirty="0" smtClean="0">
                <a:solidFill>
                  <a:srgbClr val="000000"/>
                </a:solidFill>
              </a:rPr>
              <a:t>एक बैलेंस शीट व्यापार में हुए विभिन्न प्रकार के लेन—देन की शेष राशि को दर्शाती है जैसे कि नकद शेष, लेखा देय, लेखा प्राप्य आदि।</a:t>
            </a:r>
          </a:p>
          <a:p>
            <a:pPr marL="200025" indent="-200025">
              <a:lnSpc>
                <a:spcPct val="13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x-none" dirty="0" smtClean="0">
                <a:solidFill>
                  <a:srgbClr val="000000"/>
                </a:solidFill>
              </a:rPr>
              <a:t>यह व्यापार के सभी स्वामित्वों (संपत्तियों) और दूसरों के सभी बकाया (ऋण) का सारांश है </a:t>
            </a:r>
          </a:p>
          <a:p>
            <a:pPr marL="200025" indent="-200025">
              <a:lnSpc>
                <a:spcPct val="13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x-none" dirty="0" smtClean="0">
                <a:solidFill>
                  <a:srgbClr val="000000"/>
                </a:solidFill>
              </a:rPr>
              <a:t>हमने देखा कि लाभ और हानि तथा नकदी प्रवाह ब्यौरे सिर्फ एक अवधि के लिए होते हैं। लेकिन बैलेंस शीट एक निश्चित दिनांक </a:t>
            </a:r>
            <a:r>
              <a:rPr lang="x-none" b="1" u="sng" dirty="0" smtClean="0">
                <a:solidFill>
                  <a:srgbClr val="000000"/>
                </a:solidFill>
              </a:rPr>
              <a:t>तक के लिए</a:t>
            </a:r>
            <a:r>
              <a:rPr lang="x-none" b="1" dirty="0" smtClean="0">
                <a:solidFill>
                  <a:srgbClr val="000000"/>
                </a:solidFill>
              </a:rPr>
              <a:t> </a:t>
            </a:r>
            <a:r>
              <a:rPr lang="x-none" dirty="0" smtClean="0">
                <a:solidFill>
                  <a:srgbClr val="000000"/>
                </a:solidFill>
              </a:rPr>
              <a:t>भी होती हैं।</a:t>
            </a:r>
            <a:endParaRPr lang="en-GB" dirty="0">
              <a:solidFill>
                <a:srgbClr val="000000"/>
              </a:solidFill>
            </a:endParaRPr>
          </a:p>
        </p:txBody>
      </p:sp>
      <p:sp>
        <p:nvSpPr>
          <p:cNvPr id="10" name="Title 1"/>
          <p:cNvSpPr txBox="1">
            <a:spLocks/>
          </p:cNvSpPr>
          <p:nvPr/>
        </p:nvSpPr>
        <p:spPr bwMode="auto">
          <a:xfrm>
            <a:off x="4548188" y="228600"/>
            <a:ext cx="4076700" cy="715963"/>
          </a:xfrm>
          <a:prstGeom prst="rect">
            <a:avLst/>
          </a:prstGeom>
          <a:noFill/>
          <a:ln w="9525">
            <a:solidFill>
              <a:srgbClr val="000000"/>
            </a:solidFill>
            <a:round/>
            <a:headEnd/>
            <a:tailEnd/>
          </a:ln>
        </p:spPr>
        <p:txBody>
          <a:bodyPr lIns="82945" tIns="41473" rIns="82945" bIns="41473" anchor="ctr"/>
          <a:lstStyle/>
          <a:p>
            <a:pPr eaLnBrk="0" hangingPunct="0"/>
            <a:r>
              <a:rPr lang="x-none" sz="2400" dirty="0" smtClean="0"/>
              <a:t>व्यापार की वित्तीय स्थिति‍ - बैलेंस शीट  </a:t>
            </a:r>
            <a:endParaRPr lang="x-none" sz="2400" dirty="0"/>
          </a:p>
        </p:txBody>
      </p:sp>
    </p:spTree>
    <p:extLst>
      <p:ext uri="{BB962C8B-B14F-4D97-AF65-F5344CB8AC3E}">
        <p14:creationId xmlns:p14="http://schemas.microsoft.com/office/powerpoint/2010/main" val="2303522967"/>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8676">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8676">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8676">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xEl>
                                              <p:pRg st="1" end="1"/>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8">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Slide Number Placeholder 5"/>
          <p:cNvSpPr>
            <a:spLocks noGrp="1"/>
          </p:cNvSpPr>
          <p:nvPr>
            <p:ph type="sldNum" sz="quarter" idx="12"/>
          </p:nvPr>
        </p:nvSpPr>
        <p:spPr bwMode="auto">
          <a:xfrm>
            <a:off x="3124200" y="6356350"/>
            <a:ext cx="2895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fld id="{F3B6D15D-5E2B-4026-B75C-22CFB76785BF}" type="slidenum">
              <a:rPr lang="en-US" sz="1600" b="1" smtClean="0"/>
              <a:pPr algn="ctr" eaLnBrk="1" hangingPunct="1"/>
              <a:t>49</a:t>
            </a:fld>
            <a:endParaRPr lang="en-US" sz="1600" b="1" smtClean="0"/>
          </a:p>
        </p:txBody>
      </p:sp>
      <p:sp>
        <p:nvSpPr>
          <p:cNvPr id="11" name="Text Box 2"/>
          <p:cNvSpPr txBox="1">
            <a:spLocks noChangeArrowheads="1"/>
          </p:cNvSpPr>
          <p:nvPr/>
        </p:nvSpPr>
        <p:spPr bwMode="auto">
          <a:xfrm>
            <a:off x="228600" y="1214438"/>
            <a:ext cx="4319588" cy="3586162"/>
          </a:xfrm>
          <a:prstGeom prst="rect">
            <a:avLst/>
          </a:prstGeom>
          <a:noFill/>
          <a:ln w="9525">
            <a:noFill/>
            <a:round/>
            <a:headEnd/>
            <a:tailEnd/>
          </a:ln>
        </p:spPr>
        <p:txBody>
          <a:bodyPr lIns="82945" tIns="41473" rIns="82945" bIns="41473"/>
          <a:lstStyle/>
          <a:p>
            <a:pPr marL="200025" indent="-200025" fontAlgn="auto">
              <a:spcBef>
                <a:spcPts val="0"/>
              </a:spcBef>
              <a:spcAft>
                <a:spcPts val="120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sz="2000" dirty="0">
              <a:solidFill>
                <a:srgbClr val="000000"/>
              </a:solidFill>
              <a:latin typeface="+mj-lt"/>
              <a:cs typeface="+mn-cs"/>
            </a:endParaRPr>
          </a:p>
          <a:p>
            <a:pPr marL="200025" indent="-200025" fontAlgn="auto">
              <a:spcBef>
                <a:spcPts val="0"/>
              </a:spcBef>
              <a:spcAft>
                <a:spcPts val="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dirty="0">
              <a:solidFill>
                <a:srgbClr val="000000"/>
              </a:solidFill>
              <a:latin typeface="Calibri" pitchFamily="34" charset="0"/>
              <a:cs typeface="+mn-cs"/>
            </a:endParaRPr>
          </a:p>
        </p:txBody>
      </p:sp>
      <p:sp>
        <p:nvSpPr>
          <p:cNvPr id="10248" name="Text Box 17"/>
          <p:cNvSpPr txBox="1">
            <a:spLocks noChangeArrowheads="1"/>
          </p:cNvSpPr>
          <p:nvPr/>
        </p:nvSpPr>
        <p:spPr bwMode="auto">
          <a:xfrm>
            <a:off x="-76200" y="5486400"/>
            <a:ext cx="414338" cy="331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600" b="1" dirty="0">
                <a:solidFill>
                  <a:srgbClr val="000000"/>
                </a:solidFill>
                <a:latin typeface="Wingdings" pitchFamily="2" charset="2"/>
                <a:cs typeface="Times New Roman" pitchFamily="18" charset="0"/>
                <a:sym typeface="Wingdings" pitchFamily="2" charset="2"/>
              </a:rPr>
              <a:t></a:t>
            </a:r>
            <a:endParaRPr lang="en-GB" sz="1600" b="1" dirty="0">
              <a:solidFill>
                <a:srgbClr val="000000"/>
              </a:solidFill>
              <a:latin typeface="Wingdings" pitchFamily="2" charset="2"/>
              <a:cs typeface="Times New Roman" pitchFamily="18" charset="0"/>
            </a:endParaRPr>
          </a:p>
        </p:txBody>
      </p:sp>
      <p:sp>
        <p:nvSpPr>
          <p:cNvPr id="10249" name="Text Box 17"/>
          <p:cNvSpPr txBox="1">
            <a:spLocks noChangeArrowheads="1"/>
          </p:cNvSpPr>
          <p:nvPr/>
        </p:nvSpPr>
        <p:spPr bwMode="auto">
          <a:xfrm>
            <a:off x="-57150" y="1198563"/>
            <a:ext cx="414338" cy="30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400" b="1">
                <a:solidFill>
                  <a:srgbClr val="00B050"/>
                </a:solidFill>
                <a:latin typeface="Wingdings" pitchFamily="2" charset="2"/>
                <a:cs typeface="Times New Roman" pitchFamily="18" charset="0"/>
              </a:rPr>
              <a:t></a:t>
            </a:r>
          </a:p>
        </p:txBody>
      </p:sp>
      <p:sp>
        <p:nvSpPr>
          <p:cNvPr id="10" name="Text Box 1"/>
          <p:cNvSpPr txBox="1">
            <a:spLocks noChangeArrowheads="1"/>
          </p:cNvSpPr>
          <p:nvPr/>
        </p:nvSpPr>
        <p:spPr bwMode="auto">
          <a:xfrm>
            <a:off x="381000" y="152400"/>
            <a:ext cx="40386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en-GB" sz="2400" dirty="0"/>
              <a:t>Agenda</a:t>
            </a:r>
          </a:p>
        </p:txBody>
      </p:sp>
      <p:sp>
        <p:nvSpPr>
          <p:cNvPr id="12" name="Text Box 2"/>
          <p:cNvSpPr txBox="1">
            <a:spLocks noChangeArrowheads="1"/>
          </p:cNvSpPr>
          <p:nvPr/>
        </p:nvSpPr>
        <p:spPr bwMode="auto">
          <a:xfrm>
            <a:off x="381000" y="1066800"/>
            <a:ext cx="4038600" cy="52578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marL="342900" lvl="1" indent="-342900" eaLnBrk="1" hangingPunct="1">
              <a:spcAft>
                <a:spcPts val="400"/>
              </a:spcAft>
              <a:buSzPct val="100000"/>
              <a:buFont typeface="+mj-lt"/>
              <a:buAutoNum type="arabicPeriod"/>
              <a:defRPr/>
            </a:pPr>
            <a:r>
              <a:rPr lang="en-IN" sz="2400" dirty="0">
                <a:latin typeface="Arial"/>
                <a:cs typeface="Arial"/>
              </a:rPr>
              <a:t>What is business?</a:t>
            </a:r>
            <a:endParaRPr lang="en-US" sz="2400" dirty="0">
              <a:latin typeface="Arial"/>
              <a:cs typeface="Arial"/>
            </a:endParaRPr>
          </a:p>
          <a:p>
            <a:pPr marL="342900" lvl="1" indent="-342900" eaLnBrk="1" hangingPunct="1">
              <a:spcAft>
                <a:spcPts val="400"/>
              </a:spcAft>
              <a:buSzPct val="100000"/>
              <a:buFont typeface="+mj-lt"/>
              <a:buAutoNum type="arabicPeriod"/>
              <a:defRPr/>
            </a:pPr>
            <a:r>
              <a:rPr lang="en-IN" sz="2400" dirty="0">
                <a:latin typeface="Arial"/>
                <a:cs typeface="Arial"/>
              </a:rPr>
              <a:t>Types of businesses</a:t>
            </a:r>
            <a:endParaRPr lang="en-US" sz="2400" dirty="0">
              <a:latin typeface="Arial"/>
              <a:cs typeface="Arial"/>
            </a:endParaRPr>
          </a:p>
          <a:p>
            <a:pPr marL="342900" lvl="1" indent="-342900" eaLnBrk="1" hangingPunct="1">
              <a:spcAft>
                <a:spcPts val="400"/>
              </a:spcAft>
              <a:buSzPct val="100000"/>
              <a:buFont typeface="+mj-lt"/>
              <a:buAutoNum type="arabicPeriod"/>
              <a:defRPr/>
            </a:pPr>
            <a:r>
              <a:rPr lang="en-IN" sz="2400" dirty="0">
                <a:latin typeface="Arial"/>
                <a:cs typeface="Arial"/>
              </a:rPr>
              <a:t>Fluctuations in businesses</a:t>
            </a:r>
            <a:endParaRPr lang="en-US" sz="2400" dirty="0">
              <a:latin typeface="Arial"/>
              <a:cs typeface="Arial"/>
            </a:endParaRPr>
          </a:p>
          <a:p>
            <a:pPr marL="342900" lvl="1" indent="-342900" eaLnBrk="1" hangingPunct="1">
              <a:spcAft>
                <a:spcPts val="400"/>
              </a:spcAft>
              <a:buSzPct val="100000"/>
              <a:buFont typeface="+mj-lt"/>
              <a:buAutoNum type="arabicPeriod"/>
              <a:defRPr/>
            </a:pPr>
            <a:r>
              <a:rPr lang="en-IN" sz="2400" dirty="0">
                <a:latin typeface="Arial"/>
                <a:cs typeface="Arial"/>
              </a:rPr>
              <a:t>Objective of businesses</a:t>
            </a:r>
            <a:endParaRPr lang="en-US" sz="2400" dirty="0">
              <a:latin typeface="Arial"/>
              <a:cs typeface="Arial"/>
            </a:endParaRPr>
          </a:p>
          <a:p>
            <a:pPr marL="342900" lvl="1" indent="-342900" eaLnBrk="1" hangingPunct="1">
              <a:spcAft>
                <a:spcPts val="400"/>
              </a:spcAft>
              <a:buSzPct val="100000"/>
              <a:buFont typeface="+mj-lt"/>
              <a:buAutoNum type="arabicPeriod"/>
              <a:defRPr/>
            </a:pPr>
            <a:r>
              <a:rPr lang="en-IN" sz="2400" dirty="0">
                <a:latin typeface="Arial"/>
                <a:cs typeface="Arial"/>
              </a:rPr>
              <a:t>Business viability framework</a:t>
            </a:r>
            <a:endParaRPr lang="en-US" sz="2400" dirty="0">
              <a:latin typeface="Arial"/>
              <a:cs typeface="Arial"/>
            </a:endParaRPr>
          </a:p>
          <a:p>
            <a:pPr marL="342900" lvl="1" indent="-342900" eaLnBrk="1" hangingPunct="1">
              <a:spcAft>
                <a:spcPts val="400"/>
              </a:spcAft>
              <a:buSzPct val="100000"/>
              <a:buFont typeface="+mj-lt"/>
              <a:buAutoNum type="arabicPeriod"/>
              <a:defRPr/>
            </a:pPr>
            <a:r>
              <a:rPr lang="en-IN" sz="2400" dirty="0">
                <a:latin typeface="Arial"/>
                <a:cs typeface="Arial"/>
              </a:rPr>
              <a:t>To do or not to do a business</a:t>
            </a:r>
            <a:endParaRPr lang="en-US" sz="2400" dirty="0">
              <a:latin typeface="Arial"/>
              <a:cs typeface="Arial"/>
            </a:endParaRPr>
          </a:p>
          <a:p>
            <a:pPr marL="342900" lvl="1" indent="-342900" eaLnBrk="1" hangingPunct="1">
              <a:spcAft>
                <a:spcPts val="400"/>
              </a:spcAft>
              <a:buSzPct val="100000"/>
              <a:buFont typeface="+mj-lt"/>
              <a:buAutoNum type="arabicPeriod"/>
              <a:defRPr/>
            </a:pPr>
            <a:r>
              <a:rPr lang="en-IN" sz="2400" dirty="0">
                <a:latin typeface="Arial"/>
                <a:cs typeface="Arial"/>
              </a:rPr>
              <a:t>Introduction to financial statements</a:t>
            </a:r>
            <a:endParaRPr lang="en-US" sz="2400" dirty="0">
              <a:latin typeface="Arial"/>
              <a:cs typeface="Arial"/>
            </a:endParaRPr>
          </a:p>
          <a:p>
            <a:pPr marL="342900" lvl="1" indent="-342900" eaLnBrk="1" hangingPunct="1">
              <a:spcAft>
                <a:spcPts val="400"/>
              </a:spcAft>
              <a:buSzPct val="100000"/>
              <a:buFont typeface="+mj-lt"/>
              <a:buAutoNum type="arabicPeriod"/>
              <a:defRPr/>
            </a:pPr>
            <a:r>
              <a:rPr lang="en-IN" sz="2400" dirty="0">
                <a:latin typeface="Arial"/>
                <a:cs typeface="Arial"/>
              </a:rPr>
              <a:t>Examples of common  businesses</a:t>
            </a:r>
            <a:endParaRPr lang="en-US" sz="2400" dirty="0">
              <a:latin typeface="Arial"/>
              <a:cs typeface="Arial"/>
            </a:endParaRPr>
          </a:p>
          <a:p>
            <a:pPr marL="457200" lvl="1" indent="-457200" eaLnBrk="1" hangingPunct="1">
              <a:spcAft>
                <a:spcPts val="800"/>
              </a:spcAft>
              <a:buSzPct val="100000"/>
              <a:buFont typeface="+mj-lt"/>
              <a:buAutoNum type="arabicPeriod"/>
              <a:defRPr/>
            </a:pPr>
            <a:endParaRPr lang="en-GB" sz="2400" dirty="0" smtClean="0">
              <a:solidFill>
                <a:srgbClr val="000000"/>
              </a:solidFill>
              <a:cs typeface="Arial" charset="0"/>
            </a:endParaRPr>
          </a:p>
        </p:txBody>
      </p:sp>
      <p:sp>
        <p:nvSpPr>
          <p:cNvPr id="13" name="Text Box 1"/>
          <p:cNvSpPr txBox="1">
            <a:spLocks noChangeArrowheads="1"/>
          </p:cNvSpPr>
          <p:nvPr/>
        </p:nvSpPr>
        <p:spPr bwMode="auto">
          <a:xfrm>
            <a:off x="4686401" y="152400"/>
            <a:ext cx="40386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x-none" sz="2400" dirty="0" smtClean="0"/>
              <a:t>लक्ष्य</a:t>
            </a:r>
            <a:endParaRPr lang="en-GB" sz="2400" dirty="0"/>
          </a:p>
        </p:txBody>
      </p:sp>
      <p:sp>
        <p:nvSpPr>
          <p:cNvPr id="14" name="Text Box 2"/>
          <p:cNvSpPr txBox="1">
            <a:spLocks noChangeArrowheads="1"/>
          </p:cNvSpPr>
          <p:nvPr/>
        </p:nvSpPr>
        <p:spPr bwMode="auto">
          <a:xfrm>
            <a:off x="4686401" y="1066800"/>
            <a:ext cx="4038600" cy="52578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marL="457200" lvl="1" indent="-457200" eaLnBrk="1" hangingPunct="1">
              <a:lnSpc>
                <a:spcPct val="150000"/>
              </a:lnSpc>
              <a:buSzPct val="100000"/>
              <a:buFont typeface="+mj-lt"/>
              <a:buAutoNum type="arabicPeriod"/>
              <a:defRPr/>
            </a:pPr>
            <a:endParaRPr lang="en-US" sz="2400" dirty="0">
              <a:solidFill>
                <a:srgbClr val="000000"/>
              </a:solidFill>
              <a:cs typeface="Arial" charset="0"/>
            </a:endParaRPr>
          </a:p>
        </p:txBody>
      </p:sp>
      <p:sp>
        <p:nvSpPr>
          <p:cNvPr id="15" name="Text Box 17"/>
          <p:cNvSpPr txBox="1">
            <a:spLocks noChangeArrowheads="1"/>
          </p:cNvSpPr>
          <p:nvPr/>
        </p:nvSpPr>
        <p:spPr bwMode="auto">
          <a:xfrm>
            <a:off x="-76200" y="1600200"/>
            <a:ext cx="414338" cy="30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400" b="1" dirty="0">
                <a:solidFill>
                  <a:srgbClr val="00B050"/>
                </a:solidFill>
                <a:latin typeface="Wingdings" pitchFamily="2" charset="2"/>
                <a:cs typeface="Times New Roman" pitchFamily="18" charset="0"/>
              </a:rPr>
              <a:t></a:t>
            </a:r>
          </a:p>
        </p:txBody>
      </p:sp>
      <p:sp>
        <p:nvSpPr>
          <p:cNvPr id="16" name="Text Box 17"/>
          <p:cNvSpPr txBox="1">
            <a:spLocks noChangeArrowheads="1"/>
          </p:cNvSpPr>
          <p:nvPr/>
        </p:nvSpPr>
        <p:spPr bwMode="auto">
          <a:xfrm>
            <a:off x="-76200" y="2057400"/>
            <a:ext cx="414338" cy="30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400" b="1" dirty="0">
                <a:solidFill>
                  <a:srgbClr val="00B050"/>
                </a:solidFill>
                <a:latin typeface="Wingdings" pitchFamily="2" charset="2"/>
                <a:cs typeface="Times New Roman" pitchFamily="18" charset="0"/>
              </a:rPr>
              <a:t></a:t>
            </a:r>
          </a:p>
        </p:txBody>
      </p:sp>
      <p:sp>
        <p:nvSpPr>
          <p:cNvPr id="17" name="Text Box 17"/>
          <p:cNvSpPr txBox="1">
            <a:spLocks noChangeArrowheads="1"/>
          </p:cNvSpPr>
          <p:nvPr/>
        </p:nvSpPr>
        <p:spPr bwMode="auto">
          <a:xfrm>
            <a:off x="-76200" y="2822575"/>
            <a:ext cx="414338" cy="30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400" b="1" dirty="0">
                <a:solidFill>
                  <a:srgbClr val="00B050"/>
                </a:solidFill>
                <a:latin typeface="Wingdings" pitchFamily="2" charset="2"/>
                <a:cs typeface="Times New Roman" pitchFamily="18" charset="0"/>
              </a:rPr>
              <a:t></a:t>
            </a:r>
          </a:p>
        </p:txBody>
      </p:sp>
      <p:sp>
        <p:nvSpPr>
          <p:cNvPr id="18" name="Text Box 17"/>
          <p:cNvSpPr txBox="1">
            <a:spLocks noChangeArrowheads="1"/>
          </p:cNvSpPr>
          <p:nvPr/>
        </p:nvSpPr>
        <p:spPr bwMode="auto">
          <a:xfrm>
            <a:off x="-76200" y="3203575"/>
            <a:ext cx="414338" cy="30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400" b="1" dirty="0">
                <a:solidFill>
                  <a:srgbClr val="00B050"/>
                </a:solidFill>
                <a:latin typeface="Wingdings" pitchFamily="2" charset="2"/>
                <a:cs typeface="Times New Roman" pitchFamily="18" charset="0"/>
              </a:rPr>
              <a:t></a:t>
            </a:r>
          </a:p>
        </p:txBody>
      </p:sp>
      <p:sp>
        <p:nvSpPr>
          <p:cNvPr id="19" name="Text Box 17"/>
          <p:cNvSpPr txBox="1">
            <a:spLocks noChangeArrowheads="1"/>
          </p:cNvSpPr>
          <p:nvPr/>
        </p:nvSpPr>
        <p:spPr bwMode="auto">
          <a:xfrm>
            <a:off x="-109538" y="3962400"/>
            <a:ext cx="414338" cy="30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400" b="1" dirty="0">
                <a:solidFill>
                  <a:srgbClr val="00B050"/>
                </a:solidFill>
                <a:latin typeface="Wingdings" pitchFamily="2" charset="2"/>
                <a:cs typeface="Times New Roman" pitchFamily="18" charset="0"/>
              </a:rPr>
              <a:t></a:t>
            </a:r>
          </a:p>
        </p:txBody>
      </p:sp>
      <p:sp>
        <p:nvSpPr>
          <p:cNvPr id="20" name="Text Box 17"/>
          <p:cNvSpPr txBox="1">
            <a:spLocks noChangeArrowheads="1"/>
          </p:cNvSpPr>
          <p:nvPr/>
        </p:nvSpPr>
        <p:spPr bwMode="auto">
          <a:xfrm>
            <a:off x="-109538" y="4803775"/>
            <a:ext cx="414338" cy="30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400" b="1" dirty="0">
                <a:solidFill>
                  <a:srgbClr val="00B050"/>
                </a:solidFill>
                <a:latin typeface="Wingdings" pitchFamily="2" charset="2"/>
                <a:cs typeface="Times New Roman" pitchFamily="18" charset="0"/>
              </a:rPr>
              <a:t></a:t>
            </a:r>
          </a:p>
        </p:txBody>
      </p:sp>
    </p:spTree>
    <p:extLst>
      <p:ext uri="{BB962C8B-B14F-4D97-AF65-F5344CB8AC3E}">
        <p14:creationId xmlns:p14="http://schemas.microsoft.com/office/powerpoint/2010/main" val="1705326532"/>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2">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2">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2">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2">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2">
                                            <p:txEl>
                                              <p:pRg st="6" end="6"/>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2">
                                            <p:txEl>
                                              <p:pRg st="7" end="7"/>
                                            </p:txEl>
                                          </p:spTgt>
                                        </p:tgtEl>
                                        <p:attrNameLst>
                                          <p:attrName>style.visibility</p:attrName>
                                        </p:attrNameLst>
                                      </p:cBhvr>
                                      <p:to>
                                        <p:strVal val="visible"/>
                                      </p:to>
                                    </p:set>
                                  </p:childTnLst>
                                </p:cTn>
                              </p:par>
                              <p:par>
                                <p:cTn id="21" presetID="1" presetClass="entr" presetSubtype="0" fill="hold" nodeType="withEffect" nodePh="1">
                                  <p:stCondLst>
                                    <p:cond delay="0"/>
                                  </p:stCondLst>
                                  <p:endCondLst>
                                    <p:cond evt="begin" delay="0">
                                      <p:tn val="21"/>
                                    </p:cond>
                                  </p:endCondLst>
                                  <p:childTnLst>
                                    <p:set>
                                      <p:cBhvr>
                                        <p:cTn id="22" dur="1" fill="hold">
                                          <p:stCondLst>
                                            <p:cond delay="0"/>
                                          </p:stCondLst>
                                        </p:cTn>
                                        <p:tgtEl>
                                          <p:spTgt spid="1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ext Box 1"/>
          <p:cNvSpPr txBox="1">
            <a:spLocks noChangeArrowheads="1"/>
          </p:cNvSpPr>
          <p:nvPr/>
        </p:nvSpPr>
        <p:spPr bwMode="auto">
          <a:xfrm>
            <a:off x="2286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en-US" sz="2400" dirty="0">
                <a:solidFill>
                  <a:srgbClr val="000000"/>
                </a:solidFill>
                <a:cs typeface="Arial" charset="0"/>
              </a:rPr>
              <a:t>Common types of businesses</a:t>
            </a:r>
            <a:endParaRPr lang="en-GB" sz="2400" dirty="0">
              <a:solidFill>
                <a:srgbClr val="000000"/>
              </a:solidFill>
              <a:cs typeface="Arial" charset="0"/>
            </a:endParaRPr>
          </a:p>
        </p:txBody>
      </p:sp>
      <p:sp>
        <p:nvSpPr>
          <p:cNvPr id="11267" name="Text Box 2"/>
          <p:cNvSpPr txBox="1">
            <a:spLocks noChangeArrowheads="1"/>
          </p:cNvSpPr>
          <p:nvPr/>
        </p:nvSpPr>
        <p:spPr bwMode="auto">
          <a:xfrm>
            <a:off x="228600" y="1035050"/>
            <a:ext cx="4267200" cy="53657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914400" indent="-4572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eaLnBrk="1" hangingPunct="1">
              <a:lnSpc>
                <a:spcPct val="130000"/>
              </a:lnSpc>
              <a:buSzPct val="100000"/>
              <a:buFont typeface="Arial" charset="0"/>
              <a:buChar char="•"/>
            </a:pPr>
            <a:r>
              <a:rPr lang="en-US" sz="2400" dirty="0">
                <a:solidFill>
                  <a:srgbClr val="000000"/>
                </a:solidFill>
                <a:cs typeface="Arial" charset="0"/>
              </a:rPr>
              <a:t>We will classify </a:t>
            </a:r>
            <a:r>
              <a:rPr lang="en-US" sz="2400" dirty="0" smtClean="0">
                <a:solidFill>
                  <a:srgbClr val="000000"/>
                </a:solidFill>
                <a:cs typeface="Arial" charset="0"/>
              </a:rPr>
              <a:t>businesses into three main </a:t>
            </a:r>
            <a:r>
              <a:rPr lang="en-US" sz="2400" dirty="0">
                <a:solidFill>
                  <a:srgbClr val="000000"/>
                </a:solidFill>
                <a:cs typeface="Arial" charset="0"/>
              </a:rPr>
              <a:t>categories:</a:t>
            </a:r>
          </a:p>
          <a:p>
            <a:pPr lvl="1" eaLnBrk="1" hangingPunct="1">
              <a:lnSpc>
                <a:spcPct val="130000"/>
              </a:lnSpc>
              <a:buSzPct val="100000"/>
              <a:buFont typeface="Calibri" pitchFamily="34" charset="0"/>
              <a:buAutoNum type="arabicPeriod"/>
            </a:pPr>
            <a:r>
              <a:rPr lang="en-US" sz="2000" dirty="0">
                <a:solidFill>
                  <a:srgbClr val="000000"/>
                </a:solidFill>
                <a:cs typeface="Arial" charset="0"/>
              </a:rPr>
              <a:t>Trading </a:t>
            </a:r>
            <a:r>
              <a:rPr lang="en-US" sz="2000" dirty="0" smtClean="0">
                <a:solidFill>
                  <a:srgbClr val="000000"/>
                </a:solidFill>
                <a:cs typeface="Arial" charset="0"/>
              </a:rPr>
              <a:t>– </a:t>
            </a:r>
            <a:r>
              <a:rPr lang="en-US" sz="2000" dirty="0">
                <a:solidFill>
                  <a:srgbClr val="000000"/>
                </a:solidFill>
                <a:cs typeface="Arial" charset="0"/>
              </a:rPr>
              <a:t>“buying and </a:t>
            </a:r>
            <a:r>
              <a:rPr lang="en-US" sz="2000" dirty="0" smtClean="0">
                <a:solidFill>
                  <a:srgbClr val="000000"/>
                </a:solidFill>
                <a:cs typeface="Arial" charset="0"/>
              </a:rPr>
              <a:t>then selling</a:t>
            </a:r>
            <a:r>
              <a:rPr lang="en-US" sz="2000" dirty="0">
                <a:solidFill>
                  <a:srgbClr val="000000"/>
                </a:solidFill>
                <a:cs typeface="Arial" charset="0"/>
              </a:rPr>
              <a:t>” </a:t>
            </a:r>
            <a:r>
              <a:rPr lang="en-US" sz="2000" dirty="0" smtClean="0">
                <a:solidFill>
                  <a:srgbClr val="000000"/>
                </a:solidFill>
                <a:cs typeface="Arial" charset="0"/>
              </a:rPr>
              <a:t>businesses such as a </a:t>
            </a:r>
            <a:r>
              <a:rPr lang="en-US" sz="2000" dirty="0" err="1" smtClean="0">
                <a:solidFill>
                  <a:srgbClr val="000000"/>
                </a:solidFill>
                <a:cs typeface="Arial" charset="0"/>
              </a:rPr>
              <a:t>kirana</a:t>
            </a:r>
            <a:r>
              <a:rPr lang="en-US" sz="2000" dirty="0" smtClean="0">
                <a:solidFill>
                  <a:srgbClr val="000000"/>
                </a:solidFill>
                <a:cs typeface="Arial" charset="0"/>
              </a:rPr>
              <a:t> shop</a:t>
            </a:r>
            <a:endParaRPr lang="en-US" sz="2000" dirty="0">
              <a:solidFill>
                <a:srgbClr val="000000"/>
              </a:solidFill>
              <a:cs typeface="Arial" charset="0"/>
            </a:endParaRPr>
          </a:p>
          <a:p>
            <a:pPr lvl="1" eaLnBrk="1" hangingPunct="1">
              <a:lnSpc>
                <a:spcPct val="130000"/>
              </a:lnSpc>
              <a:buSzPct val="100000"/>
              <a:buFont typeface="Calibri" pitchFamily="34" charset="0"/>
              <a:buAutoNum type="arabicPeriod"/>
            </a:pPr>
            <a:r>
              <a:rPr lang="en-US" sz="2000" dirty="0" smtClean="0">
                <a:solidFill>
                  <a:srgbClr val="000000"/>
                </a:solidFill>
                <a:cs typeface="Arial" charset="0"/>
              </a:rPr>
              <a:t>Production – where a business makes things first and then sells them. An example is a business that makes and sells </a:t>
            </a:r>
            <a:r>
              <a:rPr lang="en-US" sz="2000" dirty="0" err="1" smtClean="0">
                <a:solidFill>
                  <a:srgbClr val="000000"/>
                </a:solidFill>
                <a:cs typeface="Arial" charset="0"/>
              </a:rPr>
              <a:t>papads</a:t>
            </a:r>
            <a:endParaRPr lang="en-US" sz="2000" dirty="0" smtClean="0">
              <a:solidFill>
                <a:srgbClr val="000000"/>
              </a:solidFill>
              <a:cs typeface="Arial" charset="0"/>
            </a:endParaRPr>
          </a:p>
          <a:p>
            <a:pPr lvl="1" eaLnBrk="1" hangingPunct="1">
              <a:lnSpc>
                <a:spcPct val="130000"/>
              </a:lnSpc>
              <a:buSzPct val="100000"/>
              <a:buFont typeface="Calibri" pitchFamily="34" charset="0"/>
              <a:buAutoNum type="arabicPeriod"/>
            </a:pPr>
            <a:r>
              <a:rPr lang="en-US" sz="2000" dirty="0" smtClean="0">
                <a:solidFill>
                  <a:srgbClr val="000000"/>
                </a:solidFill>
                <a:cs typeface="Arial" charset="0"/>
              </a:rPr>
              <a:t>Service – where a business provides services. An example of a beauty </a:t>
            </a:r>
            <a:r>
              <a:rPr lang="en-US" sz="2000" dirty="0" err="1" smtClean="0">
                <a:solidFill>
                  <a:srgbClr val="000000"/>
                </a:solidFill>
                <a:cs typeface="Arial" charset="0"/>
              </a:rPr>
              <a:t>parlour</a:t>
            </a:r>
            <a:endParaRPr lang="en-US" sz="2000" dirty="0" smtClean="0">
              <a:solidFill>
                <a:srgbClr val="000000"/>
              </a:solidFill>
              <a:cs typeface="Arial" charset="0"/>
            </a:endParaRPr>
          </a:p>
        </p:txBody>
      </p:sp>
      <p:sp>
        <p:nvSpPr>
          <p:cNvPr id="10" name="Slide Number Placeholder 5"/>
          <p:cNvSpPr>
            <a:spLocks noGrp="1"/>
          </p:cNvSpPr>
          <p:nvPr>
            <p:ph type="sldNum" sz="quarter" idx="12"/>
          </p:nvPr>
        </p:nvSpPr>
        <p:spPr>
          <a:xfrm>
            <a:off x="3048000" y="6416675"/>
            <a:ext cx="2895600" cy="365125"/>
          </a:xfrm>
        </p:spPr>
        <p:txBody>
          <a:bodyPr bIns="0" anchor="b" anchorCtr="0"/>
          <a:lstStyle/>
          <a:p>
            <a:pPr algn="ctr">
              <a:defRPr/>
            </a:pPr>
            <a:fld id="{F77BD7FE-DE30-4E41-AFAB-458F0DEF08D7}" type="slidenum">
              <a:rPr lang="en-US" sz="1600" b="1" smtClean="0">
                <a:solidFill>
                  <a:schemeClr val="tx1"/>
                </a:solidFill>
              </a:rPr>
              <a:pPr algn="ctr">
                <a:defRPr/>
              </a:pPr>
              <a:t>5</a:t>
            </a:fld>
            <a:endParaRPr lang="en-US" sz="1600" b="1" smtClean="0">
              <a:solidFill>
                <a:schemeClr val="tx1"/>
              </a:solidFill>
            </a:endParaRPr>
          </a:p>
        </p:txBody>
      </p:sp>
      <p:sp>
        <p:nvSpPr>
          <p:cNvPr id="8" name="Text Box 1"/>
          <p:cNvSpPr txBox="1">
            <a:spLocks noChangeArrowheads="1"/>
          </p:cNvSpPr>
          <p:nvPr/>
        </p:nvSpPr>
        <p:spPr bwMode="auto">
          <a:xfrm>
            <a:off x="4648200" y="186723"/>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x-none" sz="2400" dirty="0" smtClean="0">
                <a:solidFill>
                  <a:srgbClr val="000000"/>
                </a:solidFill>
                <a:cs typeface="Arial" charset="0"/>
              </a:rPr>
              <a:t>व्यापार के सामान्य प्रकार</a:t>
            </a:r>
            <a:endParaRPr lang="en-GB" sz="2400" dirty="0">
              <a:solidFill>
                <a:srgbClr val="000000"/>
              </a:solidFill>
              <a:cs typeface="Arial" charset="0"/>
            </a:endParaRPr>
          </a:p>
        </p:txBody>
      </p:sp>
      <p:sp>
        <p:nvSpPr>
          <p:cNvPr id="9" name="Text Box 2"/>
          <p:cNvSpPr txBox="1">
            <a:spLocks noChangeArrowheads="1"/>
          </p:cNvSpPr>
          <p:nvPr/>
        </p:nvSpPr>
        <p:spPr bwMode="auto">
          <a:xfrm>
            <a:off x="4648200" y="1069373"/>
            <a:ext cx="4267200" cy="53657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914400" indent="-4572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eaLnBrk="1" hangingPunct="1">
              <a:lnSpc>
                <a:spcPct val="140000"/>
              </a:lnSpc>
              <a:buSzPct val="100000"/>
              <a:buFont typeface="Arial" charset="0"/>
              <a:buChar char="•"/>
            </a:pPr>
            <a:r>
              <a:rPr lang="x-none" sz="2000" dirty="0" smtClean="0">
                <a:solidFill>
                  <a:srgbClr val="000000"/>
                </a:solidFill>
                <a:cs typeface="Arial" charset="0"/>
              </a:rPr>
              <a:t>हम व्यापार को तीन मुख्य वर्गो में बांटते हैं: </a:t>
            </a:r>
          </a:p>
          <a:p>
            <a:pPr marL="747713" indent="-457200" eaLnBrk="1" hangingPunct="1">
              <a:lnSpc>
                <a:spcPct val="140000"/>
              </a:lnSpc>
              <a:buSzPct val="100000"/>
              <a:buFont typeface="+mj-lt"/>
              <a:buAutoNum type="arabicPeriod"/>
            </a:pPr>
            <a:r>
              <a:rPr lang="x-none" sz="2000" dirty="0" smtClean="0">
                <a:solidFill>
                  <a:srgbClr val="000000"/>
                </a:solidFill>
                <a:cs typeface="Arial" charset="0"/>
              </a:rPr>
              <a:t>क्रय—विक्रय : 'खरीदना और बेचना' व्यापार जैसे कि किराने की दुकान</a:t>
            </a:r>
            <a:endParaRPr lang="en-US" sz="2000" dirty="0" smtClean="0">
              <a:solidFill>
                <a:srgbClr val="000000"/>
              </a:solidFill>
              <a:cs typeface="Arial" charset="0"/>
            </a:endParaRPr>
          </a:p>
          <a:p>
            <a:pPr marL="747713" indent="-457200" eaLnBrk="1" hangingPunct="1">
              <a:lnSpc>
                <a:spcPct val="140000"/>
              </a:lnSpc>
              <a:buSzPct val="100000"/>
              <a:buFont typeface="+mj-lt"/>
              <a:buAutoNum type="arabicPeriod"/>
            </a:pPr>
            <a:r>
              <a:rPr lang="x-none" sz="2000" dirty="0" smtClean="0">
                <a:solidFill>
                  <a:srgbClr val="000000"/>
                </a:solidFill>
                <a:cs typeface="Arial" charset="0"/>
              </a:rPr>
              <a:t>उत्पादन — जहां व्यापार में चीजों का निर्माण कर उन्हें बेचा जाता है जैसे कि पापड़ बनाने का व्यापार</a:t>
            </a:r>
            <a:endParaRPr lang="en-US" sz="2000" dirty="0" smtClean="0">
              <a:solidFill>
                <a:srgbClr val="000000"/>
              </a:solidFill>
              <a:cs typeface="Arial" charset="0"/>
            </a:endParaRPr>
          </a:p>
          <a:p>
            <a:pPr marL="747713" indent="-457200" eaLnBrk="1" hangingPunct="1">
              <a:lnSpc>
                <a:spcPct val="140000"/>
              </a:lnSpc>
              <a:buSzPct val="100000"/>
              <a:buFont typeface="+mj-lt"/>
              <a:buAutoNum type="arabicPeriod"/>
            </a:pPr>
            <a:r>
              <a:rPr lang="x-none" sz="2000" dirty="0" smtClean="0">
                <a:solidFill>
                  <a:srgbClr val="000000"/>
                </a:solidFill>
                <a:cs typeface="Arial" charset="0"/>
              </a:rPr>
              <a:t>सेवा/सर्विस —  जहां एक व्यापार कोई सेवा प्रदान करता है जैसे कि ब्यूटी पार्लर </a:t>
            </a:r>
            <a:endParaRPr lang="en-US" sz="2000" dirty="0" smtClean="0">
              <a:solidFill>
                <a:srgbClr val="000000"/>
              </a:solidFill>
              <a:cs typeface="Arial" charset="0"/>
            </a:endParaRPr>
          </a:p>
        </p:txBody>
      </p:sp>
    </p:spTree>
    <p:extLst>
      <p:ext uri="{BB962C8B-B14F-4D97-AF65-F5344CB8AC3E}">
        <p14:creationId xmlns:p14="http://schemas.microsoft.com/office/powerpoint/2010/main" val="2407922222"/>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26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1267">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1267">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xEl>
                                              <p:pRg st="1" end="1"/>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9">
                                            <p:txEl>
                                              <p:pRg st="2" end="2"/>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9">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ext Box 1"/>
          <p:cNvSpPr txBox="1">
            <a:spLocks noChangeArrowheads="1"/>
          </p:cNvSpPr>
          <p:nvPr/>
        </p:nvSpPr>
        <p:spPr bwMode="auto">
          <a:xfrm>
            <a:off x="228600" y="152400"/>
            <a:ext cx="41910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en-US" sz="2400" dirty="0" smtClean="0">
                <a:cs typeface="Arial" charset="0"/>
              </a:rPr>
              <a:t>Using common businesses to understand concepts</a:t>
            </a:r>
            <a:endParaRPr lang="en-GB" sz="2400" dirty="0">
              <a:cs typeface="Arial" charset="0"/>
            </a:endParaRPr>
          </a:p>
        </p:txBody>
      </p:sp>
      <p:sp>
        <p:nvSpPr>
          <p:cNvPr id="11267" name="Text Box 2"/>
          <p:cNvSpPr txBox="1">
            <a:spLocks noChangeArrowheads="1"/>
          </p:cNvSpPr>
          <p:nvPr/>
        </p:nvSpPr>
        <p:spPr bwMode="auto">
          <a:xfrm>
            <a:off x="228600" y="1035050"/>
            <a:ext cx="4191000" cy="53657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914400" indent="-4572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eaLnBrk="1" hangingPunct="1">
              <a:lnSpc>
                <a:spcPct val="140000"/>
              </a:lnSpc>
              <a:buSzPct val="100000"/>
              <a:buFont typeface="Arial" charset="0"/>
              <a:buChar char="•"/>
            </a:pPr>
            <a:r>
              <a:rPr lang="en-US" dirty="0">
                <a:solidFill>
                  <a:srgbClr val="000000"/>
                </a:solidFill>
                <a:cs typeface="Arial" charset="0"/>
              </a:rPr>
              <a:t>We will easily understand </a:t>
            </a:r>
            <a:r>
              <a:rPr lang="en-US" dirty="0" smtClean="0">
                <a:solidFill>
                  <a:srgbClr val="000000"/>
                </a:solidFill>
                <a:cs typeface="Arial" charset="0"/>
              </a:rPr>
              <a:t>concepts in this course </a:t>
            </a:r>
            <a:r>
              <a:rPr lang="en-US" dirty="0">
                <a:solidFill>
                  <a:srgbClr val="000000"/>
                </a:solidFill>
                <a:cs typeface="Arial" charset="0"/>
              </a:rPr>
              <a:t>when we try to apply them to businesses</a:t>
            </a:r>
          </a:p>
          <a:p>
            <a:pPr eaLnBrk="1" hangingPunct="1">
              <a:lnSpc>
                <a:spcPct val="140000"/>
              </a:lnSpc>
              <a:buSzPct val="100000"/>
              <a:buFont typeface="Arial" charset="0"/>
              <a:buChar char="•"/>
            </a:pPr>
            <a:r>
              <a:rPr lang="en-US" dirty="0">
                <a:solidFill>
                  <a:srgbClr val="000000"/>
                </a:solidFill>
                <a:cs typeface="Arial" charset="0"/>
              </a:rPr>
              <a:t>We </a:t>
            </a:r>
            <a:r>
              <a:rPr lang="en-US" dirty="0" smtClean="0">
                <a:solidFill>
                  <a:srgbClr val="000000"/>
                </a:solidFill>
                <a:cs typeface="Arial" charset="0"/>
              </a:rPr>
              <a:t>will first define </a:t>
            </a:r>
            <a:r>
              <a:rPr lang="en-US" dirty="0">
                <a:solidFill>
                  <a:srgbClr val="000000"/>
                </a:solidFill>
                <a:cs typeface="Arial" charset="0"/>
              </a:rPr>
              <a:t>a few simple businesses. After that we will identify common businesses that you are likely to be involved </a:t>
            </a:r>
            <a:r>
              <a:rPr lang="en-US" dirty="0" smtClean="0">
                <a:solidFill>
                  <a:srgbClr val="000000"/>
                </a:solidFill>
                <a:cs typeface="Arial" charset="0"/>
              </a:rPr>
              <a:t>with.</a:t>
            </a:r>
            <a:endParaRPr lang="en-US" dirty="0">
              <a:solidFill>
                <a:srgbClr val="000000"/>
              </a:solidFill>
              <a:cs typeface="Arial" charset="0"/>
            </a:endParaRPr>
          </a:p>
          <a:p>
            <a:pPr eaLnBrk="1" hangingPunct="1">
              <a:lnSpc>
                <a:spcPct val="140000"/>
              </a:lnSpc>
              <a:buSzPct val="100000"/>
              <a:buFont typeface="Arial" charset="0"/>
              <a:buChar char="•"/>
            </a:pPr>
            <a:r>
              <a:rPr lang="en-US" dirty="0">
                <a:solidFill>
                  <a:srgbClr val="000000"/>
                </a:solidFill>
                <a:cs typeface="Arial" charset="0"/>
              </a:rPr>
              <a:t>In every </a:t>
            </a:r>
            <a:r>
              <a:rPr lang="en-US" dirty="0" smtClean="0">
                <a:solidFill>
                  <a:srgbClr val="000000"/>
                </a:solidFill>
                <a:cs typeface="Arial" charset="0"/>
              </a:rPr>
              <a:t>module</a:t>
            </a:r>
            <a:r>
              <a:rPr lang="en-US" dirty="0">
                <a:solidFill>
                  <a:srgbClr val="000000"/>
                </a:solidFill>
                <a:cs typeface="Arial" charset="0"/>
              </a:rPr>
              <a:t>: We will:</a:t>
            </a:r>
          </a:p>
          <a:p>
            <a:pPr lvl="1" eaLnBrk="1" hangingPunct="1">
              <a:lnSpc>
                <a:spcPct val="140000"/>
              </a:lnSpc>
              <a:buSzPct val="100000"/>
              <a:buFont typeface="Calibri" pitchFamily="34" charset="0"/>
              <a:buAutoNum type="arabicPeriod"/>
            </a:pPr>
            <a:r>
              <a:rPr lang="en-US" sz="1600" dirty="0">
                <a:solidFill>
                  <a:srgbClr val="000000"/>
                </a:solidFill>
                <a:cs typeface="Arial" charset="0"/>
              </a:rPr>
              <a:t>take up a concept</a:t>
            </a:r>
          </a:p>
          <a:p>
            <a:pPr lvl="1" eaLnBrk="1" hangingPunct="1">
              <a:lnSpc>
                <a:spcPct val="140000"/>
              </a:lnSpc>
              <a:buSzPct val="100000"/>
              <a:buFont typeface="Calibri" pitchFamily="34" charset="0"/>
              <a:buAutoNum type="arabicPeriod"/>
            </a:pPr>
            <a:r>
              <a:rPr lang="en-US" sz="1600" dirty="0">
                <a:solidFill>
                  <a:srgbClr val="000000"/>
                </a:solidFill>
                <a:cs typeface="Arial" charset="0"/>
              </a:rPr>
              <a:t>discuss how to apply it to the simple businesses (we may define more businesses also)</a:t>
            </a:r>
          </a:p>
          <a:p>
            <a:pPr lvl="1" eaLnBrk="1" hangingPunct="1">
              <a:lnSpc>
                <a:spcPct val="140000"/>
              </a:lnSpc>
              <a:buSzPct val="100000"/>
              <a:buFont typeface="Calibri" pitchFamily="34" charset="0"/>
              <a:buAutoNum type="arabicPeriod"/>
            </a:pPr>
            <a:r>
              <a:rPr lang="en-US" sz="1600" dirty="0">
                <a:solidFill>
                  <a:srgbClr val="000000"/>
                </a:solidFill>
                <a:cs typeface="Arial" charset="0"/>
              </a:rPr>
              <a:t>we will apply it to the common business during exercises</a:t>
            </a:r>
            <a:endParaRPr lang="en-IN" dirty="0">
              <a:solidFill>
                <a:srgbClr val="000000"/>
              </a:solidFill>
              <a:cs typeface="Arial" charset="0"/>
            </a:endParaRPr>
          </a:p>
        </p:txBody>
      </p:sp>
      <p:sp>
        <p:nvSpPr>
          <p:cNvPr id="10" name="Slide Number Placeholder 5"/>
          <p:cNvSpPr>
            <a:spLocks noGrp="1"/>
          </p:cNvSpPr>
          <p:nvPr>
            <p:ph type="sldNum" sz="quarter" idx="12"/>
          </p:nvPr>
        </p:nvSpPr>
        <p:spPr>
          <a:xfrm>
            <a:off x="3048000" y="6416675"/>
            <a:ext cx="2895600" cy="365125"/>
          </a:xfrm>
        </p:spPr>
        <p:txBody>
          <a:bodyPr bIns="0" anchor="b" anchorCtr="0"/>
          <a:lstStyle/>
          <a:p>
            <a:pPr algn="ctr">
              <a:defRPr/>
            </a:pPr>
            <a:fld id="{A1893BF6-4B78-4960-9FDB-0459932A8017}" type="slidenum">
              <a:rPr lang="en-US" sz="1600" b="1" smtClean="0">
                <a:solidFill>
                  <a:schemeClr val="tx1"/>
                </a:solidFill>
              </a:rPr>
              <a:pPr algn="ctr">
                <a:defRPr/>
              </a:pPr>
              <a:t>50</a:t>
            </a:fld>
            <a:endParaRPr lang="en-US" sz="1600" b="1" smtClean="0">
              <a:solidFill>
                <a:schemeClr val="tx1"/>
              </a:solidFill>
            </a:endParaRPr>
          </a:p>
        </p:txBody>
      </p:sp>
      <p:sp>
        <p:nvSpPr>
          <p:cNvPr id="8" name="Text Box 1"/>
          <p:cNvSpPr txBox="1">
            <a:spLocks noChangeArrowheads="1"/>
          </p:cNvSpPr>
          <p:nvPr/>
        </p:nvSpPr>
        <p:spPr bwMode="auto">
          <a:xfrm>
            <a:off x="4648200" y="152400"/>
            <a:ext cx="41910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x-none" sz="2200" dirty="0" smtClean="0">
                <a:solidFill>
                  <a:srgbClr val="000000"/>
                </a:solidFill>
                <a:cs typeface="Arial" charset="0"/>
              </a:rPr>
              <a:t>इस अवधारणा को समझने के लिए व्यापारों के उदाहरण का प्रयोग करना</a:t>
            </a:r>
            <a:endParaRPr lang="en-GB" sz="2200" dirty="0">
              <a:solidFill>
                <a:srgbClr val="000000"/>
              </a:solidFill>
              <a:cs typeface="Arial" charset="0"/>
            </a:endParaRPr>
          </a:p>
        </p:txBody>
      </p:sp>
      <p:sp>
        <p:nvSpPr>
          <p:cNvPr id="9" name="Text Box 2"/>
          <p:cNvSpPr txBox="1">
            <a:spLocks noChangeArrowheads="1"/>
          </p:cNvSpPr>
          <p:nvPr/>
        </p:nvSpPr>
        <p:spPr bwMode="auto">
          <a:xfrm>
            <a:off x="4648200" y="1035050"/>
            <a:ext cx="4191000" cy="53657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914400" indent="-4572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eaLnBrk="1" hangingPunct="1">
              <a:lnSpc>
                <a:spcPct val="140000"/>
              </a:lnSpc>
              <a:buSzPct val="100000"/>
              <a:buFont typeface="Arial" charset="0"/>
              <a:buChar char="•"/>
            </a:pPr>
            <a:r>
              <a:rPr lang="x-none" dirty="0" smtClean="0">
                <a:solidFill>
                  <a:srgbClr val="000000"/>
                </a:solidFill>
                <a:cs typeface="Arial" charset="0"/>
              </a:rPr>
              <a:t>जब हम </a:t>
            </a:r>
            <a:r>
              <a:rPr lang="en-US" dirty="0" smtClean="0">
                <a:solidFill>
                  <a:srgbClr val="000000"/>
                </a:solidFill>
                <a:cs typeface="Arial" charset="0"/>
              </a:rPr>
              <a:t>TEAM </a:t>
            </a:r>
            <a:r>
              <a:rPr lang="x-none" dirty="0" smtClean="0">
                <a:solidFill>
                  <a:srgbClr val="000000"/>
                </a:solidFill>
                <a:cs typeface="Arial" charset="0"/>
              </a:rPr>
              <a:t>की अवधारणाओं को व्यापारों पर प्रयोग करने की कोशिश करेंगे तो हम उन्हें आसानी से समझेंगे</a:t>
            </a:r>
          </a:p>
          <a:p>
            <a:pPr eaLnBrk="1" hangingPunct="1">
              <a:lnSpc>
                <a:spcPct val="140000"/>
              </a:lnSpc>
              <a:buSzPct val="100000"/>
              <a:buFont typeface="Arial" charset="0"/>
              <a:buChar char="•"/>
            </a:pPr>
            <a:r>
              <a:rPr lang="x-none" dirty="0" smtClean="0">
                <a:solidFill>
                  <a:srgbClr val="000000"/>
                </a:solidFill>
                <a:cs typeface="Arial" charset="0"/>
              </a:rPr>
              <a:t>हम कुछ सरल व्यापारों को पारिभाषित करेंगे। इसके बाद हम उन सामान्य व्यापारों को जानेंगे जिनमें आप शामिल होना चाहते हैं</a:t>
            </a:r>
          </a:p>
          <a:p>
            <a:pPr eaLnBrk="1" hangingPunct="1">
              <a:lnSpc>
                <a:spcPct val="140000"/>
              </a:lnSpc>
              <a:buSzPct val="100000"/>
              <a:buFont typeface="Arial" charset="0"/>
              <a:buChar char="•"/>
            </a:pPr>
            <a:r>
              <a:rPr lang="x-none" dirty="0" smtClean="0">
                <a:solidFill>
                  <a:srgbClr val="000000"/>
                </a:solidFill>
                <a:cs typeface="Arial" charset="0"/>
              </a:rPr>
              <a:t>प्रत्येक मॉड्यूल में, हम निम्न कार्य करेंगे:</a:t>
            </a:r>
          </a:p>
          <a:p>
            <a:pPr marL="635000" indent="-342900" eaLnBrk="1" hangingPunct="1">
              <a:lnSpc>
                <a:spcPct val="140000"/>
              </a:lnSpc>
              <a:buSzPct val="100000"/>
              <a:buFont typeface="+mj-lt"/>
              <a:buAutoNum type="arabicPeriod"/>
            </a:pPr>
            <a:r>
              <a:rPr lang="x-none" sz="1600" dirty="0" smtClean="0">
                <a:solidFill>
                  <a:srgbClr val="000000"/>
                </a:solidFill>
                <a:cs typeface="Arial" charset="0"/>
              </a:rPr>
              <a:t>अवधारणा पर विचार करना</a:t>
            </a:r>
          </a:p>
          <a:p>
            <a:pPr marL="635000" indent="-342900" eaLnBrk="1" hangingPunct="1">
              <a:lnSpc>
                <a:spcPct val="140000"/>
              </a:lnSpc>
              <a:buSzPct val="100000"/>
              <a:buFont typeface="+mj-lt"/>
              <a:buAutoNum type="arabicPeriod"/>
            </a:pPr>
            <a:r>
              <a:rPr lang="x-none" sz="1600" dirty="0" smtClean="0">
                <a:solidFill>
                  <a:srgbClr val="000000"/>
                </a:solidFill>
                <a:cs typeface="Arial" charset="0"/>
              </a:rPr>
              <a:t>चर्चा करेंगे कि इसे सरल व्यापारों पर कैसे लागू किया जाए (हम ज्यादा व्यापारों को भी पारिभाषित कर सकते हैं)</a:t>
            </a:r>
          </a:p>
          <a:p>
            <a:pPr marL="635000" indent="-342900" eaLnBrk="1" hangingPunct="1">
              <a:lnSpc>
                <a:spcPct val="140000"/>
              </a:lnSpc>
              <a:buSzPct val="100000"/>
              <a:buFont typeface="+mj-lt"/>
              <a:buAutoNum type="arabicPeriod"/>
            </a:pPr>
            <a:r>
              <a:rPr lang="x-none" sz="1600" dirty="0" smtClean="0">
                <a:solidFill>
                  <a:srgbClr val="000000"/>
                </a:solidFill>
                <a:cs typeface="Arial" charset="0"/>
              </a:rPr>
              <a:t>हम अभ्यास के दौरान सरल व्यापारों पर इसे लागू करेंगे</a:t>
            </a:r>
            <a:endParaRPr lang="en-IN" sz="1600" dirty="0">
              <a:solidFill>
                <a:srgbClr val="000000"/>
              </a:solidFill>
              <a:cs typeface="Arial" charset="0"/>
            </a:endParaRPr>
          </a:p>
        </p:txBody>
      </p:sp>
    </p:spTree>
    <p:extLst>
      <p:ext uri="{BB962C8B-B14F-4D97-AF65-F5344CB8AC3E}">
        <p14:creationId xmlns:p14="http://schemas.microsoft.com/office/powerpoint/2010/main" val="3163987215"/>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26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1267">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1267">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1267">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1267">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9">
                                            <p:txEl>
                                              <p:pRg st="1" end="1"/>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9">
                                            <p:txEl>
                                              <p:pRg st="2" end="2"/>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9">
                                            <p:txEl>
                                              <p:pRg st="3" end="3"/>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9">
                                            <p:txEl>
                                              <p:pRg st="4" end="4"/>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9">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ext Box 1"/>
          <p:cNvSpPr txBox="1">
            <a:spLocks noChangeArrowheads="1"/>
          </p:cNvSpPr>
          <p:nvPr/>
        </p:nvSpPr>
        <p:spPr bwMode="auto">
          <a:xfrm>
            <a:off x="2286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en-US" sz="2400" dirty="0" smtClean="0">
                <a:solidFill>
                  <a:srgbClr val="000000"/>
                </a:solidFill>
                <a:cs typeface="Arial" charset="0"/>
              </a:rPr>
              <a:t>Sample </a:t>
            </a:r>
            <a:r>
              <a:rPr lang="en-US" sz="2400" dirty="0">
                <a:solidFill>
                  <a:srgbClr val="000000"/>
                </a:solidFill>
                <a:cs typeface="Arial" charset="0"/>
              </a:rPr>
              <a:t>business 1 – </a:t>
            </a:r>
            <a:r>
              <a:rPr lang="en-US" sz="2400" dirty="0" err="1" smtClean="0">
                <a:solidFill>
                  <a:srgbClr val="000000"/>
                </a:solidFill>
                <a:cs typeface="Arial" charset="0"/>
              </a:rPr>
              <a:t>Ramu’s</a:t>
            </a:r>
            <a:r>
              <a:rPr lang="en-US" sz="2400" dirty="0" smtClean="0">
                <a:solidFill>
                  <a:srgbClr val="000000"/>
                </a:solidFill>
                <a:cs typeface="Arial" charset="0"/>
              </a:rPr>
              <a:t> Tasty Tea shop (Production)</a:t>
            </a:r>
            <a:endParaRPr lang="en-GB" sz="2400" dirty="0">
              <a:solidFill>
                <a:srgbClr val="000000"/>
              </a:solidFill>
              <a:cs typeface="Arial" charset="0"/>
            </a:endParaRPr>
          </a:p>
        </p:txBody>
      </p:sp>
      <p:sp>
        <p:nvSpPr>
          <p:cNvPr id="11267" name="Text Box 2"/>
          <p:cNvSpPr txBox="1">
            <a:spLocks noChangeArrowheads="1"/>
          </p:cNvSpPr>
          <p:nvPr/>
        </p:nvSpPr>
        <p:spPr bwMode="auto">
          <a:xfrm>
            <a:off x="228600" y="1035050"/>
            <a:ext cx="4267200" cy="52133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eaLnBrk="1" hangingPunct="1">
              <a:lnSpc>
                <a:spcPct val="140000"/>
              </a:lnSpc>
              <a:buSzPct val="100000"/>
              <a:buFont typeface="Arial" charset="0"/>
              <a:buChar char="•"/>
            </a:pPr>
            <a:r>
              <a:rPr lang="en-US" sz="2400" dirty="0" err="1" smtClean="0">
                <a:solidFill>
                  <a:srgbClr val="000000"/>
                </a:solidFill>
                <a:cs typeface="Arial" charset="0"/>
              </a:rPr>
              <a:t>Ramu’s</a:t>
            </a:r>
            <a:r>
              <a:rPr lang="en-US" sz="2400" dirty="0" smtClean="0">
                <a:solidFill>
                  <a:srgbClr val="000000"/>
                </a:solidFill>
                <a:cs typeface="Arial" charset="0"/>
              </a:rPr>
              <a:t> Tasty </a:t>
            </a:r>
            <a:r>
              <a:rPr lang="en-US" sz="2400" dirty="0">
                <a:solidFill>
                  <a:srgbClr val="000000"/>
                </a:solidFill>
                <a:cs typeface="Arial" charset="0"/>
              </a:rPr>
              <a:t>Tea shop is set-up on a highway</a:t>
            </a:r>
          </a:p>
          <a:p>
            <a:pPr eaLnBrk="1" hangingPunct="1">
              <a:lnSpc>
                <a:spcPct val="140000"/>
              </a:lnSpc>
              <a:buSzPct val="100000"/>
              <a:buFont typeface="Arial" charset="0"/>
              <a:buChar char="•"/>
            </a:pPr>
            <a:r>
              <a:rPr lang="en-US" sz="2400" dirty="0">
                <a:solidFill>
                  <a:srgbClr val="000000"/>
                </a:solidFill>
                <a:cs typeface="Arial" charset="0"/>
              </a:rPr>
              <a:t>The </a:t>
            </a:r>
            <a:r>
              <a:rPr lang="en-US" sz="2400" dirty="0" smtClean="0">
                <a:solidFill>
                  <a:srgbClr val="000000"/>
                </a:solidFill>
                <a:cs typeface="Arial" charset="0"/>
              </a:rPr>
              <a:t>man (</a:t>
            </a:r>
            <a:r>
              <a:rPr lang="en-US" sz="2400" dirty="0" err="1" smtClean="0">
                <a:solidFill>
                  <a:srgbClr val="000000"/>
                </a:solidFill>
                <a:cs typeface="Arial" charset="0"/>
              </a:rPr>
              <a:t>Ramu</a:t>
            </a:r>
            <a:r>
              <a:rPr lang="en-US" sz="2400" dirty="0" smtClean="0">
                <a:solidFill>
                  <a:srgbClr val="000000"/>
                </a:solidFill>
                <a:cs typeface="Arial" charset="0"/>
              </a:rPr>
              <a:t>) </a:t>
            </a:r>
            <a:r>
              <a:rPr lang="en-US" sz="2400" dirty="0">
                <a:solidFill>
                  <a:srgbClr val="000000"/>
                </a:solidFill>
                <a:cs typeface="Arial" charset="0"/>
              </a:rPr>
              <a:t>who owns the shop also works in the shop </a:t>
            </a:r>
          </a:p>
          <a:p>
            <a:pPr eaLnBrk="1" hangingPunct="1">
              <a:lnSpc>
                <a:spcPct val="140000"/>
              </a:lnSpc>
              <a:buSzPct val="100000"/>
              <a:buFont typeface="Arial" charset="0"/>
              <a:buChar char="•"/>
            </a:pPr>
            <a:r>
              <a:rPr lang="en-US" sz="2400" dirty="0" smtClean="0">
                <a:solidFill>
                  <a:srgbClr val="000000"/>
                </a:solidFill>
                <a:cs typeface="Arial" charset="0"/>
              </a:rPr>
              <a:t>He </a:t>
            </a:r>
            <a:r>
              <a:rPr lang="en-US" sz="2400" dirty="0">
                <a:solidFill>
                  <a:srgbClr val="000000"/>
                </a:solidFill>
                <a:cs typeface="Arial" charset="0"/>
              </a:rPr>
              <a:t>makes tea, coffee, and snacks and sells them to travelers on the highway</a:t>
            </a:r>
            <a:endParaRPr lang="en-IN" sz="2400" dirty="0">
              <a:solidFill>
                <a:srgbClr val="000000"/>
              </a:solidFill>
              <a:cs typeface="Arial" charset="0"/>
            </a:endParaRPr>
          </a:p>
        </p:txBody>
      </p:sp>
      <p:sp>
        <p:nvSpPr>
          <p:cNvPr id="10" name="Slide Number Placeholder 5"/>
          <p:cNvSpPr>
            <a:spLocks noGrp="1"/>
          </p:cNvSpPr>
          <p:nvPr>
            <p:ph type="sldNum" sz="quarter" idx="12"/>
          </p:nvPr>
        </p:nvSpPr>
        <p:spPr>
          <a:xfrm>
            <a:off x="3048000" y="6416675"/>
            <a:ext cx="2895600" cy="365125"/>
          </a:xfrm>
        </p:spPr>
        <p:txBody>
          <a:bodyPr bIns="0" anchor="b" anchorCtr="0"/>
          <a:lstStyle/>
          <a:p>
            <a:pPr algn="ctr">
              <a:defRPr/>
            </a:pPr>
            <a:fld id="{FCB71B1C-E6D7-40F5-B375-8E81EE989B44}" type="slidenum">
              <a:rPr lang="en-US" sz="1600" b="1" smtClean="0">
                <a:solidFill>
                  <a:schemeClr val="tx1"/>
                </a:solidFill>
              </a:rPr>
              <a:pPr algn="ctr">
                <a:defRPr/>
              </a:pPr>
              <a:t>51</a:t>
            </a:fld>
            <a:endParaRPr lang="en-US" sz="1600" b="1" smtClean="0">
              <a:solidFill>
                <a:schemeClr val="tx1"/>
              </a:solidFill>
            </a:endParaRPr>
          </a:p>
        </p:txBody>
      </p:sp>
      <p:sp>
        <p:nvSpPr>
          <p:cNvPr id="8" name="Text Box 1"/>
          <p:cNvSpPr txBox="1">
            <a:spLocks noChangeArrowheads="1"/>
          </p:cNvSpPr>
          <p:nvPr/>
        </p:nvSpPr>
        <p:spPr bwMode="auto">
          <a:xfrm>
            <a:off x="4648200" y="160421"/>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x-none" sz="2400" dirty="0" smtClean="0">
                <a:solidFill>
                  <a:srgbClr val="000000"/>
                </a:solidFill>
                <a:cs typeface="Arial" charset="0"/>
              </a:rPr>
              <a:t>उदाहरण व्यापार 1 — रामू की टेस्टी चाय की दुकान</a:t>
            </a:r>
            <a:endParaRPr lang="en-GB" sz="2400" dirty="0">
              <a:solidFill>
                <a:srgbClr val="000000"/>
              </a:solidFill>
              <a:cs typeface="Arial" charset="0"/>
            </a:endParaRPr>
          </a:p>
        </p:txBody>
      </p:sp>
      <p:sp>
        <p:nvSpPr>
          <p:cNvPr id="9" name="Text Box 2"/>
          <p:cNvSpPr txBox="1">
            <a:spLocks noChangeArrowheads="1"/>
          </p:cNvSpPr>
          <p:nvPr/>
        </p:nvSpPr>
        <p:spPr bwMode="auto">
          <a:xfrm>
            <a:off x="4648200" y="1043071"/>
            <a:ext cx="4267200" cy="52133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eaLnBrk="1" hangingPunct="1">
              <a:lnSpc>
                <a:spcPct val="140000"/>
              </a:lnSpc>
              <a:buSzPct val="100000"/>
              <a:buFont typeface="Arial" charset="0"/>
              <a:buChar char="•"/>
            </a:pPr>
            <a:r>
              <a:rPr lang="x-none" sz="2400" dirty="0" smtClean="0">
                <a:solidFill>
                  <a:srgbClr val="000000"/>
                </a:solidFill>
                <a:cs typeface="Arial" charset="0"/>
              </a:rPr>
              <a:t>रामू की टेस्टी चाय की दुकान हाइवे पर लगाई गई है</a:t>
            </a:r>
          </a:p>
          <a:p>
            <a:pPr eaLnBrk="1" hangingPunct="1">
              <a:lnSpc>
                <a:spcPct val="140000"/>
              </a:lnSpc>
              <a:buSzPct val="100000"/>
              <a:buFont typeface="Arial" charset="0"/>
              <a:buChar char="•"/>
            </a:pPr>
            <a:r>
              <a:rPr lang="x-none" sz="2400" dirty="0" smtClean="0">
                <a:solidFill>
                  <a:srgbClr val="000000"/>
                </a:solidFill>
                <a:cs typeface="Arial" charset="0"/>
              </a:rPr>
              <a:t>वह व्यक्ति (रामू) जो दुकान का मालिक है वह भी दुकान में काम करता है</a:t>
            </a:r>
          </a:p>
          <a:p>
            <a:pPr eaLnBrk="1" hangingPunct="1">
              <a:lnSpc>
                <a:spcPct val="140000"/>
              </a:lnSpc>
              <a:buSzPct val="100000"/>
              <a:buFont typeface="Arial" charset="0"/>
              <a:buChar char="•"/>
            </a:pPr>
            <a:r>
              <a:rPr lang="x-none" sz="2400" dirty="0" smtClean="0">
                <a:solidFill>
                  <a:srgbClr val="000000"/>
                </a:solidFill>
                <a:cs typeface="Arial" charset="0"/>
              </a:rPr>
              <a:t>वह चाय, कॉफी, और स्नैक्स बनाता है और हाइवे पर यात्रियों को बेचता है</a:t>
            </a:r>
            <a:endParaRPr lang="en-IN" sz="2400" dirty="0">
              <a:solidFill>
                <a:srgbClr val="000000"/>
              </a:solidFill>
              <a:cs typeface="Arial" charset="0"/>
            </a:endParaRPr>
          </a:p>
        </p:txBody>
      </p:sp>
    </p:spTree>
    <p:extLst>
      <p:ext uri="{BB962C8B-B14F-4D97-AF65-F5344CB8AC3E}">
        <p14:creationId xmlns:p14="http://schemas.microsoft.com/office/powerpoint/2010/main" val="2779402458"/>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26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1267">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9">
                                            <p:txEl>
                                              <p:pRg st="1" end="1"/>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0642" name="Text Box 1"/>
          <p:cNvSpPr txBox="1">
            <a:spLocks noChangeArrowheads="1"/>
          </p:cNvSpPr>
          <p:nvPr/>
        </p:nvSpPr>
        <p:spPr bwMode="auto">
          <a:xfrm>
            <a:off x="2286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eaLnBrk="1" hangingPunct="1"/>
            <a:r>
              <a:rPr lang="en-US" sz="2400" dirty="0">
                <a:solidFill>
                  <a:srgbClr val="000000"/>
                </a:solidFill>
                <a:cs typeface="Arial" charset="0"/>
              </a:rPr>
              <a:t>Sample </a:t>
            </a:r>
            <a:r>
              <a:rPr lang="en-US" sz="2400" dirty="0" smtClean="0">
                <a:solidFill>
                  <a:srgbClr val="000000"/>
                </a:solidFill>
                <a:cs typeface="Arial" pitchFamily="34" charset="0"/>
              </a:rPr>
              <a:t>business </a:t>
            </a:r>
            <a:r>
              <a:rPr lang="en-US" sz="2400" dirty="0">
                <a:solidFill>
                  <a:srgbClr val="000000"/>
                </a:solidFill>
                <a:cs typeface="Arial" pitchFamily="34" charset="0"/>
              </a:rPr>
              <a:t>2 </a:t>
            </a:r>
            <a:r>
              <a:rPr lang="en-US" sz="2400" dirty="0" smtClean="0">
                <a:solidFill>
                  <a:srgbClr val="000000"/>
                </a:solidFill>
                <a:cs typeface="Arial" pitchFamily="34" charset="0"/>
              </a:rPr>
              <a:t>– </a:t>
            </a:r>
            <a:r>
              <a:rPr lang="en-US" sz="2400" dirty="0" err="1" smtClean="0">
                <a:solidFill>
                  <a:srgbClr val="000000"/>
                </a:solidFill>
                <a:cs typeface="Arial" pitchFamily="34" charset="0"/>
              </a:rPr>
              <a:t>Namita’s</a:t>
            </a:r>
            <a:r>
              <a:rPr lang="en-US" sz="2400" dirty="0" smtClean="0">
                <a:solidFill>
                  <a:srgbClr val="000000"/>
                </a:solidFill>
                <a:cs typeface="Arial" pitchFamily="34" charset="0"/>
              </a:rPr>
              <a:t> Beauty </a:t>
            </a:r>
            <a:r>
              <a:rPr lang="en-US" sz="2400" dirty="0" err="1" smtClean="0">
                <a:solidFill>
                  <a:srgbClr val="000000"/>
                </a:solidFill>
                <a:cs typeface="Arial" pitchFamily="34" charset="0"/>
              </a:rPr>
              <a:t>Parlour</a:t>
            </a:r>
            <a:r>
              <a:rPr lang="en-US" sz="2400" dirty="0" smtClean="0">
                <a:solidFill>
                  <a:srgbClr val="000000"/>
                </a:solidFill>
                <a:cs typeface="Arial" pitchFamily="34" charset="0"/>
              </a:rPr>
              <a:t> (Service)</a:t>
            </a:r>
            <a:endParaRPr lang="en-GB" sz="2400" dirty="0">
              <a:solidFill>
                <a:srgbClr val="000000"/>
              </a:solidFill>
              <a:cs typeface="Arial" pitchFamily="34" charset="0"/>
            </a:endParaRPr>
          </a:p>
        </p:txBody>
      </p:sp>
      <p:sp>
        <p:nvSpPr>
          <p:cNvPr id="11267" name="Text Box 2"/>
          <p:cNvSpPr txBox="1">
            <a:spLocks noChangeArrowheads="1"/>
          </p:cNvSpPr>
          <p:nvPr/>
        </p:nvSpPr>
        <p:spPr bwMode="auto">
          <a:xfrm>
            <a:off x="228600" y="1035050"/>
            <a:ext cx="4267200" cy="53657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eaLnBrk="1" hangingPunct="1">
              <a:lnSpc>
                <a:spcPct val="140000"/>
              </a:lnSpc>
              <a:buSzPct val="100000"/>
              <a:buFont typeface="Arial" pitchFamily="34" charset="0"/>
              <a:buChar char="•"/>
            </a:pPr>
            <a:r>
              <a:rPr lang="en-US" sz="2400" dirty="0" err="1" smtClean="0">
                <a:solidFill>
                  <a:srgbClr val="000000"/>
                </a:solidFill>
                <a:cs typeface="Arial" pitchFamily="34" charset="0"/>
              </a:rPr>
              <a:t>Namita</a:t>
            </a:r>
            <a:r>
              <a:rPr lang="en-US" sz="2400" dirty="0" smtClean="0">
                <a:solidFill>
                  <a:srgbClr val="000000"/>
                </a:solidFill>
                <a:cs typeface="Arial" pitchFamily="34" charset="0"/>
              </a:rPr>
              <a:t> wants to start a beauty </a:t>
            </a:r>
            <a:r>
              <a:rPr lang="en-US" sz="2400" dirty="0" err="1" smtClean="0">
                <a:solidFill>
                  <a:srgbClr val="000000"/>
                </a:solidFill>
                <a:cs typeface="Arial" pitchFamily="34" charset="0"/>
              </a:rPr>
              <a:t>parlour</a:t>
            </a:r>
            <a:r>
              <a:rPr lang="en-US" sz="2400" dirty="0" smtClean="0">
                <a:solidFill>
                  <a:srgbClr val="000000"/>
                </a:solidFill>
                <a:cs typeface="Arial" pitchFamily="34" charset="0"/>
              </a:rPr>
              <a:t> in her village.</a:t>
            </a:r>
          </a:p>
          <a:p>
            <a:pPr eaLnBrk="1" hangingPunct="1">
              <a:lnSpc>
                <a:spcPct val="140000"/>
              </a:lnSpc>
              <a:buSzPct val="100000"/>
              <a:buFont typeface="Arial" pitchFamily="34" charset="0"/>
              <a:buChar char="•"/>
            </a:pPr>
            <a:r>
              <a:rPr lang="en-US" sz="2400" dirty="0" smtClean="0">
                <a:solidFill>
                  <a:srgbClr val="000000"/>
                </a:solidFill>
                <a:cs typeface="Arial" pitchFamily="34" charset="0"/>
              </a:rPr>
              <a:t>There are many women in the village who would like to do make-up for occasions such as weddings and festivals</a:t>
            </a:r>
          </a:p>
          <a:p>
            <a:pPr eaLnBrk="1" hangingPunct="1">
              <a:lnSpc>
                <a:spcPct val="140000"/>
              </a:lnSpc>
              <a:buSzPct val="100000"/>
              <a:buFont typeface="Arial" pitchFamily="34" charset="0"/>
              <a:buChar char="•"/>
            </a:pPr>
            <a:r>
              <a:rPr lang="en-US" sz="2400" dirty="0" err="1" smtClean="0">
                <a:solidFill>
                  <a:srgbClr val="000000"/>
                </a:solidFill>
                <a:cs typeface="Arial" pitchFamily="34" charset="0"/>
              </a:rPr>
              <a:t>Namita</a:t>
            </a:r>
            <a:r>
              <a:rPr lang="en-US" sz="2400" dirty="0" smtClean="0">
                <a:solidFill>
                  <a:srgbClr val="000000"/>
                </a:solidFill>
                <a:cs typeface="Arial" pitchFamily="34" charset="0"/>
              </a:rPr>
              <a:t> has learnt how to do make-up from her Aunt who lives in Mumbai</a:t>
            </a:r>
            <a:endParaRPr lang="en-IN" sz="2400" dirty="0">
              <a:solidFill>
                <a:srgbClr val="000000"/>
              </a:solidFill>
              <a:cs typeface="Arial" pitchFamily="34" charset="0"/>
            </a:endParaRPr>
          </a:p>
        </p:txBody>
      </p:sp>
      <p:sp>
        <p:nvSpPr>
          <p:cNvPr id="10" name="Slide Number Placeholder 5"/>
          <p:cNvSpPr>
            <a:spLocks noGrp="1"/>
          </p:cNvSpPr>
          <p:nvPr>
            <p:ph type="sldNum" sz="quarter" idx="12"/>
          </p:nvPr>
        </p:nvSpPr>
        <p:spPr>
          <a:xfrm>
            <a:off x="3048000" y="6416675"/>
            <a:ext cx="2895600" cy="365125"/>
          </a:xfrm>
        </p:spPr>
        <p:txBody>
          <a:bodyPr bIns="0" anchor="b" anchorCtr="0"/>
          <a:lstStyle/>
          <a:p>
            <a:pPr algn="ctr">
              <a:defRPr/>
            </a:pPr>
            <a:fld id="{250C2639-2A96-44B5-989D-C02F68C79DCD}" type="slidenum">
              <a:rPr lang="en-US" sz="1600" b="1" smtClean="0">
                <a:solidFill>
                  <a:prstClr val="black"/>
                </a:solidFill>
              </a:rPr>
              <a:pPr algn="ctr">
                <a:defRPr/>
              </a:pPr>
              <a:t>52</a:t>
            </a:fld>
            <a:endParaRPr lang="en-US" sz="1600" b="1" smtClean="0">
              <a:solidFill>
                <a:prstClr val="black"/>
              </a:solidFill>
            </a:endParaRPr>
          </a:p>
        </p:txBody>
      </p:sp>
      <p:sp>
        <p:nvSpPr>
          <p:cNvPr id="8" name="Text Box 1"/>
          <p:cNvSpPr txBox="1">
            <a:spLocks noChangeArrowheads="1"/>
          </p:cNvSpPr>
          <p:nvPr/>
        </p:nvSpPr>
        <p:spPr bwMode="auto">
          <a:xfrm>
            <a:off x="46482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eaLnBrk="1" hangingPunct="1"/>
            <a:r>
              <a:rPr lang="x-none" sz="2400" dirty="0" smtClean="0">
                <a:solidFill>
                  <a:srgbClr val="000000"/>
                </a:solidFill>
                <a:cs typeface="Arial" charset="0"/>
              </a:rPr>
              <a:t>उदाहरण व्यापार 2 — नमिता का ब्यूटी पार्लर</a:t>
            </a:r>
            <a:endParaRPr lang="en-GB" sz="2400" dirty="0">
              <a:solidFill>
                <a:srgbClr val="000000"/>
              </a:solidFill>
              <a:cs typeface="Arial" pitchFamily="34" charset="0"/>
            </a:endParaRPr>
          </a:p>
        </p:txBody>
      </p:sp>
      <p:sp>
        <p:nvSpPr>
          <p:cNvPr id="9" name="Text Box 2"/>
          <p:cNvSpPr txBox="1">
            <a:spLocks noChangeArrowheads="1"/>
          </p:cNvSpPr>
          <p:nvPr/>
        </p:nvSpPr>
        <p:spPr bwMode="auto">
          <a:xfrm>
            <a:off x="4648200" y="1035050"/>
            <a:ext cx="4267200" cy="53657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eaLnBrk="1" hangingPunct="1">
              <a:lnSpc>
                <a:spcPct val="140000"/>
              </a:lnSpc>
              <a:buSzPct val="100000"/>
              <a:buFont typeface="Arial" pitchFamily="34" charset="0"/>
              <a:buChar char="•"/>
            </a:pPr>
            <a:r>
              <a:rPr lang="x-none" sz="2400" dirty="0" smtClean="0">
                <a:solidFill>
                  <a:srgbClr val="000000"/>
                </a:solidFill>
                <a:cs typeface="Arial" pitchFamily="34" charset="0"/>
              </a:rPr>
              <a:t>नमिता अपने गांव में ब्यूटी पार्लर खोलना चाहती है।</a:t>
            </a:r>
          </a:p>
          <a:p>
            <a:pPr eaLnBrk="1" hangingPunct="1">
              <a:lnSpc>
                <a:spcPct val="140000"/>
              </a:lnSpc>
              <a:buSzPct val="100000"/>
              <a:buFont typeface="Arial" pitchFamily="34" charset="0"/>
              <a:buChar char="•"/>
            </a:pPr>
            <a:r>
              <a:rPr lang="x-none" sz="2400" dirty="0" smtClean="0">
                <a:solidFill>
                  <a:srgbClr val="000000"/>
                </a:solidFill>
                <a:cs typeface="Arial" pitchFamily="34" charset="0"/>
              </a:rPr>
              <a:t>गांव में कई महिलाएं हैं जो शादियों और त्योहारों जैसे मौकों के लिए मेक—अप करवाना चाहेंगी</a:t>
            </a:r>
          </a:p>
          <a:p>
            <a:pPr eaLnBrk="1" hangingPunct="1">
              <a:lnSpc>
                <a:spcPct val="140000"/>
              </a:lnSpc>
              <a:buSzPct val="100000"/>
              <a:buFont typeface="Arial" pitchFamily="34" charset="0"/>
              <a:buChar char="•"/>
            </a:pPr>
            <a:r>
              <a:rPr lang="x-none" sz="2400" dirty="0" smtClean="0">
                <a:solidFill>
                  <a:srgbClr val="000000"/>
                </a:solidFill>
                <a:cs typeface="Arial" pitchFamily="34" charset="0"/>
              </a:rPr>
              <a:t>नमिता ने मुंबई में रहने वाली अपनी आंटी से मेक—अप करना सीखा है</a:t>
            </a:r>
            <a:endParaRPr lang="en-IN" sz="2400" dirty="0">
              <a:solidFill>
                <a:srgbClr val="000000"/>
              </a:solidFill>
              <a:cs typeface="Arial" pitchFamily="34" charset="0"/>
            </a:endParaRPr>
          </a:p>
        </p:txBody>
      </p:sp>
    </p:spTree>
    <p:extLst>
      <p:ext uri="{BB962C8B-B14F-4D97-AF65-F5344CB8AC3E}">
        <p14:creationId xmlns:p14="http://schemas.microsoft.com/office/powerpoint/2010/main" val="3113754951"/>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26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1267">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9">
                                            <p:txEl>
                                              <p:pRg st="1" end="1"/>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1666" name="Text Box 1"/>
          <p:cNvSpPr txBox="1">
            <a:spLocks noChangeArrowheads="1"/>
          </p:cNvSpPr>
          <p:nvPr/>
        </p:nvSpPr>
        <p:spPr bwMode="auto">
          <a:xfrm>
            <a:off x="2286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eaLnBrk="1" hangingPunct="1"/>
            <a:r>
              <a:rPr lang="en-US" sz="2400" dirty="0">
                <a:solidFill>
                  <a:srgbClr val="000000"/>
                </a:solidFill>
                <a:cs typeface="Arial" charset="0"/>
              </a:rPr>
              <a:t>Sample </a:t>
            </a:r>
            <a:r>
              <a:rPr lang="en-US" sz="2400" dirty="0" smtClean="0">
                <a:solidFill>
                  <a:srgbClr val="000000"/>
                </a:solidFill>
                <a:cs typeface="Arial" pitchFamily="34" charset="0"/>
              </a:rPr>
              <a:t>business </a:t>
            </a:r>
            <a:r>
              <a:rPr lang="en-US" sz="2400" dirty="0">
                <a:solidFill>
                  <a:srgbClr val="000000"/>
                </a:solidFill>
                <a:cs typeface="Arial" pitchFamily="34" charset="0"/>
              </a:rPr>
              <a:t>3 – </a:t>
            </a:r>
            <a:r>
              <a:rPr lang="en-US" sz="2400" dirty="0" err="1" smtClean="0">
                <a:solidFill>
                  <a:srgbClr val="000000"/>
                </a:solidFill>
                <a:cs typeface="Arial" pitchFamily="34" charset="0"/>
              </a:rPr>
              <a:t>Kanku’s</a:t>
            </a:r>
            <a:r>
              <a:rPr lang="en-US" sz="2400" dirty="0" smtClean="0">
                <a:solidFill>
                  <a:srgbClr val="000000"/>
                </a:solidFill>
                <a:cs typeface="Arial" pitchFamily="34" charset="0"/>
              </a:rPr>
              <a:t> General Store (Trading)</a:t>
            </a:r>
            <a:endParaRPr lang="en-GB" sz="2400" dirty="0">
              <a:solidFill>
                <a:srgbClr val="000000"/>
              </a:solidFill>
              <a:cs typeface="Arial" pitchFamily="34" charset="0"/>
            </a:endParaRPr>
          </a:p>
        </p:txBody>
      </p:sp>
      <p:sp>
        <p:nvSpPr>
          <p:cNvPr id="11267" name="Text Box 2"/>
          <p:cNvSpPr txBox="1">
            <a:spLocks noChangeArrowheads="1"/>
          </p:cNvSpPr>
          <p:nvPr/>
        </p:nvSpPr>
        <p:spPr bwMode="auto">
          <a:xfrm>
            <a:off x="228600" y="1066800"/>
            <a:ext cx="4267200" cy="53657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eaLnBrk="1" hangingPunct="1">
              <a:lnSpc>
                <a:spcPct val="140000"/>
              </a:lnSpc>
              <a:buSzPct val="100000"/>
              <a:buFont typeface="Arial" pitchFamily="34" charset="0"/>
              <a:buChar char="•"/>
            </a:pPr>
            <a:r>
              <a:rPr lang="en-US" sz="2400" dirty="0" err="1" smtClean="0">
                <a:solidFill>
                  <a:srgbClr val="000000"/>
                </a:solidFill>
                <a:cs typeface="Arial" pitchFamily="34" charset="0"/>
              </a:rPr>
              <a:t>Kanku</a:t>
            </a:r>
            <a:r>
              <a:rPr lang="en-US" sz="2400" dirty="0" smtClean="0">
                <a:solidFill>
                  <a:srgbClr val="000000"/>
                </a:solidFill>
                <a:cs typeface="Arial" pitchFamily="34" charset="0"/>
              </a:rPr>
              <a:t> </a:t>
            </a:r>
            <a:r>
              <a:rPr lang="en-US" sz="2400" dirty="0">
                <a:solidFill>
                  <a:srgbClr val="000000"/>
                </a:solidFill>
                <a:cs typeface="Arial" pitchFamily="34" charset="0"/>
              </a:rPr>
              <a:t>has a shop in the market for which she pays a monthly rent</a:t>
            </a:r>
          </a:p>
          <a:p>
            <a:pPr eaLnBrk="1" hangingPunct="1">
              <a:lnSpc>
                <a:spcPct val="140000"/>
              </a:lnSpc>
              <a:buSzPct val="100000"/>
              <a:buFont typeface="Arial" pitchFamily="34" charset="0"/>
              <a:buChar char="•"/>
            </a:pPr>
            <a:r>
              <a:rPr lang="en-US" sz="2400" dirty="0">
                <a:solidFill>
                  <a:srgbClr val="000000"/>
                </a:solidFill>
                <a:cs typeface="Arial" pitchFamily="34" charset="0"/>
              </a:rPr>
              <a:t>She buys </a:t>
            </a:r>
            <a:r>
              <a:rPr lang="en-US" sz="2400" dirty="0" smtClean="0">
                <a:solidFill>
                  <a:srgbClr val="000000"/>
                </a:solidFill>
                <a:cs typeface="Arial" pitchFamily="34" charset="0"/>
              </a:rPr>
              <a:t>items such as rice, </a:t>
            </a:r>
            <a:r>
              <a:rPr lang="en-US" sz="2400" dirty="0" err="1" smtClean="0">
                <a:solidFill>
                  <a:srgbClr val="000000"/>
                </a:solidFill>
                <a:cs typeface="Arial" pitchFamily="34" charset="0"/>
              </a:rPr>
              <a:t>daal</a:t>
            </a:r>
            <a:r>
              <a:rPr lang="en-US" sz="2400" dirty="0" smtClean="0">
                <a:solidFill>
                  <a:srgbClr val="000000"/>
                </a:solidFill>
                <a:cs typeface="Arial" pitchFamily="34" charset="0"/>
              </a:rPr>
              <a:t>, soap, paste, bulbs, etc. </a:t>
            </a:r>
            <a:r>
              <a:rPr lang="en-US" sz="2400" dirty="0">
                <a:solidFill>
                  <a:srgbClr val="000000"/>
                </a:solidFill>
                <a:cs typeface="Arial" pitchFamily="34" charset="0"/>
              </a:rPr>
              <a:t>from the wholesale </a:t>
            </a:r>
            <a:r>
              <a:rPr lang="en-US" sz="2400" dirty="0" smtClean="0">
                <a:solidFill>
                  <a:srgbClr val="000000"/>
                </a:solidFill>
                <a:cs typeface="Arial" pitchFamily="34" charset="0"/>
              </a:rPr>
              <a:t>market in the city.</a:t>
            </a:r>
          </a:p>
          <a:p>
            <a:pPr eaLnBrk="1" hangingPunct="1">
              <a:lnSpc>
                <a:spcPct val="140000"/>
              </a:lnSpc>
              <a:buSzPct val="100000"/>
              <a:buFont typeface="Arial" pitchFamily="34" charset="0"/>
              <a:buChar char="•"/>
            </a:pPr>
            <a:r>
              <a:rPr lang="en-US" sz="2400" dirty="0" smtClean="0">
                <a:solidFill>
                  <a:srgbClr val="000000"/>
                </a:solidFill>
                <a:cs typeface="Arial" pitchFamily="34" charset="0"/>
              </a:rPr>
              <a:t>She takes these items to </a:t>
            </a:r>
            <a:r>
              <a:rPr lang="en-US" sz="2400" dirty="0">
                <a:solidFill>
                  <a:srgbClr val="000000"/>
                </a:solidFill>
                <a:cs typeface="Arial" pitchFamily="34" charset="0"/>
              </a:rPr>
              <a:t>her </a:t>
            </a:r>
            <a:r>
              <a:rPr lang="en-US" sz="2400" dirty="0" smtClean="0">
                <a:solidFill>
                  <a:srgbClr val="000000"/>
                </a:solidFill>
                <a:cs typeface="Arial" pitchFamily="34" charset="0"/>
              </a:rPr>
              <a:t>shop in the village, </a:t>
            </a:r>
            <a:r>
              <a:rPr lang="en-US" sz="2400" dirty="0">
                <a:solidFill>
                  <a:srgbClr val="000000"/>
                </a:solidFill>
                <a:cs typeface="Arial" pitchFamily="34" charset="0"/>
              </a:rPr>
              <a:t>and then sells them to </a:t>
            </a:r>
            <a:r>
              <a:rPr lang="en-US" sz="2400" dirty="0" smtClean="0">
                <a:solidFill>
                  <a:srgbClr val="000000"/>
                </a:solidFill>
                <a:cs typeface="Arial" pitchFamily="34" charset="0"/>
              </a:rPr>
              <a:t>the locals</a:t>
            </a:r>
            <a:endParaRPr lang="en-IN" sz="2400" dirty="0">
              <a:solidFill>
                <a:srgbClr val="000000"/>
              </a:solidFill>
              <a:cs typeface="Arial" pitchFamily="34" charset="0"/>
            </a:endParaRPr>
          </a:p>
        </p:txBody>
      </p:sp>
      <p:sp>
        <p:nvSpPr>
          <p:cNvPr id="10" name="Slide Number Placeholder 5"/>
          <p:cNvSpPr>
            <a:spLocks noGrp="1"/>
          </p:cNvSpPr>
          <p:nvPr>
            <p:ph type="sldNum" sz="quarter" idx="12"/>
          </p:nvPr>
        </p:nvSpPr>
        <p:spPr>
          <a:xfrm>
            <a:off x="3048000" y="6416675"/>
            <a:ext cx="2895600" cy="365125"/>
          </a:xfrm>
        </p:spPr>
        <p:txBody>
          <a:bodyPr bIns="0" anchor="b" anchorCtr="0"/>
          <a:lstStyle/>
          <a:p>
            <a:pPr algn="ctr">
              <a:defRPr/>
            </a:pPr>
            <a:fld id="{B055C91D-73B1-4EB4-B9C8-E16E23D9380B}" type="slidenum">
              <a:rPr lang="en-US" sz="1600" b="1" smtClean="0">
                <a:solidFill>
                  <a:prstClr val="black"/>
                </a:solidFill>
              </a:rPr>
              <a:pPr algn="ctr">
                <a:defRPr/>
              </a:pPr>
              <a:t>53</a:t>
            </a:fld>
            <a:endParaRPr lang="en-US" sz="1600" b="1" smtClean="0">
              <a:solidFill>
                <a:prstClr val="black"/>
              </a:solidFill>
            </a:endParaRPr>
          </a:p>
        </p:txBody>
      </p:sp>
      <p:sp>
        <p:nvSpPr>
          <p:cNvPr id="8" name="Text Box 1"/>
          <p:cNvSpPr txBox="1">
            <a:spLocks noChangeArrowheads="1"/>
          </p:cNvSpPr>
          <p:nvPr/>
        </p:nvSpPr>
        <p:spPr bwMode="auto">
          <a:xfrm>
            <a:off x="46482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eaLnBrk="1" hangingPunct="1"/>
            <a:r>
              <a:rPr lang="x-none" sz="2400" dirty="0" smtClean="0">
                <a:solidFill>
                  <a:srgbClr val="000000"/>
                </a:solidFill>
                <a:cs typeface="Arial" charset="0"/>
              </a:rPr>
              <a:t>उदाहरण व्यापार 3 — कंकु की किराना दुकान</a:t>
            </a:r>
            <a:endParaRPr lang="x-none" sz="2400" dirty="0">
              <a:solidFill>
                <a:srgbClr val="000000"/>
              </a:solidFill>
              <a:cs typeface="Arial" charset="0"/>
            </a:endParaRPr>
          </a:p>
        </p:txBody>
      </p:sp>
      <p:sp>
        <p:nvSpPr>
          <p:cNvPr id="9" name="Text Box 2"/>
          <p:cNvSpPr txBox="1">
            <a:spLocks noChangeArrowheads="1"/>
          </p:cNvSpPr>
          <p:nvPr/>
        </p:nvSpPr>
        <p:spPr bwMode="auto">
          <a:xfrm>
            <a:off x="4648200" y="1066800"/>
            <a:ext cx="4267200" cy="53657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eaLnBrk="1" hangingPunct="1">
              <a:lnSpc>
                <a:spcPct val="140000"/>
              </a:lnSpc>
              <a:buSzPct val="100000"/>
              <a:buFont typeface="Arial" pitchFamily="34" charset="0"/>
              <a:buChar char="•"/>
            </a:pPr>
            <a:r>
              <a:rPr lang="x-none" sz="2400" dirty="0" smtClean="0">
                <a:solidFill>
                  <a:srgbClr val="000000"/>
                </a:solidFill>
                <a:cs typeface="Arial" pitchFamily="34" charset="0"/>
              </a:rPr>
              <a:t>कंकु की बाजार में दुकान है जिसका किराया वह हर महीने भरती है</a:t>
            </a:r>
          </a:p>
          <a:p>
            <a:pPr eaLnBrk="1" hangingPunct="1">
              <a:lnSpc>
                <a:spcPct val="140000"/>
              </a:lnSpc>
              <a:buSzPct val="100000"/>
              <a:buFont typeface="Arial" pitchFamily="34" charset="0"/>
              <a:buChar char="•"/>
            </a:pPr>
            <a:r>
              <a:rPr lang="x-none" sz="2400" dirty="0" smtClean="0">
                <a:solidFill>
                  <a:srgbClr val="000000"/>
                </a:solidFill>
                <a:cs typeface="Arial" pitchFamily="34" charset="0"/>
              </a:rPr>
              <a:t>वह शहर के थोक बाजार से चावल, दाल, पेस्ट, बल्ब आदि जैसी सामग्रियां खरीदती है।</a:t>
            </a:r>
          </a:p>
          <a:p>
            <a:pPr eaLnBrk="1" hangingPunct="1">
              <a:lnSpc>
                <a:spcPct val="140000"/>
              </a:lnSpc>
              <a:buSzPct val="100000"/>
              <a:buFont typeface="Arial" pitchFamily="34" charset="0"/>
              <a:buChar char="•"/>
            </a:pPr>
            <a:r>
              <a:rPr lang="x-none" sz="2400" dirty="0" smtClean="0">
                <a:solidFill>
                  <a:srgbClr val="000000"/>
                </a:solidFill>
                <a:cs typeface="Arial" pitchFamily="34" charset="0"/>
              </a:rPr>
              <a:t>वह इन चीजों को गांव की अपनी दुकान में लाती है, और स्थानीय लोगों को बेच देती है।</a:t>
            </a:r>
            <a:endParaRPr lang="en-IN" sz="2400" dirty="0">
              <a:solidFill>
                <a:srgbClr val="000000"/>
              </a:solidFill>
              <a:cs typeface="Arial" pitchFamily="34" charset="0"/>
            </a:endParaRPr>
          </a:p>
        </p:txBody>
      </p:sp>
    </p:spTree>
    <p:extLst>
      <p:ext uri="{BB962C8B-B14F-4D97-AF65-F5344CB8AC3E}">
        <p14:creationId xmlns:p14="http://schemas.microsoft.com/office/powerpoint/2010/main" val="1200836224"/>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26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1267">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9">
                                            <p:txEl>
                                              <p:pRg st="1" end="1"/>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a:xfrm>
            <a:off x="304800" y="152400"/>
            <a:ext cx="4191000" cy="838200"/>
          </a:xfrm>
          <a:ln>
            <a:solidFill>
              <a:srgbClr val="000000"/>
            </a:solidFill>
            <a:round/>
          </a:ln>
          <a:extLst/>
        </p:spPr>
        <p:txBody>
          <a:bodyPr lIns="82945" tIns="41473" rIns="82945" bIns="41473"/>
          <a:lstStyle/>
          <a:p>
            <a:pPr algn="l" eaLnBrk="1" hangingPunct="1">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pPr>
            <a:r>
              <a:rPr lang="en-US" sz="2000" dirty="0">
                <a:solidFill>
                  <a:srgbClr val="000000"/>
                </a:solidFill>
                <a:cs typeface="Arial" charset="0"/>
              </a:rPr>
              <a:t>Sample business </a:t>
            </a:r>
            <a:r>
              <a:rPr lang="en-US" sz="2000" dirty="0" smtClean="0">
                <a:solidFill>
                  <a:srgbClr val="000000"/>
                </a:solidFill>
                <a:cs typeface="Arial" charset="0"/>
              </a:rPr>
              <a:t>4 - </a:t>
            </a:r>
            <a:r>
              <a:rPr lang="en-US" sz="2000" dirty="0">
                <a:solidFill>
                  <a:srgbClr val="000000"/>
                </a:solidFill>
                <a:latin typeface="Arial" charset="0"/>
                <a:ea typeface="+mn-ea"/>
                <a:cs typeface="Arial" charset="0"/>
              </a:rPr>
              <a:t/>
            </a:r>
            <a:br>
              <a:rPr lang="en-US" sz="2000" dirty="0">
                <a:solidFill>
                  <a:srgbClr val="000000"/>
                </a:solidFill>
                <a:latin typeface="Arial" charset="0"/>
                <a:ea typeface="+mn-ea"/>
                <a:cs typeface="Arial" charset="0"/>
              </a:rPr>
            </a:br>
            <a:r>
              <a:rPr lang="en-US" sz="2000" dirty="0" err="1" smtClean="0">
                <a:solidFill>
                  <a:srgbClr val="000000"/>
                </a:solidFill>
                <a:latin typeface="Arial" charset="0"/>
                <a:ea typeface="+mn-ea"/>
                <a:cs typeface="Arial" charset="0"/>
              </a:rPr>
              <a:t>Sundari’s</a:t>
            </a:r>
            <a:r>
              <a:rPr lang="en-US" sz="2000" dirty="0" smtClean="0">
                <a:solidFill>
                  <a:srgbClr val="000000"/>
                </a:solidFill>
                <a:latin typeface="Arial" charset="0"/>
                <a:ea typeface="+mn-ea"/>
                <a:cs typeface="Arial" charset="0"/>
              </a:rPr>
              <a:t> Garments (Service and Trading)</a:t>
            </a:r>
            <a:endParaRPr lang="en-US" sz="2000" dirty="0">
              <a:solidFill>
                <a:srgbClr val="000000"/>
              </a:solidFill>
              <a:latin typeface="Arial" charset="0"/>
              <a:ea typeface="+mn-ea"/>
              <a:cs typeface="Arial" charset="0"/>
            </a:endParaRPr>
          </a:p>
        </p:txBody>
      </p:sp>
      <p:sp>
        <p:nvSpPr>
          <p:cNvPr id="3" name="Content Placeholder 2"/>
          <p:cNvSpPr>
            <a:spLocks noGrp="1"/>
          </p:cNvSpPr>
          <p:nvPr>
            <p:ph idx="1"/>
          </p:nvPr>
        </p:nvSpPr>
        <p:spPr>
          <a:xfrm>
            <a:off x="304800" y="1143000"/>
            <a:ext cx="4191000" cy="5395912"/>
          </a:xfrm>
          <a:ln>
            <a:solidFill>
              <a:srgbClr val="000000"/>
            </a:solidFill>
            <a:round/>
            <a:headEnd/>
            <a:tailEnd/>
          </a:ln>
        </p:spPr>
        <p:txBody>
          <a:bodyPr lIns="82945" tIns="41473" rIns="82945" bIns="41473"/>
          <a:lstStyle/>
          <a:p>
            <a:pPr marL="200025" indent="-200025" eaLnBrk="1" hangingPunct="1">
              <a:lnSpc>
                <a:spcPct val="114000"/>
              </a:lnSpc>
              <a:spcBef>
                <a:spcPct val="0"/>
              </a:spcBef>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2200" dirty="0" smtClean="0">
                <a:solidFill>
                  <a:srgbClr val="000000"/>
                </a:solidFill>
              </a:rPr>
              <a:t>This business is run by </a:t>
            </a:r>
            <a:r>
              <a:rPr lang="en-US" sz="2200" dirty="0" err="1" smtClean="0">
                <a:solidFill>
                  <a:srgbClr val="000000"/>
                </a:solidFill>
              </a:rPr>
              <a:t>Sundari</a:t>
            </a:r>
            <a:r>
              <a:rPr lang="en-US" sz="2200" dirty="0" smtClean="0">
                <a:solidFill>
                  <a:srgbClr val="000000"/>
                </a:solidFill>
              </a:rPr>
              <a:t>. Her business stitches  salwar kurtas and skirts for women and schoolgirls  </a:t>
            </a:r>
          </a:p>
          <a:p>
            <a:pPr marL="717550" lvl="1" indent="-200025" eaLnBrk="1" hangingPunct="1">
              <a:lnSpc>
                <a:spcPct val="114000"/>
              </a:lnSpc>
              <a:spcBef>
                <a:spcPct val="0"/>
              </a:spcBef>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2000" dirty="0" smtClean="0">
                <a:solidFill>
                  <a:srgbClr val="000000"/>
                </a:solidFill>
              </a:rPr>
              <a:t>The customer buys cloth and brings it to the shop</a:t>
            </a:r>
          </a:p>
          <a:p>
            <a:pPr marL="717550" lvl="1" indent="-200025" eaLnBrk="1" hangingPunct="1">
              <a:lnSpc>
                <a:spcPct val="114000"/>
              </a:lnSpc>
              <a:spcBef>
                <a:spcPct val="0"/>
              </a:spcBef>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2000" dirty="0" smtClean="0">
                <a:solidFill>
                  <a:srgbClr val="000000"/>
                </a:solidFill>
              </a:rPr>
              <a:t>The business buys threads, buttons, etc. and stitches the clothes as per the customer’s measurements</a:t>
            </a:r>
          </a:p>
          <a:p>
            <a:pPr marL="717550" lvl="1" indent="-200025" eaLnBrk="1" hangingPunct="1">
              <a:lnSpc>
                <a:spcPct val="114000"/>
              </a:lnSpc>
              <a:spcBef>
                <a:spcPct val="0"/>
              </a:spcBef>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2000" dirty="0" smtClean="0">
                <a:solidFill>
                  <a:srgbClr val="000000"/>
                </a:solidFill>
              </a:rPr>
              <a:t>The business also buys some readymade items such as handkerchiefs, night gowns which it sells to the customers</a:t>
            </a:r>
            <a:endParaRPr lang="en-US" sz="1400" dirty="0" smtClean="0">
              <a:solidFill>
                <a:srgbClr val="000000"/>
              </a:solidFill>
            </a:endParaRPr>
          </a:p>
        </p:txBody>
      </p:sp>
      <p:sp>
        <p:nvSpPr>
          <p:cNvPr id="242694" name="Slide Number Placeholder 5"/>
          <p:cNvSpPr txBox="1">
            <a:spLocks/>
          </p:cNvSpPr>
          <p:nvPr/>
        </p:nvSpPr>
        <p:spPr bwMode="auto">
          <a:xfrm>
            <a:off x="3124200" y="6356350"/>
            <a:ext cx="2895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fld id="{7384EE4F-0F4A-4BF9-9768-2ADDCB82F926}" type="slidenum">
              <a:rPr lang="en-US" sz="1600" b="1">
                <a:solidFill>
                  <a:srgbClr val="000000"/>
                </a:solidFill>
                <a:latin typeface="Calibri" pitchFamily="34" charset="0"/>
                <a:cs typeface="Arial" pitchFamily="34" charset="0"/>
              </a:rPr>
              <a:pPr algn="ctr" eaLnBrk="1" hangingPunct="1"/>
              <a:t>54</a:t>
            </a:fld>
            <a:endParaRPr lang="en-US" sz="1600" b="1">
              <a:solidFill>
                <a:srgbClr val="000000"/>
              </a:solidFill>
              <a:latin typeface="Calibri" pitchFamily="34" charset="0"/>
              <a:cs typeface="Arial" pitchFamily="34" charset="0"/>
            </a:endParaRPr>
          </a:p>
        </p:txBody>
      </p:sp>
      <p:sp>
        <p:nvSpPr>
          <p:cNvPr id="7" name="Title 1"/>
          <p:cNvSpPr txBox="1">
            <a:spLocks/>
          </p:cNvSpPr>
          <p:nvPr/>
        </p:nvSpPr>
        <p:spPr bwMode="auto">
          <a:xfrm>
            <a:off x="4647398" y="152400"/>
            <a:ext cx="4191000" cy="838200"/>
          </a:xfrm>
          <a:prstGeom prst="rect">
            <a:avLst/>
          </a:prstGeom>
          <a:noFill/>
          <a:ln>
            <a:solidFill>
              <a:srgbClr val="000000"/>
            </a:solidFill>
            <a:round/>
          </a:ln>
          <a:extLst/>
        </p:spPr>
        <p:txBody>
          <a:bodyPr vert="horz" wrap="square" lIns="82945" tIns="41473" rIns="82945" bIns="41473" numCol="1" anchor="ctr" anchorCtr="0" compatLnSpc="1">
            <a:prstTxWarp prst="textNoShape">
              <a:avLst/>
            </a:prstTxWarp>
          </a:bodyPr>
          <a:lstStyle>
            <a:lvl1pPr algn="ctr" rtl="0" eaLnBrk="0" fontAlgn="base" hangingPunct="0">
              <a:spcBef>
                <a:spcPct val="0"/>
              </a:spcBef>
              <a:spcAft>
                <a:spcPct val="0"/>
              </a:spcAft>
              <a:defRPr sz="4400" kern="1200">
                <a:solidFill>
                  <a:schemeClr val="tx1"/>
                </a:solidFill>
                <a:latin typeface="Arial" pitchFamily="34" charset="0"/>
                <a:ea typeface="+mj-ea"/>
                <a:cs typeface="Arial" pitchFamily="34" charset="0"/>
              </a:defRPr>
            </a:lvl1pPr>
            <a:lvl2pPr algn="ctr" rtl="0" eaLnBrk="0" fontAlgn="base" hangingPunct="0">
              <a:spcBef>
                <a:spcPct val="0"/>
              </a:spcBef>
              <a:spcAft>
                <a:spcPct val="0"/>
              </a:spcAft>
              <a:defRPr sz="4400">
                <a:solidFill>
                  <a:schemeClr val="tx1"/>
                </a:solidFill>
                <a:latin typeface="Arial" charset="0"/>
                <a:cs typeface="Arial" charset="0"/>
              </a:defRPr>
            </a:lvl2pPr>
            <a:lvl3pPr algn="ctr" rtl="0" eaLnBrk="0" fontAlgn="base" hangingPunct="0">
              <a:spcBef>
                <a:spcPct val="0"/>
              </a:spcBef>
              <a:spcAft>
                <a:spcPct val="0"/>
              </a:spcAft>
              <a:defRPr sz="4400">
                <a:solidFill>
                  <a:schemeClr val="tx1"/>
                </a:solidFill>
                <a:latin typeface="Arial" charset="0"/>
                <a:cs typeface="Arial" charset="0"/>
              </a:defRPr>
            </a:lvl3pPr>
            <a:lvl4pPr algn="ctr" rtl="0" eaLnBrk="0" fontAlgn="base" hangingPunct="0">
              <a:spcBef>
                <a:spcPct val="0"/>
              </a:spcBef>
              <a:spcAft>
                <a:spcPct val="0"/>
              </a:spcAft>
              <a:defRPr sz="4400">
                <a:solidFill>
                  <a:schemeClr val="tx1"/>
                </a:solidFill>
                <a:latin typeface="Arial" charset="0"/>
                <a:cs typeface="Arial" charset="0"/>
              </a:defRPr>
            </a:lvl4pPr>
            <a:lvl5pPr algn="ctr" rtl="0" eaLnBrk="0" fontAlgn="base" hangingPunct="0">
              <a:spcBef>
                <a:spcPct val="0"/>
              </a:spcBef>
              <a:spcAft>
                <a:spcPct val="0"/>
              </a:spcAft>
              <a:defRPr sz="4400">
                <a:solidFill>
                  <a:schemeClr val="tx1"/>
                </a:solidFill>
                <a:latin typeface="Arial" charset="0"/>
                <a:cs typeface="Arial"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algn="l" eaLnBrk="1" hangingPunct="1">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pPr>
            <a:r>
              <a:rPr lang="x-none" sz="2400" dirty="0" smtClean="0">
                <a:solidFill>
                  <a:srgbClr val="000000"/>
                </a:solidFill>
                <a:cs typeface="Arial" charset="0"/>
              </a:rPr>
              <a:t>उदाहरण व्यापार 4 — सुंदरी  गारमेंट</a:t>
            </a:r>
            <a:endParaRPr lang="en-US" sz="2400" dirty="0">
              <a:solidFill>
                <a:srgbClr val="000000"/>
              </a:solidFill>
              <a:latin typeface="Arial" charset="0"/>
              <a:ea typeface="+mn-ea"/>
              <a:cs typeface="Arial" charset="0"/>
            </a:endParaRPr>
          </a:p>
        </p:txBody>
      </p:sp>
      <p:sp>
        <p:nvSpPr>
          <p:cNvPr id="8" name="Content Placeholder 2"/>
          <p:cNvSpPr txBox="1">
            <a:spLocks/>
          </p:cNvSpPr>
          <p:nvPr/>
        </p:nvSpPr>
        <p:spPr bwMode="auto">
          <a:xfrm>
            <a:off x="4647398" y="1143000"/>
            <a:ext cx="4191000" cy="5395912"/>
          </a:xfrm>
          <a:prstGeom prst="rect">
            <a:avLst/>
          </a:prstGeom>
          <a:noFill/>
          <a:ln>
            <a:solidFill>
              <a:srgbClr val="000000"/>
            </a:solidFill>
            <a:round/>
            <a:headEnd/>
            <a:tailEnd/>
          </a:ln>
          <a:extLst>
            <a:ext uri="{909E8E84-426E-40dd-AFC4-6F175D3DCCD1}">
              <a14:hiddenFill xmlns:a14="http://schemas.microsoft.com/office/drawing/2010/main">
                <a:solidFill>
                  <a:srgbClr val="FFFFFF"/>
                </a:solidFill>
              </a14:hiddenFill>
            </a:ext>
          </a:extLst>
        </p:spPr>
        <p:txBody>
          <a:bodyPr vert="horz" wrap="square" lIns="82945" tIns="41473" rIns="82945" bIns="41473" numCol="1" anchor="t" anchorCtr="0" compatLnSpc="1">
            <a:prstTxWarp prst="textNoShape">
              <a:avLst/>
            </a:prstTxWarp>
          </a:bodyPr>
          <a:lst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Arial" pitchFamily="34" charset="0"/>
                <a:ea typeface="+mn-ea"/>
                <a:cs typeface="Arial" pitchFamily="34" charset="0"/>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Arial" pitchFamily="34" charset="0"/>
                <a:ea typeface="+mn-ea"/>
                <a:cs typeface="Arial" pitchFamily="34" charset="0"/>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Arial" pitchFamily="34" charset="0"/>
                <a:ea typeface="+mn-ea"/>
                <a:cs typeface="Arial" pitchFamily="34" charset="0"/>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Arial" pitchFamily="34" charset="0"/>
                <a:ea typeface="+mn-ea"/>
                <a:cs typeface="Arial" pitchFamily="34" charset="0"/>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200025" indent="-200025" eaLnBrk="1" hangingPunct="1">
              <a:lnSpc>
                <a:spcPct val="114000"/>
              </a:lnSpc>
              <a:spcBef>
                <a:spcPct val="0"/>
              </a:spcBef>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x-none" sz="2200" dirty="0" smtClean="0">
                <a:solidFill>
                  <a:srgbClr val="000000"/>
                </a:solidFill>
              </a:rPr>
              <a:t>यह व्यापार सुंदरी चलाती है। उसका व्यापार महिलाओं और स्कूली लड़कियों के लिए सलवार कुर्ता और स्कर्ट सिलना है</a:t>
            </a:r>
          </a:p>
          <a:p>
            <a:pPr marL="568325" indent="-200025" eaLnBrk="1" hangingPunct="1">
              <a:lnSpc>
                <a:spcPct val="114000"/>
              </a:lnSpc>
              <a:spcBef>
                <a:spcPct val="0"/>
              </a:spcBef>
              <a:tabLst>
                <a:tab pos="520700"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x-none" sz="2200" dirty="0" smtClean="0">
                <a:solidFill>
                  <a:srgbClr val="000000"/>
                </a:solidFill>
              </a:rPr>
              <a:t>ग्राहक कपड़ा खरीदता है और इस दुकान लाता है</a:t>
            </a:r>
          </a:p>
          <a:p>
            <a:pPr marL="568325" indent="-200025" eaLnBrk="1" hangingPunct="1">
              <a:lnSpc>
                <a:spcPct val="114000"/>
              </a:lnSpc>
              <a:spcBef>
                <a:spcPct val="0"/>
              </a:spcBef>
              <a:tabLst>
                <a:tab pos="520700"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x-none" sz="2200" dirty="0" smtClean="0">
                <a:solidFill>
                  <a:srgbClr val="000000"/>
                </a:solidFill>
              </a:rPr>
              <a:t>व्यापार धागे, बटन आदि खरीदता है और ग्राहक के माप के अनुसार कपड़े सिलता है</a:t>
            </a:r>
          </a:p>
          <a:p>
            <a:pPr marL="568325" indent="-200025" eaLnBrk="1" hangingPunct="1">
              <a:lnSpc>
                <a:spcPct val="114000"/>
              </a:lnSpc>
              <a:spcBef>
                <a:spcPct val="0"/>
              </a:spcBef>
              <a:tabLst>
                <a:tab pos="520700"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x-none" sz="2200" dirty="0" smtClean="0">
                <a:solidFill>
                  <a:srgbClr val="000000"/>
                </a:solidFill>
              </a:rPr>
              <a:t>यह व्यापार कुछ रेडीमेड सामग्रियां भी खरीदता है जैसे कि रुमाल, नाइट गाउन जो वह ग्राहकों को बेचता है</a:t>
            </a:r>
            <a:endParaRPr lang="en-US" sz="1400" dirty="0" smtClean="0">
              <a:solidFill>
                <a:srgbClr val="000000"/>
              </a:solidFill>
            </a:endParaRPr>
          </a:p>
        </p:txBody>
      </p:sp>
    </p:spTree>
    <p:extLst>
      <p:ext uri="{BB962C8B-B14F-4D97-AF65-F5344CB8AC3E}">
        <p14:creationId xmlns:p14="http://schemas.microsoft.com/office/powerpoint/2010/main" val="58923352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8">
                                            <p:txEl>
                                              <p:pRg st="1" end="1"/>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8">
                                            <p:txEl>
                                              <p:pRg st="2" end="2"/>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8">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a:xfrm>
            <a:off x="304800" y="152400"/>
            <a:ext cx="4191000" cy="838200"/>
          </a:xfrm>
          <a:ln>
            <a:solidFill>
              <a:srgbClr val="000000"/>
            </a:solidFill>
            <a:round/>
          </a:ln>
          <a:extLst/>
        </p:spPr>
        <p:txBody>
          <a:bodyPr lIns="82945" tIns="41473" rIns="82945" bIns="41473"/>
          <a:lstStyle/>
          <a:p>
            <a:pPr algn="l" eaLnBrk="1" hangingPunct="1">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pPr>
            <a:r>
              <a:rPr lang="en-US" sz="2000" dirty="0">
                <a:solidFill>
                  <a:srgbClr val="000000"/>
                </a:solidFill>
                <a:cs typeface="Arial" charset="0"/>
              </a:rPr>
              <a:t>Sample business </a:t>
            </a:r>
            <a:r>
              <a:rPr lang="en-US" sz="2000" dirty="0" smtClean="0">
                <a:solidFill>
                  <a:srgbClr val="000000"/>
                </a:solidFill>
                <a:cs typeface="Arial" charset="0"/>
              </a:rPr>
              <a:t>5 - </a:t>
            </a:r>
            <a:r>
              <a:rPr lang="en-US" sz="2000" dirty="0">
                <a:solidFill>
                  <a:srgbClr val="000000"/>
                </a:solidFill>
                <a:latin typeface="Arial" charset="0"/>
                <a:ea typeface="+mn-ea"/>
                <a:cs typeface="Arial" charset="0"/>
              </a:rPr>
              <a:t/>
            </a:r>
            <a:br>
              <a:rPr lang="en-US" sz="2000" dirty="0">
                <a:solidFill>
                  <a:srgbClr val="000000"/>
                </a:solidFill>
                <a:latin typeface="Arial" charset="0"/>
                <a:ea typeface="+mn-ea"/>
                <a:cs typeface="Arial" charset="0"/>
              </a:rPr>
            </a:br>
            <a:r>
              <a:rPr lang="en-US" sz="2000" dirty="0" err="1" smtClean="0">
                <a:solidFill>
                  <a:srgbClr val="000000"/>
                </a:solidFill>
                <a:latin typeface="Arial" charset="0"/>
                <a:ea typeface="+mn-ea"/>
                <a:cs typeface="Arial" charset="0"/>
              </a:rPr>
              <a:t>Leena’s</a:t>
            </a:r>
            <a:r>
              <a:rPr lang="en-US" sz="2000" dirty="0" smtClean="0">
                <a:solidFill>
                  <a:srgbClr val="000000"/>
                </a:solidFill>
                <a:latin typeface="Arial" charset="0"/>
                <a:ea typeface="+mn-ea"/>
                <a:cs typeface="Arial" charset="0"/>
              </a:rPr>
              <a:t> Pickle (Production)</a:t>
            </a:r>
            <a:endParaRPr lang="en-US" sz="2000" dirty="0">
              <a:solidFill>
                <a:srgbClr val="000000"/>
              </a:solidFill>
              <a:latin typeface="Arial" charset="0"/>
              <a:ea typeface="+mn-ea"/>
              <a:cs typeface="Arial" charset="0"/>
            </a:endParaRPr>
          </a:p>
        </p:txBody>
      </p:sp>
      <p:sp>
        <p:nvSpPr>
          <p:cNvPr id="3" name="Content Placeholder 2"/>
          <p:cNvSpPr>
            <a:spLocks noGrp="1"/>
          </p:cNvSpPr>
          <p:nvPr>
            <p:ph idx="1"/>
          </p:nvPr>
        </p:nvSpPr>
        <p:spPr>
          <a:xfrm>
            <a:off x="304800" y="1143000"/>
            <a:ext cx="4191000" cy="5029200"/>
          </a:xfrm>
          <a:ln>
            <a:solidFill>
              <a:srgbClr val="000000"/>
            </a:solidFill>
            <a:round/>
            <a:headEnd/>
            <a:tailEnd/>
          </a:ln>
        </p:spPr>
        <p:txBody>
          <a:bodyPr lIns="82945" tIns="41473" rIns="82945" bIns="41473"/>
          <a:lstStyle/>
          <a:p>
            <a:pPr marL="200025" indent="-200025" eaLnBrk="1" hangingPunct="1">
              <a:lnSpc>
                <a:spcPct val="130000"/>
              </a:lnSpc>
              <a:spcBef>
                <a:spcPct val="0"/>
              </a:spcBef>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1800" dirty="0" smtClean="0">
                <a:solidFill>
                  <a:srgbClr val="000000"/>
                </a:solidFill>
              </a:rPr>
              <a:t>Leena has a pickle business. She makes pickles of mangoes, lemon and mixed varieties.</a:t>
            </a:r>
          </a:p>
          <a:p>
            <a:pPr marL="200025" indent="-200025" eaLnBrk="1" hangingPunct="1">
              <a:lnSpc>
                <a:spcPct val="130000"/>
              </a:lnSpc>
              <a:spcBef>
                <a:spcPct val="0"/>
              </a:spcBef>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1800" dirty="0" smtClean="0">
                <a:solidFill>
                  <a:srgbClr val="000000"/>
                </a:solidFill>
              </a:rPr>
              <a:t>For example, at the start of the mango season, she plucks mangoes from her trees and buys other raw materials. She spends about a month in making  pickle, putting it in bottles, sealing and labeling them.</a:t>
            </a:r>
          </a:p>
          <a:p>
            <a:pPr marL="200025" indent="-200025" eaLnBrk="1" hangingPunct="1">
              <a:lnSpc>
                <a:spcPct val="130000"/>
              </a:lnSpc>
              <a:spcBef>
                <a:spcPct val="0"/>
              </a:spcBef>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1800" dirty="0" smtClean="0">
                <a:solidFill>
                  <a:srgbClr val="000000"/>
                </a:solidFill>
              </a:rPr>
              <a:t>She sells pickles loose and in bottles throughout the year. </a:t>
            </a:r>
          </a:p>
          <a:p>
            <a:pPr marL="200025" indent="-200025" eaLnBrk="1" hangingPunct="1">
              <a:lnSpc>
                <a:spcPct val="130000"/>
              </a:lnSpc>
              <a:spcBef>
                <a:spcPct val="0"/>
              </a:spcBef>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1800" dirty="0" smtClean="0">
                <a:solidFill>
                  <a:srgbClr val="000000"/>
                </a:solidFill>
              </a:rPr>
              <a:t>She sometimes makes jam also.</a:t>
            </a:r>
            <a:endParaRPr lang="en-US" sz="1800" dirty="0">
              <a:solidFill>
                <a:srgbClr val="000000"/>
              </a:solidFill>
            </a:endParaRPr>
          </a:p>
        </p:txBody>
      </p:sp>
      <p:sp>
        <p:nvSpPr>
          <p:cNvPr id="243716" name="Slide Number Placeholder 5"/>
          <p:cNvSpPr txBox="1">
            <a:spLocks/>
          </p:cNvSpPr>
          <p:nvPr/>
        </p:nvSpPr>
        <p:spPr bwMode="auto">
          <a:xfrm>
            <a:off x="3124200" y="6356350"/>
            <a:ext cx="2895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fld id="{DDFD36A3-65B4-41F4-B2F0-60B2E3EA2995}" type="slidenum">
              <a:rPr lang="en-US" sz="1600" b="1">
                <a:solidFill>
                  <a:srgbClr val="000000"/>
                </a:solidFill>
                <a:latin typeface="Calibri" pitchFamily="34" charset="0"/>
                <a:cs typeface="Arial" pitchFamily="34" charset="0"/>
              </a:rPr>
              <a:pPr algn="ctr" eaLnBrk="1" hangingPunct="1"/>
              <a:t>55</a:t>
            </a:fld>
            <a:endParaRPr lang="en-US" sz="1600" b="1">
              <a:solidFill>
                <a:srgbClr val="000000"/>
              </a:solidFill>
              <a:latin typeface="Calibri" pitchFamily="34" charset="0"/>
              <a:cs typeface="Arial" pitchFamily="34" charset="0"/>
            </a:endParaRPr>
          </a:p>
        </p:txBody>
      </p:sp>
      <p:sp>
        <p:nvSpPr>
          <p:cNvPr id="7" name="Title 1"/>
          <p:cNvSpPr txBox="1">
            <a:spLocks/>
          </p:cNvSpPr>
          <p:nvPr/>
        </p:nvSpPr>
        <p:spPr bwMode="auto">
          <a:xfrm>
            <a:off x="4648200" y="152400"/>
            <a:ext cx="4191000" cy="838200"/>
          </a:xfrm>
          <a:prstGeom prst="rect">
            <a:avLst/>
          </a:prstGeom>
          <a:noFill/>
          <a:ln>
            <a:solidFill>
              <a:srgbClr val="000000"/>
            </a:solidFill>
            <a:round/>
          </a:ln>
          <a:extLst/>
        </p:spPr>
        <p:txBody>
          <a:bodyPr vert="horz" wrap="square" lIns="82945" tIns="41473" rIns="82945" bIns="41473" numCol="1" anchor="ctr" anchorCtr="0" compatLnSpc="1">
            <a:prstTxWarp prst="textNoShape">
              <a:avLst/>
            </a:prstTxWarp>
          </a:bodyPr>
          <a:lstStyle>
            <a:lvl1pPr algn="ctr" rtl="0" eaLnBrk="0" fontAlgn="base" hangingPunct="0">
              <a:spcBef>
                <a:spcPct val="0"/>
              </a:spcBef>
              <a:spcAft>
                <a:spcPct val="0"/>
              </a:spcAft>
              <a:defRPr sz="4400" kern="1200">
                <a:solidFill>
                  <a:schemeClr val="tx1"/>
                </a:solidFill>
                <a:latin typeface="Arial" pitchFamily="34" charset="0"/>
                <a:ea typeface="+mj-ea"/>
                <a:cs typeface="Arial" pitchFamily="34" charset="0"/>
              </a:defRPr>
            </a:lvl1pPr>
            <a:lvl2pPr algn="ctr" rtl="0" eaLnBrk="0" fontAlgn="base" hangingPunct="0">
              <a:spcBef>
                <a:spcPct val="0"/>
              </a:spcBef>
              <a:spcAft>
                <a:spcPct val="0"/>
              </a:spcAft>
              <a:defRPr sz="4400">
                <a:solidFill>
                  <a:schemeClr val="tx1"/>
                </a:solidFill>
                <a:latin typeface="Arial" charset="0"/>
                <a:cs typeface="Arial" charset="0"/>
              </a:defRPr>
            </a:lvl2pPr>
            <a:lvl3pPr algn="ctr" rtl="0" eaLnBrk="0" fontAlgn="base" hangingPunct="0">
              <a:spcBef>
                <a:spcPct val="0"/>
              </a:spcBef>
              <a:spcAft>
                <a:spcPct val="0"/>
              </a:spcAft>
              <a:defRPr sz="4400">
                <a:solidFill>
                  <a:schemeClr val="tx1"/>
                </a:solidFill>
                <a:latin typeface="Arial" charset="0"/>
                <a:cs typeface="Arial" charset="0"/>
              </a:defRPr>
            </a:lvl3pPr>
            <a:lvl4pPr algn="ctr" rtl="0" eaLnBrk="0" fontAlgn="base" hangingPunct="0">
              <a:spcBef>
                <a:spcPct val="0"/>
              </a:spcBef>
              <a:spcAft>
                <a:spcPct val="0"/>
              </a:spcAft>
              <a:defRPr sz="4400">
                <a:solidFill>
                  <a:schemeClr val="tx1"/>
                </a:solidFill>
                <a:latin typeface="Arial" charset="0"/>
                <a:cs typeface="Arial" charset="0"/>
              </a:defRPr>
            </a:lvl4pPr>
            <a:lvl5pPr algn="ctr" rtl="0" eaLnBrk="0" fontAlgn="base" hangingPunct="0">
              <a:spcBef>
                <a:spcPct val="0"/>
              </a:spcBef>
              <a:spcAft>
                <a:spcPct val="0"/>
              </a:spcAft>
              <a:defRPr sz="4400">
                <a:solidFill>
                  <a:schemeClr val="tx1"/>
                </a:solidFill>
                <a:latin typeface="Arial" charset="0"/>
                <a:cs typeface="Arial"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algn="l" eaLnBrk="1" hangingPunct="1">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pPr>
            <a:r>
              <a:rPr lang="x-none" sz="2400" dirty="0" smtClean="0">
                <a:solidFill>
                  <a:srgbClr val="000000"/>
                </a:solidFill>
                <a:cs typeface="Arial" charset="0"/>
              </a:rPr>
              <a:t>उदाहरण व्यापार 5 — लीना के आम का अचार</a:t>
            </a:r>
            <a:endParaRPr lang="en-US" sz="2400" dirty="0">
              <a:solidFill>
                <a:srgbClr val="000000"/>
              </a:solidFill>
              <a:latin typeface="Arial" charset="0"/>
              <a:ea typeface="+mn-ea"/>
              <a:cs typeface="Arial" charset="0"/>
            </a:endParaRPr>
          </a:p>
        </p:txBody>
      </p:sp>
      <p:sp>
        <p:nvSpPr>
          <p:cNvPr id="8" name="Content Placeholder 2"/>
          <p:cNvSpPr txBox="1">
            <a:spLocks/>
          </p:cNvSpPr>
          <p:nvPr/>
        </p:nvSpPr>
        <p:spPr bwMode="auto">
          <a:xfrm>
            <a:off x="4648200" y="1143000"/>
            <a:ext cx="4191000" cy="5029200"/>
          </a:xfrm>
          <a:prstGeom prst="rect">
            <a:avLst/>
          </a:prstGeom>
          <a:noFill/>
          <a:ln>
            <a:solidFill>
              <a:srgbClr val="000000"/>
            </a:solidFill>
            <a:round/>
            <a:headEnd/>
            <a:tailEnd/>
          </a:ln>
          <a:extLst>
            <a:ext uri="{909E8E84-426E-40dd-AFC4-6F175D3DCCD1}">
              <a14:hiddenFill xmlns:a14="http://schemas.microsoft.com/office/drawing/2010/main">
                <a:solidFill>
                  <a:srgbClr val="FFFFFF"/>
                </a:solidFill>
              </a14:hiddenFill>
            </a:ext>
          </a:extLst>
        </p:spPr>
        <p:txBody>
          <a:bodyPr vert="horz" wrap="square" lIns="82945" tIns="41473" rIns="82945" bIns="41473" numCol="1" anchor="t" anchorCtr="0" compatLnSpc="1">
            <a:prstTxWarp prst="textNoShape">
              <a:avLst/>
            </a:prstTxWarp>
          </a:bodyPr>
          <a:lst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Arial" pitchFamily="34" charset="0"/>
                <a:ea typeface="+mn-ea"/>
                <a:cs typeface="Arial" pitchFamily="34" charset="0"/>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Arial" pitchFamily="34" charset="0"/>
                <a:ea typeface="+mn-ea"/>
                <a:cs typeface="Arial" pitchFamily="34" charset="0"/>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Arial" pitchFamily="34" charset="0"/>
                <a:ea typeface="+mn-ea"/>
                <a:cs typeface="Arial" pitchFamily="34" charset="0"/>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Arial" pitchFamily="34" charset="0"/>
                <a:ea typeface="+mn-ea"/>
                <a:cs typeface="Arial" pitchFamily="34" charset="0"/>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200025" indent="-200025" eaLnBrk="1" hangingPunct="1">
              <a:lnSpc>
                <a:spcPct val="130000"/>
              </a:lnSpc>
              <a:spcBef>
                <a:spcPct val="0"/>
              </a:spcBef>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x-none" sz="2000" dirty="0" smtClean="0">
                <a:solidFill>
                  <a:srgbClr val="000000"/>
                </a:solidFill>
              </a:rPr>
              <a:t>लीना का आम के अचार का व्यापार है</a:t>
            </a:r>
          </a:p>
          <a:p>
            <a:pPr marL="200025" indent="-200025" eaLnBrk="1" hangingPunct="1">
              <a:lnSpc>
                <a:spcPct val="130000"/>
              </a:lnSpc>
              <a:spcBef>
                <a:spcPct val="0"/>
              </a:spcBef>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x-none" sz="2000" dirty="0" smtClean="0">
                <a:solidFill>
                  <a:srgbClr val="000000"/>
                </a:solidFill>
              </a:rPr>
              <a:t>आम का मौसम शुरू होने पर, वह आम खरीदती है</a:t>
            </a:r>
          </a:p>
          <a:p>
            <a:pPr marL="200025" indent="-200025" eaLnBrk="1" hangingPunct="1">
              <a:lnSpc>
                <a:spcPct val="130000"/>
              </a:lnSpc>
              <a:spcBef>
                <a:spcPct val="0"/>
              </a:spcBef>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x-none" sz="2000" dirty="0" smtClean="0">
                <a:solidFill>
                  <a:srgbClr val="000000"/>
                </a:solidFill>
              </a:rPr>
              <a:t>वह अचार बनाने, उसे बोतलों और पैकेट्स में भरने में, उन्हें सीलबंद करने और लेबल लगाने में एक महीने लगाती है।</a:t>
            </a:r>
          </a:p>
          <a:p>
            <a:pPr marL="200025" indent="-200025" eaLnBrk="1" hangingPunct="1">
              <a:lnSpc>
                <a:spcPct val="130000"/>
              </a:lnSpc>
              <a:spcBef>
                <a:spcPct val="0"/>
              </a:spcBef>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x-none" sz="2000" dirty="0" smtClean="0">
                <a:solidFill>
                  <a:srgbClr val="000000"/>
                </a:solidFill>
              </a:rPr>
              <a:t>वह पूरे साल अचार की इन बोतलों और पैकेट्स को बेचती है।</a:t>
            </a:r>
          </a:p>
          <a:p>
            <a:pPr marL="200025" indent="-200025" eaLnBrk="1" hangingPunct="1">
              <a:lnSpc>
                <a:spcPct val="130000"/>
              </a:lnSpc>
              <a:spcBef>
                <a:spcPct val="0"/>
              </a:spcBef>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x-none" sz="2000" smtClean="0">
                <a:solidFill>
                  <a:srgbClr val="000000"/>
                </a:solidFill>
              </a:rPr>
              <a:t>कई बार वह आम का जैम भी बनाती है।</a:t>
            </a:r>
            <a:endParaRPr lang="en-US" sz="2000" dirty="0">
              <a:solidFill>
                <a:srgbClr val="000000"/>
              </a:solidFill>
            </a:endParaRPr>
          </a:p>
        </p:txBody>
      </p:sp>
    </p:spTree>
    <p:extLst>
      <p:ext uri="{BB962C8B-B14F-4D97-AF65-F5344CB8AC3E}">
        <p14:creationId xmlns:p14="http://schemas.microsoft.com/office/powerpoint/2010/main" val="293801599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8">
                                            <p:txEl>
                                              <p:pRg st="1" end="1"/>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8">
                                            <p:txEl>
                                              <p:pRg st="2" end="2"/>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8">
                                            <p:txEl>
                                              <p:pRg st="3" end="3"/>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8">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a:xfrm>
            <a:off x="304800" y="152400"/>
            <a:ext cx="4191000" cy="838200"/>
          </a:xfrm>
          <a:ln>
            <a:solidFill>
              <a:srgbClr val="000000"/>
            </a:solidFill>
            <a:round/>
          </a:ln>
          <a:extLst/>
        </p:spPr>
        <p:txBody>
          <a:bodyPr lIns="82945" tIns="41473" rIns="82945" bIns="41473"/>
          <a:lstStyle/>
          <a:p>
            <a:pPr algn="l" eaLnBrk="1" hangingPunct="1">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pPr>
            <a:r>
              <a:rPr lang="en-US" sz="2400" dirty="0">
                <a:solidFill>
                  <a:srgbClr val="000000"/>
                </a:solidFill>
                <a:cs typeface="Arial" charset="0"/>
              </a:rPr>
              <a:t>Sample business 6</a:t>
            </a:r>
            <a:r>
              <a:rPr lang="en-US" sz="2400" dirty="0" smtClean="0">
                <a:solidFill>
                  <a:srgbClr val="000000"/>
                </a:solidFill>
                <a:cs typeface="Arial" charset="0"/>
              </a:rPr>
              <a:t> - </a:t>
            </a:r>
            <a:r>
              <a:rPr lang="en-US" sz="2400" dirty="0">
                <a:solidFill>
                  <a:srgbClr val="000000"/>
                </a:solidFill>
                <a:latin typeface="Arial" charset="0"/>
                <a:ea typeface="+mn-ea"/>
                <a:cs typeface="Arial" charset="0"/>
              </a:rPr>
              <a:t/>
            </a:r>
            <a:br>
              <a:rPr lang="en-US" sz="2400" dirty="0">
                <a:solidFill>
                  <a:srgbClr val="000000"/>
                </a:solidFill>
                <a:latin typeface="Arial" charset="0"/>
                <a:ea typeface="+mn-ea"/>
                <a:cs typeface="Arial" charset="0"/>
              </a:rPr>
            </a:br>
            <a:r>
              <a:rPr lang="en-US" sz="2400" dirty="0" smtClean="0">
                <a:solidFill>
                  <a:srgbClr val="000000"/>
                </a:solidFill>
                <a:latin typeface="Arial" charset="0"/>
                <a:ea typeface="+mn-ea"/>
                <a:cs typeface="Arial" charset="0"/>
              </a:rPr>
              <a:t>Maya’s fruit shop (Trading)</a:t>
            </a:r>
            <a:endParaRPr lang="en-US" sz="2400" dirty="0">
              <a:solidFill>
                <a:srgbClr val="000000"/>
              </a:solidFill>
              <a:latin typeface="Arial" charset="0"/>
              <a:ea typeface="+mn-ea"/>
              <a:cs typeface="Arial" charset="0"/>
            </a:endParaRPr>
          </a:p>
        </p:txBody>
      </p:sp>
      <p:sp>
        <p:nvSpPr>
          <p:cNvPr id="3" name="Content Placeholder 2"/>
          <p:cNvSpPr>
            <a:spLocks noGrp="1"/>
          </p:cNvSpPr>
          <p:nvPr>
            <p:ph idx="1"/>
          </p:nvPr>
        </p:nvSpPr>
        <p:spPr>
          <a:xfrm>
            <a:off x="304800" y="1143000"/>
            <a:ext cx="4191000" cy="5029200"/>
          </a:xfrm>
          <a:ln>
            <a:solidFill>
              <a:srgbClr val="000000"/>
            </a:solidFill>
            <a:round/>
            <a:headEnd/>
            <a:tailEnd/>
          </a:ln>
        </p:spPr>
        <p:txBody>
          <a:bodyPr lIns="82945" tIns="41473" rIns="82945" bIns="41473"/>
          <a:lstStyle/>
          <a:p>
            <a:pPr marL="200025" indent="-200025" eaLnBrk="1" hangingPunct="1">
              <a:lnSpc>
                <a:spcPct val="130000"/>
              </a:lnSpc>
              <a:spcBef>
                <a:spcPct val="0"/>
              </a:spcBef>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2000" dirty="0" smtClean="0">
                <a:solidFill>
                  <a:srgbClr val="000000"/>
                </a:solidFill>
              </a:rPr>
              <a:t>Maya has set-up a fruit shop. She buys fruit from the wholesale market and sells them to the customers in her shop.</a:t>
            </a:r>
          </a:p>
          <a:p>
            <a:pPr marL="200025" indent="-200025" eaLnBrk="1" hangingPunct="1">
              <a:lnSpc>
                <a:spcPct val="130000"/>
              </a:lnSpc>
              <a:spcBef>
                <a:spcPct val="0"/>
              </a:spcBef>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2000" dirty="0" smtClean="0">
                <a:solidFill>
                  <a:srgbClr val="000000"/>
                </a:solidFill>
              </a:rPr>
              <a:t>Currently she is buying and selling only bananas but in the future she may expand the business and look at other fruit and vegetables</a:t>
            </a:r>
          </a:p>
          <a:p>
            <a:pPr marL="200025" indent="-200025" eaLnBrk="1" hangingPunct="1">
              <a:lnSpc>
                <a:spcPct val="130000"/>
              </a:lnSpc>
              <a:spcBef>
                <a:spcPct val="0"/>
              </a:spcBef>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2000" dirty="0" smtClean="0">
                <a:solidFill>
                  <a:srgbClr val="000000"/>
                </a:solidFill>
              </a:rPr>
              <a:t>She pays a rent for the shop and also pays herself a wage for working in the shop.</a:t>
            </a:r>
            <a:endParaRPr lang="en-US" sz="2000" dirty="0">
              <a:solidFill>
                <a:srgbClr val="000000"/>
              </a:solidFill>
            </a:endParaRPr>
          </a:p>
        </p:txBody>
      </p:sp>
      <p:sp>
        <p:nvSpPr>
          <p:cNvPr id="243716" name="Slide Number Placeholder 5"/>
          <p:cNvSpPr txBox="1">
            <a:spLocks/>
          </p:cNvSpPr>
          <p:nvPr/>
        </p:nvSpPr>
        <p:spPr bwMode="auto">
          <a:xfrm>
            <a:off x="3124200" y="6356350"/>
            <a:ext cx="2895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fld id="{DDFD36A3-65B4-41F4-B2F0-60B2E3EA2995}" type="slidenum">
              <a:rPr lang="en-US" sz="1600" b="1">
                <a:solidFill>
                  <a:srgbClr val="000000"/>
                </a:solidFill>
                <a:latin typeface="Calibri" pitchFamily="34" charset="0"/>
                <a:cs typeface="Arial" pitchFamily="34" charset="0"/>
              </a:rPr>
              <a:pPr algn="ctr" eaLnBrk="1" hangingPunct="1"/>
              <a:t>56</a:t>
            </a:fld>
            <a:endParaRPr lang="en-US" sz="1600" b="1">
              <a:solidFill>
                <a:srgbClr val="000000"/>
              </a:solidFill>
              <a:latin typeface="Calibri" pitchFamily="34" charset="0"/>
              <a:cs typeface="Arial" pitchFamily="34" charset="0"/>
            </a:endParaRPr>
          </a:p>
        </p:txBody>
      </p:sp>
      <p:sp>
        <p:nvSpPr>
          <p:cNvPr id="7" name="Title 1"/>
          <p:cNvSpPr txBox="1">
            <a:spLocks/>
          </p:cNvSpPr>
          <p:nvPr/>
        </p:nvSpPr>
        <p:spPr bwMode="auto">
          <a:xfrm>
            <a:off x="4648200" y="152400"/>
            <a:ext cx="4191000" cy="838200"/>
          </a:xfrm>
          <a:prstGeom prst="rect">
            <a:avLst/>
          </a:prstGeom>
          <a:noFill/>
          <a:ln>
            <a:solidFill>
              <a:srgbClr val="000000"/>
            </a:solidFill>
            <a:round/>
          </a:ln>
          <a:extLst/>
        </p:spPr>
        <p:txBody>
          <a:bodyPr vert="horz" wrap="square" lIns="82945" tIns="41473" rIns="82945" bIns="41473" numCol="1" anchor="ctr" anchorCtr="0" compatLnSpc="1">
            <a:prstTxWarp prst="textNoShape">
              <a:avLst/>
            </a:prstTxWarp>
          </a:bodyPr>
          <a:lstStyle>
            <a:lvl1pPr algn="ctr" rtl="0" eaLnBrk="0" fontAlgn="base" hangingPunct="0">
              <a:spcBef>
                <a:spcPct val="0"/>
              </a:spcBef>
              <a:spcAft>
                <a:spcPct val="0"/>
              </a:spcAft>
              <a:defRPr sz="4400" kern="1200">
                <a:solidFill>
                  <a:schemeClr val="tx1"/>
                </a:solidFill>
                <a:latin typeface="Arial" pitchFamily="34" charset="0"/>
                <a:ea typeface="+mj-ea"/>
                <a:cs typeface="Arial" pitchFamily="34" charset="0"/>
              </a:defRPr>
            </a:lvl1pPr>
            <a:lvl2pPr algn="ctr" rtl="0" eaLnBrk="0" fontAlgn="base" hangingPunct="0">
              <a:spcBef>
                <a:spcPct val="0"/>
              </a:spcBef>
              <a:spcAft>
                <a:spcPct val="0"/>
              </a:spcAft>
              <a:defRPr sz="4400">
                <a:solidFill>
                  <a:schemeClr val="tx1"/>
                </a:solidFill>
                <a:latin typeface="Arial" charset="0"/>
                <a:cs typeface="Arial" charset="0"/>
              </a:defRPr>
            </a:lvl2pPr>
            <a:lvl3pPr algn="ctr" rtl="0" eaLnBrk="0" fontAlgn="base" hangingPunct="0">
              <a:spcBef>
                <a:spcPct val="0"/>
              </a:spcBef>
              <a:spcAft>
                <a:spcPct val="0"/>
              </a:spcAft>
              <a:defRPr sz="4400">
                <a:solidFill>
                  <a:schemeClr val="tx1"/>
                </a:solidFill>
                <a:latin typeface="Arial" charset="0"/>
                <a:cs typeface="Arial" charset="0"/>
              </a:defRPr>
            </a:lvl3pPr>
            <a:lvl4pPr algn="ctr" rtl="0" eaLnBrk="0" fontAlgn="base" hangingPunct="0">
              <a:spcBef>
                <a:spcPct val="0"/>
              </a:spcBef>
              <a:spcAft>
                <a:spcPct val="0"/>
              </a:spcAft>
              <a:defRPr sz="4400">
                <a:solidFill>
                  <a:schemeClr val="tx1"/>
                </a:solidFill>
                <a:latin typeface="Arial" charset="0"/>
                <a:cs typeface="Arial" charset="0"/>
              </a:defRPr>
            </a:lvl4pPr>
            <a:lvl5pPr algn="ctr" rtl="0" eaLnBrk="0" fontAlgn="base" hangingPunct="0">
              <a:spcBef>
                <a:spcPct val="0"/>
              </a:spcBef>
              <a:spcAft>
                <a:spcPct val="0"/>
              </a:spcAft>
              <a:defRPr sz="4400">
                <a:solidFill>
                  <a:schemeClr val="tx1"/>
                </a:solidFill>
                <a:latin typeface="Arial" charset="0"/>
                <a:cs typeface="Arial"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algn="l" eaLnBrk="1" hangingPunct="1">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pPr>
            <a:endParaRPr lang="en-US" sz="2400" dirty="0">
              <a:solidFill>
                <a:srgbClr val="000000"/>
              </a:solidFill>
              <a:latin typeface="Arial" charset="0"/>
              <a:ea typeface="+mn-ea"/>
              <a:cs typeface="Arial" charset="0"/>
            </a:endParaRPr>
          </a:p>
        </p:txBody>
      </p:sp>
      <p:sp>
        <p:nvSpPr>
          <p:cNvPr id="8" name="Content Placeholder 2"/>
          <p:cNvSpPr txBox="1">
            <a:spLocks/>
          </p:cNvSpPr>
          <p:nvPr/>
        </p:nvSpPr>
        <p:spPr bwMode="auto">
          <a:xfrm>
            <a:off x="4648200" y="1143000"/>
            <a:ext cx="4191000" cy="5029200"/>
          </a:xfrm>
          <a:prstGeom prst="rect">
            <a:avLst/>
          </a:prstGeom>
          <a:noFill/>
          <a:ln>
            <a:solidFill>
              <a:srgbClr val="000000"/>
            </a:solidFill>
            <a:round/>
            <a:headEnd/>
            <a:tailEnd/>
          </a:ln>
          <a:extLst>
            <a:ext uri="{909E8E84-426E-40dd-AFC4-6F175D3DCCD1}">
              <a14:hiddenFill xmlns:a14="http://schemas.microsoft.com/office/drawing/2010/main">
                <a:solidFill>
                  <a:srgbClr val="FFFFFF"/>
                </a:solidFill>
              </a14:hiddenFill>
            </a:ext>
          </a:extLst>
        </p:spPr>
        <p:txBody>
          <a:bodyPr vert="horz" wrap="square" lIns="82945" tIns="41473" rIns="82945" bIns="41473" numCol="1" anchor="t" anchorCtr="0" compatLnSpc="1">
            <a:prstTxWarp prst="textNoShape">
              <a:avLst/>
            </a:prstTxWarp>
          </a:bodyPr>
          <a:lst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Arial" pitchFamily="34" charset="0"/>
                <a:ea typeface="+mn-ea"/>
                <a:cs typeface="Arial" pitchFamily="34" charset="0"/>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Arial" pitchFamily="34" charset="0"/>
                <a:ea typeface="+mn-ea"/>
                <a:cs typeface="Arial" pitchFamily="34" charset="0"/>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Arial" pitchFamily="34" charset="0"/>
                <a:ea typeface="+mn-ea"/>
                <a:cs typeface="Arial" pitchFamily="34" charset="0"/>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Arial" pitchFamily="34" charset="0"/>
                <a:ea typeface="+mn-ea"/>
                <a:cs typeface="Arial" pitchFamily="34" charset="0"/>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200025" indent="-200025" eaLnBrk="1" hangingPunct="1">
              <a:lnSpc>
                <a:spcPct val="130000"/>
              </a:lnSpc>
              <a:spcBef>
                <a:spcPct val="0"/>
              </a:spcBef>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endParaRPr lang="en-US" sz="2000" dirty="0">
              <a:solidFill>
                <a:srgbClr val="000000"/>
              </a:solidFill>
            </a:endParaRPr>
          </a:p>
        </p:txBody>
      </p:sp>
    </p:spTree>
    <p:extLst>
      <p:ext uri="{BB962C8B-B14F-4D97-AF65-F5344CB8AC3E}">
        <p14:creationId xmlns:p14="http://schemas.microsoft.com/office/powerpoint/2010/main" val="122810033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nodePh="1">
                                  <p:stCondLst>
                                    <p:cond delay="0"/>
                                  </p:stCondLst>
                                  <p:endCondLst>
                                    <p:cond evt="begin" delay="0">
                                      <p:tn val="17"/>
                                    </p:cond>
                                  </p:endCondLst>
                                  <p:childTnLst>
                                    <p:set>
                                      <p:cBhvr>
                                        <p:cTn id="18"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a:xfrm>
            <a:off x="304800" y="152400"/>
            <a:ext cx="4191000" cy="838200"/>
          </a:xfrm>
          <a:ln>
            <a:solidFill>
              <a:srgbClr val="000000"/>
            </a:solidFill>
            <a:round/>
          </a:ln>
          <a:extLst/>
        </p:spPr>
        <p:txBody>
          <a:bodyPr lIns="82945" tIns="41473" rIns="82945" bIns="41473"/>
          <a:lstStyle/>
          <a:p>
            <a:pPr algn="l" eaLnBrk="1" hangingPunct="1">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pPr>
            <a:r>
              <a:rPr lang="en-US" sz="2400" dirty="0">
                <a:solidFill>
                  <a:srgbClr val="000000"/>
                </a:solidFill>
                <a:cs typeface="Arial" charset="0"/>
              </a:rPr>
              <a:t>Sample business </a:t>
            </a:r>
            <a:r>
              <a:rPr lang="en-US" sz="2400" dirty="0" smtClean="0">
                <a:solidFill>
                  <a:srgbClr val="000000"/>
                </a:solidFill>
                <a:cs typeface="Arial" charset="0"/>
              </a:rPr>
              <a:t>7 - </a:t>
            </a:r>
            <a:r>
              <a:rPr lang="en-US" sz="2400" dirty="0">
                <a:solidFill>
                  <a:srgbClr val="000000"/>
                </a:solidFill>
                <a:latin typeface="Arial" charset="0"/>
                <a:ea typeface="+mn-ea"/>
                <a:cs typeface="Arial" charset="0"/>
              </a:rPr>
              <a:t/>
            </a:r>
            <a:br>
              <a:rPr lang="en-US" sz="2400" dirty="0">
                <a:solidFill>
                  <a:srgbClr val="000000"/>
                </a:solidFill>
                <a:latin typeface="Arial" charset="0"/>
                <a:ea typeface="+mn-ea"/>
                <a:cs typeface="Arial" charset="0"/>
              </a:rPr>
            </a:br>
            <a:r>
              <a:rPr lang="en-US" sz="2400" dirty="0" smtClean="0">
                <a:solidFill>
                  <a:srgbClr val="000000"/>
                </a:solidFill>
                <a:latin typeface="Arial" charset="0"/>
                <a:ea typeface="+mn-ea"/>
                <a:cs typeface="Arial" charset="0"/>
              </a:rPr>
              <a:t>Anjali’s soaps </a:t>
            </a:r>
            <a:r>
              <a:rPr lang="en-US" sz="2400" smtClean="0">
                <a:solidFill>
                  <a:srgbClr val="000000"/>
                </a:solidFill>
                <a:latin typeface="Arial" charset="0"/>
                <a:ea typeface="+mn-ea"/>
                <a:cs typeface="Arial" charset="0"/>
              </a:rPr>
              <a:t>(Production)</a:t>
            </a:r>
            <a:endParaRPr lang="en-US" sz="2400" dirty="0">
              <a:solidFill>
                <a:srgbClr val="000000"/>
              </a:solidFill>
              <a:latin typeface="Arial" charset="0"/>
              <a:ea typeface="+mn-ea"/>
              <a:cs typeface="Arial" charset="0"/>
            </a:endParaRPr>
          </a:p>
        </p:txBody>
      </p:sp>
      <p:sp>
        <p:nvSpPr>
          <p:cNvPr id="3" name="Content Placeholder 2"/>
          <p:cNvSpPr>
            <a:spLocks noGrp="1"/>
          </p:cNvSpPr>
          <p:nvPr>
            <p:ph idx="1"/>
          </p:nvPr>
        </p:nvSpPr>
        <p:spPr>
          <a:xfrm>
            <a:off x="304800" y="1143000"/>
            <a:ext cx="4191000" cy="5029200"/>
          </a:xfrm>
          <a:ln>
            <a:solidFill>
              <a:srgbClr val="000000"/>
            </a:solidFill>
            <a:round/>
            <a:headEnd/>
            <a:tailEnd/>
          </a:ln>
        </p:spPr>
        <p:txBody>
          <a:bodyPr lIns="82945" tIns="41473" rIns="82945" bIns="41473"/>
          <a:lstStyle/>
          <a:p>
            <a:pPr marL="200025" indent="-200025" eaLnBrk="1" hangingPunct="1">
              <a:lnSpc>
                <a:spcPct val="130000"/>
              </a:lnSpc>
              <a:spcBef>
                <a:spcPct val="0"/>
              </a:spcBef>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r>
              <a:rPr lang="en-US" sz="2000" dirty="0" smtClean="0">
                <a:solidFill>
                  <a:srgbClr val="000000"/>
                </a:solidFill>
              </a:rPr>
              <a:t>Anjali wants to set up a </a:t>
            </a:r>
            <a:r>
              <a:rPr lang="en-US" sz="2000" dirty="0">
                <a:solidFill>
                  <a:srgbClr val="000000"/>
                </a:solidFill>
              </a:rPr>
              <a:t>small business which </a:t>
            </a:r>
            <a:r>
              <a:rPr lang="en-US" sz="2000" dirty="0" smtClean="0">
                <a:solidFill>
                  <a:srgbClr val="000000"/>
                </a:solidFill>
              </a:rPr>
              <a:t>will make and sell soaps</a:t>
            </a:r>
          </a:p>
          <a:p>
            <a:pPr marL="200025" indent="-200025" eaLnBrk="1" hangingPunct="1">
              <a:lnSpc>
                <a:spcPct val="130000"/>
              </a:lnSpc>
              <a:spcBef>
                <a:spcPct val="0"/>
              </a:spcBef>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r>
              <a:rPr lang="en-US" sz="2000" dirty="0" smtClean="0">
                <a:solidFill>
                  <a:srgbClr val="000000"/>
                </a:solidFill>
              </a:rPr>
              <a:t>She is the only person working in the shop. She has done a basic course on making soaps </a:t>
            </a:r>
          </a:p>
          <a:p>
            <a:pPr marL="200025" indent="-200025" eaLnBrk="1" hangingPunct="1">
              <a:lnSpc>
                <a:spcPct val="130000"/>
              </a:lnSpc>
              <a:spcBef>
                <a:spcPct val="0"/>
              </a:spcBef>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r>
              <a:rPr lang="en-US" sz="2000" dirty="0" smtClean="0">
                <a:solidFill>
                  <a:srgbClr val="000000"/>
                </a:solidFill>
              </a:rPr>
              <a:t>She is planning to buy raw material locally, make soaps, and then sell them. </a:t>
            </a:r>
            <a:endParaRPr lang="en-US" sz="2000" dirty="0">
              <a:solidFill>
                <a:srgbClr val="000000"/>
              </a:solidFill>
            </a:endParaRPr>
          </a:p>
        </p:txBody>
      </p:sp>
      <p:sp>
        <p:nvSpPr>
          <p:cNvPr id="243716" name="Slide Number Placeholder 5"/>
          <p:cNvSpPr txBox="1">
            <a:spLocks/>
          </p:cNvSpPr>
          <p:nvPr/>
        </p:nvSpPr>
        <p:spPr bwMode="auto">
          <a:xfrm>
            <a:off x="3124200" y="6356350"/>
            <a:ext cx="2895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fld id="{DDFD36A3-65B4-41F4-B2F0-60B2E3EA2995}" type="slidenum">
              <a:rPr lang="en-US" sz="1600" b="1">
                <a:solidFill>
                  <a:srgbClr val="000000"/>
                </a:solidFill>
                <a:latin typeface="Calibri" pitchFamily="34" charset="0"/>
                <a:cs typeface="Arial" pitchFamily="34" charset="0"/>
              </a:rPr>
              <a:pPr algn="ctr" eaLnBrk="1" hangingPunct="1"/>
              <a:t>57</a:t>
            </a:fld>
            <a:endParaRPr lang="en-US" sz="1600" b="1">
              <a:solidFill>
                <a:srgbClr val="000000"/>
              </a:solidFill>
              <a:latin typeface="Calibri" pitchFamily="34" charset="0"/>
              <a:cs typeface="Arial" pitchFamily="34" charset="0"/>
            </a:endParaRPr>
          </a:p>
        </p:txBody>
      </p:sp>
      <p:sp>
        <p:nvSpPr>
          <p:cNvPr id="7" name="Title 1"/>
          <p:cNvSpPr txBox="1">
            <a:spLocks/>
          </p:cNvSpPr>
          <p:nvPr/>
        </p:nvSpPr>
        <p:spPr bwMode="auto">
          <a:xfrm>
            <a:off x="4648200" y="152400"/>
            <a:ext cx="4191000" cy="838200"/>
          </a:xfrm>
          <a:prstGeom prst="rect">
            <a:avLst/>
          </a:prstGeom>
          <a:noFill/>
          <a:ln>
            <a:solidFill>
              <a:srgbClr val="000000"/>
            </a:solidFill>
            <a:round/>
          </a:ln>
          <a:extLst/>
        </p:spPr>
        <p:txBody>
          <a:bodyPr vert="horz" wrap="square" lIns="82945" tIns="41473" rIns="82945" bIns="41473" numCol="1" anchor="ctr" anchorCtr="0" compatLnSpc="1">
            <a:prstTxWarp prst="textNoShape">
              <a:avLst/>
            </a:prstTxWarp>
          </a:bodyPr>
          <a:lstStyle>
            <a:lvl1pPr algn="ctr" rtl="0" eaLnBrk="0" fontAlgn="base" hangingPunct="0">
              <a:spcBef>
                <a:spcPct val="0"/>
              </a:spcBef>
              <a:spcAft>
                <a:spcPct val="0"/>
              </a:spcAft>
              <a:defRPr sz="4400" kern="1200">
                <a:solidFill>
                  <a:schemeClr val="tx1"/>
                </a:solidFill>
                <a:latin typeface="Arial" pitchFamily="34" charset="0"/>
                <a:ea typeface="+mj-ea"/>
                <a:cs typeface="Arial" pitchFamily="34" charset="0"/>
              </a:defRPr>
            </a:lvl1pPr>
            <a:lvl2pPr algn="ctr" rtl="0" eaLnBrk="0" fontAlgn="base" hangingPunct="0">
              <a:spcBef>
                <a:spcPct val="0"/>
              </a:spcBef>
              <a:spcAft>
                <a:spcPct val="0"/>
              </a:spcAft>
              <a:defRPr sz="4400">
                <a:solidFill>
                  <a:schemeClr val="tx1"/>
                </a:solidFill>
                <a:latin typeface="Arial" charset="0"/>
                <a:cs typeface="Arial" charset="0"/>
              </a:defRPr>
            </a:lvl2pPr>
            <a:lvl3pPr algn="ctr" rtl="0" eaLnBrk="0" fontAlgn="base" hangingPunct="0">
              <a:spcBef>
                <a:spcPct val="0"/>
              </a:spcBef>
              <a:spcAft>
                <a:spcPct val="0"/>
              </a:spcAft>
              <a:defRPr sz="4400">
                <a:solidFill>
                  <a:schemeClr val="tx1"/>
                </a:solidFill>
                <a:latin typeface="Arial" charset="0"/>
                <a:cs typeface="Arial" charset="0"/>
              </a:defRPr>
            </a:lvl3pPr>
            <a:lvl4pPr algn="ctr" rtl="0" eaLnBrk="0" fontAlgn="base" hangingPunct="0">
              <a:spcBef>
                <a:spcPct val="0"/>
              </a:spcBef>
              <a:spcAft>
                <a:spcPct val="0"/>
              </a:spcAft>
              <a:defRPr sz="4400">
                <a:solidFill>
                  <a:schemeClr val="tx1"/>
                </a:solidFill>
                <a:latin typeface="Arial" charset="0"/>
                <a:cs typeface="Arial" charset="0"/>
              </a:defRPr>
            </a:lvl4pPr>
            <a:lvl5pPr algn="ctr" rtl="0" eaLnBrk="0" fontAlgn="base" hangingPunct="0">
              <a:spcBef>
                <a:spcPct val="0"/>
              </a:spcBef>
              <a:spcAft>
                <a:spcPct val="0"/>
              </a:spcAft>
              <a:defRPr sz="4400">
                <a:solidFill>
                  <a:schemeClr val="tx1"/>
                </a:solidFill>
                <a:latin typeface="Arial" charset="0"/>
                <a:cs typeface="Arial"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algn="l" eaLnBrk="1" hangingPunct="1">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pPr>
            <a:endParaRPr lang="en-US" sz="2400" dirty="0">
              <a:solidFill>
                <a:srgbClr val="000000"/>
              </a:solidFill>
              <a:latin typeface="Arial" charset="0"/>
              <a:ea typeface="+mn-ea"/>
              <a:cs typeface="Arial" charset="0"/>
            </a:endParaRPr>
          </a:p>
        </p:txBody>
      </p:sp>
      <p:sp>
        <p:nvSpPr>
          <p:cNvPr id="8" name="Content Placeholder 2"/>
          <p:cNvSpPr txBox="1">
            <a:spLocks/>
          </p:cNvSpPr>
          <p:nvPr/>
        </p:nvSpPr>
        <p:spPr bwMode="auto">
          <a:xfrm>
            <a:off x="4648200" y="1143000"/>
            <a:ext cx="4191000" cy="5029200"/>
          </a:xfrm>
          <a:prstGeom prst="rect">
            <a:avLst/>
          </a:prstGeom>
          <a:noFill/>
          <a:ln>
            <a:solidFill>
              <a:srgbClr val="000000"/>
            </a:solidFill>
            <a:round/>
            <a:headEnd/>
            <a:tailEnd/>
          </a:ln>
          <a:extLst>
            <a:ext uri="{909E8E84-426E-40dd-AFC4-6F175D3DCCD1}">
              <a14:hiddenFill xmlns:a14="http://schemas.microsoft.com/office/drawing/2010/main">
                <a:solidFill>
                  <a:srgbClr val="FFFFFF"/>
                </a:solidFill>
              </a14:hiddenFill>
            </a:ext>
          </a:extLst>
        </p:spPr>
        <p:txBody>
          <a:bodyPr vert="horz" wrap="square" lIns="82945" tIns="41473" rIns="82945" bIns="41473" numCol="1" anchor="t" anchorCtr="0" compatLnSpc="1">
            <a:prstTxWarp prst="textNoShape">
              <a:avLst/>
            </a:prstTxWarp>
          </a:bodyPr>
          <a:lst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Arial" pitchFamily="34" charset="0"/>
                <a:ea typeface="+mn-ea"/>
                <a:cs typeface="Arial" pitchFamily="34" charset="0"/>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Arial" pitchFamily="34" charset="0"/>
                <a:ea typeface="+mn-ea"/>
                <a:cs typeface="Arial" pitchFamily="34" charset="0"/>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Arial" pitchFamily="34" charset="0"/>
                <a:ea typeface="+mn-ea"/>
                <a:cs typeface="Arial" pitchFamily="34" charset="0"/>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Arial" pitchFamily="34" charset="0"/>
                <a:ea typeface="+mn-ea"/>
                <a:cs typeface="Arial" pitchFamily="34" charset="0"/>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200025" indent="-200025" eaLnBrk="1" hangingPunct="1">
              <a:lnSpc>
                <a:spcPct val="130000"/>
              </a:lnSpc>
              <a:spcBef>
                <a:spcPct val="0"/>
              </a:spcBef>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endParaRPr lang="en-US" sz="2000" dirty="0">
              <a:solidFill>
                <a:srgbClr val="000000"/>
              </a:solidFill>
            </a:endParaRPr>
          </a:p>
        </p:txBody>
      </p:sp>
    </p:spTree>
    <p:extLst>
      <p:ext uri="{BB962C8B-B14F-4D97-AF65-F5344CB8AC3E}">
        <p14:creationId xmlns:p14="http://schemas.microsoft.com/office/powerpoint/2010/main" val="413630983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nodePh="1">
                                  <p:stCondLst>
                                    <p:cond delay="0"/>
                                  </p:stCondLst>
                                  <p:endCondLst>
                                    <p:cond evt="begin" delay="0">
                                      <p:tn val="5"/>
                                    </p:cond>
                                  </p:endCondLst>
                                  <p:childTnLst>
                                    <p:set>
                                      <p:cBhvr>
                                        <p:cTn id="6"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ext Box 1"/>
          <p:cNvSpPr txBox="1">
            <a:spLocks noChangeArrowheads="1"/>
          </p:cNvSpPr>
          <p:nvPr/>
        </p:nvSpPr>
        <p:spPr bwMode="auto">
          <a:xfrm>
            <a:off x="2286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en-US" sz="2400" dirty="0">
                <a:solidFill>
                  <a:srgbClr val="000000"/>
                </a:solidFill>
                <a:cs typeface="Arial" charset="0"/>
              </a:rPr>
              <a:t>Common types of businesses</a:t>
            </a:r>
            <a:endParaRPr lang="en-GB" sz="2400" dirty="0">
              <a:solidFill>
                <a:srgbClr val="000000"/>
              </a:solidFill>
              <a:cs typeface="Arial" charset="0"/>
            </a:endParaRPr>
          </a:p>
          <a:p>
            <a:pPr eaLnBrk="1" hangingPunct="1"/>
            <a:r>
              <a:rPr lang="en-US" sz="2400" dirty="0" smtClean="0">
                <a:solidFill>
                  <a:srgbClr val="000000"/>
                </a:solidFill>
                <a:cs typeface="Arial" charset="0"/>
              </a:rPr>
              <a:t> </a:t>
            </a:r>
            <a:r>
              <a:rPr lang="en-US" sz="2400" dirty="0">
                <a:solidFill>
                  <a:srgbClr val="000000"/>
                </a:solidFill>
                <a:cs typeface="Arial" charset="0"/>
              </a:rPr>
              <a:t>– 1. Trading businesses</a:t>
            </a:r>
            <a:endParaRPr lang="en-GB" sz="2400" dirty="0">
              <a:solidFill>
                <a:srgbClr val="000000"/>
              </a:solidFill>
              <a:cs typeface="Arial" charset="0"/>
            </a:endParaRPr>
          </a:p>
        </p:txBody>
      </p:sp>
      <p:sp>
        <p:nvSpPr>
          <p:cNvPr id="11267" name="Text Box 2"/>
          <p:cNvSpPr txBox="1">
            <a:spLocks noChangeArrowheads="1"/>
          </p:cNvSpPr>
          <p:nvPr/>
        </p:nvSpPr>
        <p:spPr bwMode="auto">
          <a:xfrm>
            <a:off x="228600" y="1035050"/>
            <a:ext cx="4267200" cy="53657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914400" indent="-4572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eaLnBrk="1" hangingPunct="1">
              <a:lnSpc>
                <a:spcPct val="130000"/>
              </a:lnSpc>
              <a:buSzPct val="100000"/>
              <a:buFont typeface="Arial" charset="0"/>
              <a:buChar char="•"/>
            </a:pPr>
            <a:r>
              <a:rPr lang="en-US" sz="2400" dirty="0">
                <a:solidFill>
                  <a:srgbClr val="000000"/>
                </a:solidFill>
                <a:cs typeface="Arial" charset="0"/>
              </a:rPr>
              <a:t>Some </a:t>
            </a:r>
            <a:r>
              <a:rPr lang="en-US" sz="2400" dirty="0" smtClean="0">
                <a:solidFill>
                  <a:srgbClr val="000000"/>
                </a:solidFill>
                <a:cs typeface="Arial" charset="0"/>
              </a:rPr>
              <a:t>businesses </a:t>
            </a:r>
            <a:r>
              <a:rPr lang="en-US" sz="2400" dirty="0">
                <a:solidFill>
                  <a:srgbClr val="000000"/>
                </a:solidFill>
                <a:cs typeface="Arial" charset="0"/>
              </a:rPr>
              <a:t>in this category are:</a:t>
            </a:r>
          </a:p>
          <a:p>
            <a:pPr lvl="1" eaLnBrk="1" hangingPunct="1">
              <a:lnSpc>
                <a:spcPct val="140000"/>
              </a:lnSpc>
              <a:buSzPct val="100000"/>
              <a:buFont typeface="Calibri" pitchFamily="34" charset="0"/>
              <a:buAutoNum type="arabicPeriod"/>
            </a:pPr>
            <a:r>
              <a:rPr lang="en-US" dirty="0">
                <a:solidFill>
                  <a:srgbClr val="000000"/>
                </a:solidFill>
                <a:cs typeface="Arial" charset="0"/>
              </a:rPr>
              <a:t>Hawking – “buying and </a:t>
            </a:r>
            <a:r>
              <a:rPr lang="en-US" dirty="0" smtClean="0">
                <a:solidFill>
                  <a:srgbClr val="000000"/>
                </a:solidFill>
                <a:cs typeface="Arial" charset="0"/>
              </a:rPr>
              <a:t>then selling</a:t>
            </a:r>
            <a:r>
              <a:rPr lang="en-US" dirty="0">
                <a:solidFill>
                  <a:srgbClr val="000000"/>
                </a:solidFill>
                <a:cs typeface="Arial" charset="0"/>
              </a:rPr>
              <a:t>” of bangles, cosmetics, ready-mades, and vegetables </a:t>
            </a:r>
          </a:p>
          <a:p>
            <a:pPr lvl="1" eaLnBrk="1" hangingPunct="1">
              <a:lnSpc>
                <a:spcPct val="140000"/>
              </a:lnSpc>
              <a:buSzPct val="100000"/>
              <a:buFont typeface="Calibri" pitchFamily="34" charset="0"/>
              <a:buAutoNum type="arabicPeriod"/>
            </a:pPr>
            <a:r>
              <a:rPr lang="en-IN" dirty="0">
                <a:solidFill>
                  <a:srgbClr val="000000"/>
                </a:solidFill>
                <a:cs typeface="Arial" charset="0"/>
              </a:rPr>
              <a:t>Shop-based trading where a typical shop will sell groceries up to 25 types of products, vegetables, firewood/coal, footwear)</a:t>
            </a:r>
            <a:endParaRPr lang="en-US" dirty="0">
              <a:solidFill>
                <a:srgbClr val="000000"/>
              </a:solidFill>
              <a:cs typeface="Arial" charset="0"/>
            </a:endParaRPr>
          </a:p>
          <a:p>
            <a:pPr lvl="1" eaLnBrk="1" hangingPunct="1">
              <a:lnSpc>
                <a:spcPct val="140000"/>
              </a:lnSpc>
              <a:buSzPct val="100000"/>
              <a:buFont typeface="Calibri" pitchFamily="34" charset="0"/>
              <a:buAutoNum type="arabicPeriod"/>
            </a:pPr>
            <a:r>
              <a:rPr lang="en-IN" dirty="0">
                <a:solidFill>
                  <a:srgbClr val="000000"/>
                </a:solidFill>
                <a:cs typeface="Arial" charset="0"/>
              </a:rPr>
              <a:t>Buying and selling grains to wholesalers</a:t>
            </a:r>
            <a:r>
              <a:rPr lang="en-US" sz="2000" dirty="0">
                <a:solidFill>
                  <a:srgbClr val="000000"/>
                </a:solidFill>
                <a:cs typeface="Arial" charset="0"/>
              </a:rPr>
              <a:t> </a:t>
            </a:r>
            <a:endParaRPr lang="en-IN" sz="2000" dirty="0">
              <a:solidFill>
                <a:srgbClr val="000000"/>
              </a:solidFill>
              <a:cs typeface="Arial" charset="0"/>
            </a:endParaRPr>
          </a:p>
        </p:txBody>
      </p:sp>
      <p:sp>
        <p:nvSpPr>
          <p:cNvPr id="10" name="Slide Number Placeholder 5"/>
          <p:cNvSpPr>
            <a:spLocks noGrp="1"/>
          </p:cNvSpPr>
          <p:nvPr>
            <p:ph type="sldNum" sz="quarter" idx="12"/>
          </p:nvPr>
        </p:nvSpPr>
        <p:spPr>
          <a:xfrm>
            <a:off x="3048000" y="6416675"/>
            <a:ext cx="2895600" cy="365125"/>
          </a:xfrm>
        </p:spPr>
        <p:txBody>
          <a:bodyPr bIns="0" anchor="b" anchorCtr="0"/>
          <a:lstStyle/>
          <a:p>
            <a:pPr algn="ctr">
              <a:defRPr/>
            </a:pPr>
            <a:fld id="{446F69B5-0DDD-4353-A020-3E6C624B7AEB}" type="slidenum">
              <a:rPr lang="en-US" sz="1600" b="1" smtClean="0">
                <a:solidFill>
                  <a:schemeClr val="tx1"/>
                </a:solidFill>
              </a:rPr>
              <a:pPr algn="ctr">
                <a:defRPr/>
              </a:pPr>
              <a:t>6</a:t>
            </a:fld>
            <a:endParaRPr lang="en-US" sz="1600" b="1" smtClean="0">
              <a:solidFill>
                <a:schemeClr val="tx1"/>
              </a:solidFill>
            </a:endParaRPr>
          </a:p>
        </p:txBody>
      </p:sp>
      <p:sp>
        <p:nvSpPr>
          <p:cNvPr id="8" name="Text Box 1"/>
          <p:cNvSpPr txBox="1">
            <a:spLocks noChangeArrowheads="1"/>
          </p:cNvSpPr>
          <p:nvPr/>
        </p:nvSpPr>
        <p:spPr bwMode="auto">
          <a:xfrm>
            <a:off x="4648200" y="168275"/>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x-none" sz="2400" dirty="0" smtClean="0">
                <a:solidFill>
                  <a:srgbClr val="000000"/>
                </a:solidFill>
                <a:cs typeface="Arial" charset="0"/>
              </a:rPr>
              <a:t>व्यापार के सामान्य प्रकार — 1. क्रय—विक्रय व्यापार </a:t>
            </a:r>
            <a:endParaRPr lang="en-GB" sz="2400" dirty="0">
              <a:solidFill>
                <a:srgbClr val="000000"/>
              </a:solidFill>
              <a:cs typeface="Arial" charset="0"/>
            </a:endParaRPr>
          </a:p>
        </p:txBody>
      </p:sp>
      <p:sp>
        <p:nvSpPr>
          <p:cNvPr id="9" name="Text Box 2"/>
          <p:cNvSpPr txBox="1">
            <a:spLocks noChangeArrowheads="1"/>
          </p:cNvSpPr>
          <p:nvPr/>
        </p:nvSpPr>
        <p:spPr bwMode="auto">
          <a:xfrm>
            <a:off x="4648200" y="1050925"/>
            <a:ext cx="4267200" cy="53657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914400" indent="-4572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eaLnBrk="1" hangingPunct="1">
              <a:lnSpc>
                <a:spcPct val="130000"/>
              </a:lnSpc>
              <a:buSzPct val="100000"/>
              <a:buFont typeface="Arial" charset="0"/>
              <a:buChar char="•"/>
            </a:pPr>
            <a:r>
              <a:rPr lang="x-none" sz="2400" dirty="0" smtClean="0">
                <a:solidFill>
                  <a:srgbClr val="000000"/>
                </a:solidFill>
                <a:cs typeface="Arial" charset="0"/>
              </a:rPr>
              <a:t>इस श्रेणी में शामिल कुछ व्यापार निम्न हैं: </a:t>
            </a:r>
          </a:p>
          <a:p>
            <a:pPr marL="620713" indent="-342900" eaLnBrk="1" hangingPunct="1">
              <a:lnSpc>
                <a:spcPct val="130000"/>
              </a:lnSpc>
              <a:buSzPct val="100000"/>
              <a:buFont typeface="+mj-lt"/>
              <a:buAutoNum type="arabicPeriod"/>
            </a:pPr>
            <a:r>
              <a:rPr lang="x-none" dirty="0" smtClean="0">
                <a:solidFill>
                  <a:srgbClr val="000000"/>
                </a:solidFill>
                <a:cs typeface="Arial" charset="0"/>
              </a:rPr>
              <a:t>माल बेचना: चूड़ियों, कॉस्मेटिक्स, रेडीमेड और सब्जियों की 'खरीदी और बिक्री' </a:t>
            </a:r>
            <a:endParaRPr lang="en-US" dirty="0" smtClean="0">
              <a:solidFill>
                <a:srgbClr val="000000"/>
              </a:solidFill>
              <a:cs typeface="Arial" charset="0"/>
            </a:endParaRPr>
          </a:p>
          <a:p>
            <a:pPr marL="620713" indent="-342900" eaLnBrk="1" hangingPunct="1">
              <a:lnSpc>
                <a:spcPct val="130000"/>
              </a:lnSpc>
              <a:buSzPct val="100000"/>
              <a:buFont typeface="+mj-lt"/>
              <a:buAutoNum type="arabicPeriod"/>
            </a:pPr>
            <a:r>
              <a:rPr lang="x-none" dirty="0" smtClean="0">
                <a:solidFill>
                  <a:srgbClr val="000000"/>
                </a:solidFill>
                <a:cs typeface="Arial" charset="0"/>
              </a:rPr>
              <a:t>दुकान आधारित क्रय-विक्रय जहां एक दुकान किराने का सामान बेचती है  </a:t>
            </a:r>
            <a:r>
              <a:rPr lang="en-US" dirty="0" smtClean="0">
                <a:solidFill>
                  <a:srgbClr val="000000"/>
                </a:solidFill>
                <a:cs typeface="Arial" charset="0"/>
              </a:rPr>
              <a:t>(</a:t>
            </a:r>
            <a:r>
              <a:rPr lang="x-none" dirty="0" smtClean="0">
                <a:solidFill>
                  <a:srgbClr val="000000"/>
                </a:solidFill>
                <a:cs typeface="Arial" charset="0"/>
              </a:rPr>
              <a:t>लगभग 25 प्रकार के उत्पाद, सब्जियां, जलाउ लकड़ी/कोयला, जूते</a:t>
            </a:r>
            <a:r>
              <a:rPr lang="en-US" dirty="0" smtClean="0">
                <a:solidFill>
                  <a:srgbClr val="000000"/>
                </a:solidFill>
                <a:cs typeface="Arial" charset="0"/>
              </a:rPr>
              <a:t>)</a:t>
            </a:r>
          </a:p>
          <a:p>
            <a:pPr marL="620713" indent="-342900" eaLnBrk="1" hangingPunct="1">
              <a:lnSpc>
                <a:spcPct val="130000"/>
              </a:lnSpc>
              <a:buSzPct val="100000"/>
              <a:buFont typeface="+mj-lt"/>
              <a:buAutoNum type="arabicPeriod"/>
            </a:pPr>
            <a:r>
              <a:rPr lang="x-none" dirty="0" smtClean="0">
                <a:solidFill>
                  <a:srgbClr val="000000"/>
                </a:solidFill>
                <a:cs typeface="Arial" charset="0"/>
              </a:rPr>
              <a:t>थोक विक्रेता से अनाज खरीदना और बेचना </a:t>
            </a:r>
            <a:endParaRPr lang="en-IN" dirty="0">
              <a:solidFill>
                <a:srgbClr val="000000"/>
              </a:solidFill>
              <a:cs typeface="Arial" charset="0"/>
            </a:endParaRPr>
          </a:p>
        </p:txBody>
      </p:sp>
    </p:spTree>
    <p:extLst>
      <p:ext uri="{BB962C8B-B14F-4D97-AF65-F5344CB8AC3E}">
        <p14:creationId xmlns:p14="http://schemas.microsoft.com/office/powerpoint/2010/main" val="3901401123"/>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26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1267">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1267">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xEl>
                                              <p:pRg st="1" end="1"/>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9">
                                            <p:txEl>
                                              <p:pRg st="2" end="2"/>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9">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ext Box 1"/>
          <p:cNvSpPr txBox="1">
            <a:spLocks noChangeArrowheads="1"/>
          </p:cNvSpPr>
          <p:nvPr/>
        </p:nvSpPr>
        <p:spPr bwMode="auto">
          <a:xfrm>
            <a:off x="2286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en-US" sz="2400" dirty="0">
                <a:solidFill>
                  <a:srgbClr val="000000"/>
                </a:solidFill>
                <a:cs typeface="Arial" charset="0"/>
              </a:rPr>
              <a:t>Common types of </a:t>
            </a:r>
            <a:r>
              <a:rPr lang="en-US" sz="2400" dirty="0" smtClean="0">
                <a:solidFill>
                  <a:srgbClr val="000000"/>
                </a:solidFill>
                <a:cs typeface="Arial" charset="0"/>
              </a:rPr>
              <a:t>businesses - 2</a:t>
            </a:r>
            <a:r>
              <a:rPr lang="en-US" sz="2400" dirty="0">
                <a:solidFill>
                  <a:srgbClr val="000000"/>
                </a:solidFill>
                <a:cs typeface="Arial" charset="0"/>
              </a:rPr>
              <a:t>. </a:t>
            </a:r>
            <a:r>
              <a:rPr lang="en-US" sz="2400" dirty="0" smtClean="0">
                <a:solidFill>
                  <a:srgbClr val="000000"/>
                </a:solidFill>
                <a:cs typeface="Arial" charset="0"/>
              </a:rPr>
              <a:t>Production</a:t>
            </a:r>
            <a:endParaRPr lang="en-GB" sz="2400" dirty="0">
              <a:solidFill>
                <a:srgbClr val="000000"/>
              </a:solidFill>
              <a:cs typeface="Arial" charset="0"/>
            </a:endParaRPr>
          </a:p>
        </p:txBody>
      </p:sp>
      <p:sp>
        <p:nvSpPr>
          <p:cNvPr id="11267" name="Text Box 2"/>
          <p:cNvSpPr txBox="1">
            <a:spLocks noChangeArrowheads="1"/>
          </p:cNvSpPr>
          <p:nvPr/>
        </p:nvSpPr>
        <p:spPr bwMode="auto">
          <a:xfrm>
            <a:off x="228600" y="1035050"/>
            <a:ext cx="4267200" cy="53657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914400" indent="-4572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eaLnBrk="1" hangingPunct="1">
              <a:lnSpc>
                <a:spcPct val="130000"/>
              </a:lnSpc>
              <a:buSzPct val="100000"/>
              <a:buFont typeface="Arial" charset="0"/>
              <a:buChar char="•"/>
            </a:pPr>
            <a:r>
              <a:rPr lang="en-US" sz="2400" dirty="0">
                <a:solidFill>
                  <a:srgbClr val="000000"/>
                </a:solidFill>
                <a:cs typeface="Arial" charset="0"/>
              </a:rPr>
              <a:t>Some businesses in this category are: </a:t>
            </a:r>
          </a:p>
          <a:p>
            <a:pPr lvl="1" eaLnBrk="1" hangingPunct="1">
              <a:lnSpc>
                <a:spcPct val="140000"/>
              </a:lnSpc>
              <a:buSzPct val="100000"/>
              <a:buFont typeface="Calibri" pitchFamily="34" charset="0"/>
              <a:buAutoNum type="arabicPeriod"/>
            </a:pPr>
            <a:r>
              <a:rPr lang="en-IN" dirty="0" err="1">
                <a:solidFill>
                  <a:srgbClr val="000000"/>
                </a:solidFill>
                <a:cs typeface="Arial" charset="0"/>
              </a:rPr>
              <a:t>Dhabas</a:t>
            </a:r>
            <a:r>
              <a:rPr lang="en-IN" dirty="0">
                <a:solidFill>
                  <a:srgbClr val="000000"/>
                </a:solidFill>
                <a:cs typeface="Arial" charset="0"/>
              </a:rPr>
              <a:t> and tea shops – Where typically tea </a:t>
            </a:r>
            <a:r>
              <a:rPr lang="en-IN" dirty="0" smtClean="0">
                <a:solidFill>
                  <a:srgbClr val="000000"/>
                </a:solidFill>
                <a:cs typeface="Arial" charset="0"/>
              </a:rPr>
              <a:t>and a </a:t>
            </a:r>
            <a:r>
              <a:rPr lang="en-IN" dirty="0">
                <a:solidFill>
                  <a:srgbClr val="000000"/>
                </a:solidFill>
                <a:cs typeface="Arial" charset="0"/>
              </a:rPr>
              <a:t>few snacks </a:t>
            </a:r>
            <a:r>
              <a:rPr lang="en-IN" dirty="0" smtClean="0">
                <a:solidFill>
                  <a:srgbClr val="000000"/>
                </a:solidFill>
                <a:cs typeface="Arial" charset="0"/>
              </a:rPr>
              <a:t>are prepared and sold</a:t>
            </a:r>
          </a:p>
          <a:p>
            <a:pPr lvl="1" eaLnBrk="1" hangingPunct="1">
              <a:lnSpc>
                <a:spcPct val="140000"/>
              </a:lnSpc>
              <a:buSzPct val="100000"/>
              <a:buFont typeface="Calibri" pitchFamily="34" charset="0"/>
              <a:buAutoNum type="arabicPeriod"/>
            </a:pPr>
            <a:r>
              <a:rPr lang="en-IN" dirty="0" smtClean="0">
                <a:solidFill>
                  <a:srgbClr val="000000"/>
                </a:solidFill>
                <a:cs typeface="Arial" charset="0"/>
              </a:rPr>
              <a:t>Pickle-making – Where pickle is made using raw material such as mango or lemons and then sold</a:t>
            </a:r>
          </a:p>
          <a:p>
            <a:pPr lvl="1" eaLnBrk="1" hangingPunct="1">
              <a:lnSpc>
                <a:spcPct val="140000"/>
              </a:lnSpc>
              <a:buSzPct val="100000"/>
              <a:buFont typeface="Calibri" pitchFamily="34" charset="0"/>
              <a:buAutoNum type="arabicPeriod"/>
            </a:pPr>
            <a:r>
              <a:rPr lang="en-IN" dirty="0" err="1" smtClean="0">
                <a:solidFill>
                  <a:srgbClr val="000000"/>
                </a:solidFill>
                <a:cs typeface="Arial" charset="0"/>
              </a:rPr>
              <a:t>Papad</a:t>
            </a:r>
            <a:r>
              <a:rPr lang="en-IN" dirty="0" smtClean="0">
                <a:solidFill>
                  <a:srgbClr val="000000"/>
                </a:solidFill>
                <a:cs typeface="Arial" charset="0"/>
              </a:rPr>
              <a:t>-making – Where </a:t>
            </a:r>
            <a:r>
              <a:rPr lang="en-IN" dirty="0" err="1" smtClean="0">
                <a:solidFill>
                  <a:srgbClr val="000000"/>
                </a:solidFill>
                <a:cs typeface="Arial" charset="0"/>
              </a:rPr>
              <a:t>papads</a:t>
            </a:r>
            <a:r>
              <a:rPr lang="en-IN" dirty="0" smtClean="0">
                <a:solidFill>
                  <a:srgbClr val="000000"/>
                </a:solidFill>
                <a:cs typeface="Arial" charset="0"/>
              </a:rPr>
              <a:t> are made from the raw material and then sold</a:t>
            </a:r>
            <a:endParaRPr lang="en-IN" dirty="0">
              <a:solidFill>
                <a:srgbClr val="000000"/>
              </a:solidFill>
              <a:cs typeface="Arial" charset="0"/>
            </a:endParaRPr>
          </a:p>
        </p:txBody>
      </p:sp>
      <p:sp>
        <p:nvSpPr>
          <p:cNvPr id="10" name="Slide Number Placeholder 5"/>
          <p:cNvSpPr>
            <a:spLocks noGrp="1"/>
          </p:cNvSpPr>
          <p:nvPr>
            <p:ph type="sldNum" sz="quarter" idx="12"/>
          </p:nvPr>
        </p:nvSpPr>
        <p:spPr>
          <a:xfrm>
            <a:off x="3048000" y="6416675"/>
            <a:ext cx="2895600" cy="365125"/>
          </a:xfrm>
        </p:spPr>
        <p:txBody>
          <a:bodyPr bIns="0" anchor="b" anchorCtr="0"/>
          <a:lstStyle/>
          <a:p>
            <a:pPr algn="ctr">
              <a:defRPr/>
            </a:pPr>
            <a:fld id="{8F9880F3-AF0C-4279-8695-55AF75D82ABC}" type="slidenum">
              <a:rPr lang="en-US" sz="1600" b="1" smtClean="0">
                <a:solidFill>
                  <a:schemeClr val="tx1"/>
                </a:solidFill>
              </a:rPr>
              <a:pPr algn="ctr">
                <a:defRPr/>
              </a:pPr>
              <a:t>7</a:t>
            </a:fld>
            <a:endParaRPr lang="en-US" sz="1600" b="1" smtClean="0">
              <a:solidFill>
                <a:schemeClr val="tx1"/>
              </a:solidFill>
            </a:endParaRPr>
          </a:p>
        </p:txBody>
      </p:sp>
      <p:sp>
        <p:nvSpPr>
          <p:cNvPr id="8" name="Text Box 1"/>
          <p:cNvSpPr txBox="1">
            <a:spLocks noChangeArrowheads="1"/>
          </p:cNvSpPr>
          <p:nvPr/>
        </p:nvSpPr>
        <p:spPr bwMode="auto">
          <a:xfrm>
            <a:off x="45720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x-none" sz="2400" dirty="0" smtClean="0">
                <a:solidFill>
                  <a:srgbClr val="000000"/>
                </a:solidFill>
                <a:cs typeface="Arial" charset="0"/>
              </a:rPr>
              <a:t>व्यापार के सामान्य प्रकार — </a:t>
            </a:r>
            <a:r>
              <a:rPr lang="en-US" sz="2400" dirty="0" smtClean="0">
                <a:solidFill>
                  <a:srgbClr val="000000"/>
                </a:solidFill>
                <a:cs typeface="Arial" charset="0"/>
              </a:rPr>
              <a:t>2</a:t>
            </a:r>
            <a:r>
              <a:rPr lang="x-none" sz="2400" dirty="0" smtClean="0">
                <a:solidFill>
                  <a:srgbClr val="000000"/>
                </a:solidFill>
                <a:cs typeface="Arial" charset="0"/>
              </a:rPr>
              <a:t>. उत्पादन </a:t>
            </a:r>
            <a:endParaRPr lang="en-GB" sz="2400" dirty="0">
              <a:solidFill>
                <a:srgbClr val="000000"/>
              </a:solidFill>
              <a:cs typeface="Arial" charset="0"/>
            </a:endParaRPr>
          </a:p>
        </p:txBody>
      </p:sp>
      <p:sp>
        <p:nvSpPr>
          <p:cNvPr id="9" name="Text Box 2"/>
          <p:cNvSpPr txBox="1">
            <a:spLocks noChangeArrowheads="1"/>
          </p:cNvSpPr>
          <p:nvPr/>
        </p:nvSpPr>
        <p:spPr bwMode="auto">
          <a:xfrm>
            <a:off x="4572000" y="1035050"/>
            <a:ext cx="4267200" cy="53657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914400" indent="-4572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eaLnBrk="1" hangingPunct="1">
              <a:lnSpc>
                <a:spcPct val="130000"/>
              </a:lnSpc>
              <a:buSzPct val="100000"/>
              <a:buFont typeface="Arial" charset="0"/>
              <a:buChar char="•"/>
            </a:pPr>
            <a:r>
              <a:rPr lang="x-none" sz="2400" dirty="0" smtClean="0">
                <a:solidFill>
                  <a:srgbClr val="000000"/>
                </a:solidFill>
                <a:cs typeface="Arial" charset="0"/>
              </a:rPr>
              <a:t>इस श्रेणी में शामिल कुछ व्यापार निम्न हैं: </a:t>
            </a:r>
            <a:r>
              <a:rPr lang="en-US" sz="2400" dirty="0" smtClean="0">
                <a:solidFill>
                  <a:srgbClr val="000000"/>
                </a:solidFill>
                <a:cs typeface="Arial" charset="0"/>
              </a:rPr>
              <a:t> </a:t>
            </a:r>
            <a:endParaRPr lang="en-US" sz="2400" dirty="0">
              <a:solidFill>
                <a:srgbClr val="000000"/>
              </a:solidFill>
              <a:cs typeface="Arial" charset="0"/>
            </a:endParaRPr>
          </a:p>
          <a:p>
            <a:pPr lvl="1" eaLnBrk="1" hangingPunct="1">
              <a:lnSpc>
                <a:spcPct val="140000"/>
              </a:lnSpc>
              <a:buSzPct val="100000"/>
              <a:buFont typeface="Calibri" pitchFamily="34" charset="0"/>
              <a:buAutoNum type="arabicPeriod"/>
            </a:pPr>
            <a:r>
              <a:rPr lang="x-none" dirty="0" smtClean="0">
                <a:solidFill>
                  <a:srgbClr val="000000"/>
                </a:solidFill>
                <a:cs typeface="Arial" charset="0"/>
              </a:rPr>
              <a:t>ढाबा और चाय की दुकान — जहां कुछ स्नैक्स और चाय/कॉफी बना कर बेची जाती है</a:t>
            </a:r>
          </a:p>
          <a:p>
            <a:pPr lvl="1" eaLnBrk="1" hangingPunct="1">
              <a:lnSpc>
                <a:spcPct val="140000"/>
              </a:lnSpc>
              <a:buSzPct val="100000"/>
              <a:buFont typeface="Calibri" pitchFamily="34" charset="0"/>
              <a:buAutoNum type="arabicPeriod"/>
            </a:pPr>
            <a:r>
              <a:rPr lang="x-none" dirty="0" smtClean="0">
                <a:solidFill>
                  <a:srgbClr val="000000"/>
                </a:solidFill>
                <a:cs typeface="Arial" charset="0"/>
              </a:rPr>
              <a:t>अचार बनाना — जहां आम या नींबू जैसे कच्चे माल का प्रयोग करके अचार तैयार किए जाते हैं</a:t>
            </a:r>
          </a:p>
          <a:p>
            <a:pPr lvl="1" eaLnBrk="1" hangingPunct="1">
              <a:lnSpc>
                <a:spcPct val="140000"/>
              </a:lnSpc>
              <a:buSzPct val="100000"/>
              <a:buFont typeface="Calibri" pitchFamily="34" charset="0"/>
              <a:buAutoNum type="arabicPeriod"/>
            </a:pPr>
            <a:r>
              <a:rPr lang="x-none" dirty="0" smtClean="0">
                <a:solidFill>
                  <a:srgbClr val="000000"/>
                </a:solidFill>
                <a:cs typeface="Arial" charset="0"/>
              </a:rPr>
              <a:t>पापड़ बनाना — जहां कच्चे माल से पापड़ बनाए जाते हैं</a:t>
            </a:r>
            <a:endParaRPr lang="en-IN" dirty="0">
              <a:solidFill>
                <a:srgbClr val="000000"/>
              </a:solidFill>
              <a:cs typeface="Arial" charset="0"/>
            </a:endParaRPr>
          </a:p>
        </p:txBody>
      </p:sp>
    </p:spTree>
    <p:extLst>
      <p:ext uri="{BB962C8B-B14F-4D97-AF65-F5344CB8AC3E}">
        <p14:creationId xmlns:p14="http://schemas.microsoft.com/office/powerpoint/2010/main" val="2179084485"/>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1267">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1267">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1267">
                                            <p:txEl>
                                              <p:pRg st="3" end="3"/>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ext Box 1"/>
          <p:cNvSpPr txBox="1">
            <a:spLocks noChangeArrowheads="1"/>
          </p:cNvSpPr>
          <p:nvPr/>
        </p:nvSpPr>
        <p:spPr bwMode="auto">
          <a:xfrm>
            <a:off x="2286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en-US" sz="2400" dirty="0">
                <a:solidFill>
                  <a:srgbClr val="000000"/>
                </a:solidFill>
                <a:cs typeface="Arial" charset="0"/>
              </a:rPr>
              <a:t>Common types of businesses – </a:t>
            </a:r>
            <a:r>
              <a:rPr lang="en-US" sz="2400" dirty="0" smtClean="0">
                <a:solidFill>
                  <a:srgbClr val="000000"/>
                </a:solidFill>
                <a:cs typeface="Arial" charset="0"/>
              </a:rPr>
              <a:t>3. Services</a:t>
            </a:r>
            <a:endParaRPr lang="en-GB" sz="2400" dirty="0">
              <a:solidFill>
                <a:srgbClr val="000000"/>
              </a:solidFill>
              <a:cs typeface="Arial" charset="0"/>
            </a:endParaRPr>
          </a:p>
        </p:txBody>
      </p:sp>
      <p:sp>
        <p:nvSpPr>
          <p:cNvPr id="11267" name="Text Box 2"/>
          <p:cNvSpPr txBox="1">
            <a:spLocks noChangeArrowheads="1"/>
          </p:cNvSpPr>
          <p:nvPr/>
        </p:nvSpPr>
        <p:spPr bwMode="auto">
          <a:xfrm>
            <a:off x="228600" y="1035050"/>
            <a:ext cx="4267200" cy="53657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914400" indent="-4572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eaLnBrk="1" hangingPunct="1">
              <a:lnSpc>
                <a:spcPct val="130000"/>
              </a:lnSpc>
              <a:buSzPct val="100000"/>
              <a:buFont typeface="Arial" charset="0"/>
              <a:buChar char="•"/>
            </a:pPr>
            <a:r>
              <a:rPr lang="en-US" sz="2400" dirty="0">
                <a:solidFill>
                  <a:srgbClr val="000000"/>
                </a:solidFill>
                <a:cs typeface="Arial" charset="0"/>
              </a:rPr>
              <a:t>Some businesses in this category are:</a:t>
            </a:r>
          </a:p>
          <a:p>
            <a:pPr lvl="1" eaLnBrk="1" hangingPunct="1">
              <a:lnSpc>
                <a:spcPct val="130000"/>
              </a:lnSpc>
              <a:buSzPct val="100000"/>
              <a:buFont typeface="Calibri" pitchFamily="34" charset="0"/>
              <a:buAutoNum type="arabicPeriod"/>
            </a:pPr>
            <a:r>
              <a:rPr lang="en-IN" dirty="0" smtClean="0">
                <a:solidFill>
                  <a:srgbClr val="000000"/>
                </a:solidFill>
                <a:cs typeface="Arial" charset="0"/>
              </a:rPr>
              <a:t>Tailoring </a:t>
            </a:r>
            <a:r>
              <a:rPr lang="en-IN" dirty="0">
                <a:solidFill>
                  <a:srgbClr val="000000"/>
                </a:solidFill>
                <a:cs typeface="Arial" charset="0"/>
              </a:rPr>
              <a:t>– </a:t>
            </a:r>
            <a:r>
              <a:rPr lang="en-IN" dirty="0" smtClean="0">
                <a:solidFill>
                  <a:srgbClr val="000000"/>
                </a:solidFill>
                <a:cs typeface="Arial" charset="0"/>
              </a:rPr>
              <a:t>Where a customer brings cloth and the business stitches </a:t>
            </a:r>
            <a:r>
              <a:rPr lang="en-IN" dirty="0">
                <a:solidFill>
                  <a:srgbClr val="000000"/>
                </a:solidFill>
                <a:cs typeface="Arial" charset="0"/>
              </a:rPr>
              <a:t>clothes </a:t>
            </a:r>
            <a:r>
              <a:rPr lang="en-IN" dirty="0" smtClean="0">
                <a:solidFill>
                  <a:srgbClr val="000000"/>
                </a:solidFill>
                <a:cs typeface="Arial" charset="0"/>
              </a:rPr>
              <a:t>from it. The business can also mend customer’s clothes. It charges a fee for these services. </a:t>
            </a:r>
            <a:endParaRPr lang="en-IN" dirty="0">
              <a:solidFill>
                <a:srgbClr val="000000"/>
              </a:solidFill>
              <a:cs typeface="Arial" charset="0"/>
            </a:endParaRPr>
          </a:p>
          <a:p>
            <a:pPr lvl="1" eaLnBrk="1" hangingPunct="1">
              <a:lnSpc>
                <a:spcPct val="130000"/>
              </a:lnSpc>
              <a:buSzPct val="100000"/>
              <a:buFont typeface="Calibri" pitchFamily="34" charset="0"/>
              <a:buAutoNum type="arabicPeriod"/>
            </a:pPr>
            <a:r>
              <a:rPr lang="en-IN" dirty="0">
                <a:solidFill>
                  <a:srgbClr val="000000"/>
                </a:solidFill>
                <a:cs typeface="Arial" charset="0"/>
              </a:rPr>
              <a:t>Mobile repair </a:t>
            </a:r>
            <a:r>
              <a:rPr lang="en-IN" dirty="0" smtClean="0">
                <a:solidFill>
                  <a:srgbClr val="000000"/>
                </a:solidFill>
                <a:cs typeface="Arial" charset="0"/>
              </a:rPr>
              <a:t>shops where repairing of a mobile phone is done for a fee.</a:t>
            </a:r>
          </a:p>
          <a:p>
            <a:pPr lvl="1" eaLnBrk="1" hangingPunct="1">
              <a:lnSpc>
                <a:spcPct val="130000"/>
              </a:lnSpc>
              <a:buSzPct val="100000"/>
              <a:buFont typeface="Calibri" pitchFamily="34" charset="0"/>
              <a:buAutoNum type="arabicPeriod"/>
            </a:pPr>
            <a:r>
              <a:rPr lang="en-IN" dirty="0" smtClean="0">
                <a:solidFill>
                  <a:srgbClr val="000000"/>
                </a:solidFill>
                <a:cs typeface="Arial" charset="0"/>
              </a:rPr>
              <a:t>Beauty parlour – where a service like make-up is provided for a fee.</a:t>
            </a:r>
            <a:endParaRPr lang="en-IN" dirty="0">
              <a:solidFill>
                <a:srgbClr val="000000"/>
              </a:solidFill>
              <a:cs typeface="Arial" charset="0"/>
            </a:endParaRPr>
          </a:p>
        </p:txBody>
      </p:sp>
      <p:sp>
        <p:nvSpPr>
          <p:cNvPr id="10" name="Slide Number Placeholder 5"/>
          <p:cNvSpPr>
            <a:spLocks noGrp="1"/>
          </p:cNvSpPr>
          <p:nvPr>
            <p:ph type="sldNum" sz="quarter" idx="12"/>
          </p:nvPr>
        </p:nvSpPr>
        <p:spPr>
          <a:xfrm>
            <a:off x="3048000" y="6416675"/>
            <a:ext cx="2895600" cy="365125"/>
          </a:xfrm>
        </p:spPr>
        <p:txBody>
          <a:bodyPr bIns="0" anchor="b" anchorCtr="0"/>
          <a:lstStyle/>
          <a:p>
            <a:pPr algn="ctr">
              <a:defRPr/>
            </a:pPr>
            <a:fld id="{8F9880F3-AF0C-4279-8695-55AF75D82ABC}" type="slidenum">
              <a:rPr lang="en-US" sz="1600" b="1" smtClean="0">
                <a:solidFill>
                  <a:schemeClr val="tx1"/>
                </a:solidFill>
              </a:rPr>
              <a:pPr algn="ctr">
                <a:defRPr/>
              </a:pPr>
              <a:t>8</a:t>
            </a:fld>
            <a:endParaRPr lang="en-US" sz="1600" b="1" smtClean="0">
              <a:solidFill>
                <a:schemeClr val="tx1"/>
              </a:solidFill>
            </a:endParaRPr>
          </a:p>
        </p:txBody>
      </p:sp>
      <p:sp>
        <p:nvSpPr>
          <p:cNvPr id="8" name="Text Box 1"/>
          <p:cNvSpPr txBox="1">
            <a:spLocks noChangeArrowheads="1"/>
          </p:cNvSpPr>
          <p:nvPr/>
        </p:nvSpPr>
        <p:spPr bwMode="auto">
          <a:xfrm>
            <a:off x="4648200" y="168275"/>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x-none" sz="2400" dirty="0" smtClean="0">
                <a:solidFill>
                  <a:srgbClr val="000000"/>
                </a:solidFill>
                <a:cs typeface="Arial" charset="0"/>
              </a:rPr>
              <a:t>व्यापार के सामान्य प्रकार — </a:t>
            </a:r>
            <a:r>
              <a:rPr lang="en-US" sz="2400" dirty="0" smtClean="0">
                <a:solidFill>
                  <a:srgbClr val="000000"/>
                </a:solidFill>
                <a:cs typeface="Arial" charset="0"/>
              </a:rPr>
              <a:t>3. </a:t>
            </a:r>
            <a:r>
              <a:rPr lang="x-none" sz="2400" dirty="0" smtClean="0">
                <a:solidFill>
                  <a:srgbClr val="000000"/>
                </a:solidFill>
                <a:cs typeface="Arial" charset="0"/>
              </a:rPr>
              <a:t>सेवा/सर्विस </a:t>
            </a:r>
            <a:endParaRPr lang="en-GB" sz="2400" dirty="0">
              <a:solidFill>
                <a:srgbClr val="000000"/>
              </a:solidFill>
              <a:cs typeface="Arial" charset="0"/>
            </a:endParaRPr>
          </a:p>
        </p:txBody>
      </p:sp>
      <p:sp>
        <p:nvSpPr>
          <p:cNvPr id="9" name="Text Box 2"/>
          <p:cNvSpPr txBox="1">
            <a:spLocks noChangeArrowheads="1"/>
          </p:cNvSpPr>
          <p:nvPr/>
        </p:nvSpPr>
        <p:spPr bwMode="auto">
          <a:xfrm>
            <a:off x="4648200" y="1050925"/>
            <a:ext cx="4267200" cy="53657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914400" indent="-4572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eaLnBrk="1" hangingPunct="1">
              <a:lnSpc>
                <a:spcPct val="130000"/>
              </a:lnSpc>
              <a:buSzPct val="100000"/>
              <a:buFont typeface="Arial" charset="0"/>
              <a:buChar char="•"/>
            </a:pPr>
            <a:r>
              <a:rPr lang="x-none" sz="2400" dirty="0" smtClean="0">
                <a:solidFill>
                  <a:srgbClr val="000000"/>
                </a:solidFill>
                <a:cs typeface="Arial" charset="0"/>
              </a:rPr>
              <a:t>इस श्रेणी में शामिल कुछ व्यापार निम्न हैं:</a:t>
            </a:r>
            <a:endParaRPr lang="en-US" sz="2400" dirty="0">
              <a:solidFill>
                <a:srgbClr val="000000"/>
              </a:solidFill>
              <a:cs typeface="Arial" charset="0"/>
            </a:endParaRPr>
          </a:p>
          <a:p>
            <a:pPr lvl="1" eaLnBrk="1" hangingPunct="1">
              <a:lnSpc>
                <a:spcPct val="140000"/>
              </a:lnSpc>
              <a:buSzPct val="100000"/>
              <a:buFont typeface="Calibri" pitchFamily="34" charset="0"/>
              <a:buAutoNum type="arabicPeriod"/>
            </a:pPr>
            <a:r>
              <a:rPr lang="x-none" dirty="0" smtClean="0">
                <a:solidFill>
                  <a:srgbClr val="000000"/>
                </a:solidFill>
                <a:cs typeface="Arial" charset="0"/>
              </a:rPr>
              <a:t>सिलाई का काम — जहां ग्राहक कपड़ा लाते हैं और व्यापार का काम उससे कपड़े सिलना है। वह कपड़ों को रफ़ु भी कर सकता है। </a:t>
            </a:r>
          </a:p>
          <a:p>
            <a:pPr lvl="1" eaLnBrk="1" hangingPunct="1">
              <a:lnSpc>
                <a:spcPct val="140000"/>
              </a:lnSpc>
              <a:buSzPct val="100000"/>
              <a:buFont typeface="Calibri" pitchFamily="34" charset="0"/>
              <a:buAutoNum type="arabicPeriod"/>
            </a:pPr>
            <a:r>
              <a:rPr lang="x-none" dirty="0" smtClean="0">
                <a:solidFill>
                  <a:srgbClr val="000000"/>
                </a:solidFill>
                <a:cs typeface="Arial" charset="0"/>
              </a:rPr>
              <a:t>मोबाइल रिपेयर करने की दुकान </a:t>
            </a:r>
          </a:p>
          <a:p>
            <a:pPr lvl="1" eaLnBrk="1" hangingPunct="1">
              <a:lnSpc>
                <a:spcPct val="140000"/>
              </a:lnSpc>
              <a:buSzPct val="100000"/>
              <a:buFont typeface="Calibri" pitchFamily="34" charset="0"/>
              <a:buAutoNum type="arabicPeriod"/>
            </a:pPr>
            <a:r>
              <a:rPr lang="x-none" dirty="0" smtClean="0">
                <a:solidFill>
                  <a:srgbClr val="000000"/>
                </a:solidFill>
                <a:cs typeface="Arial" charset="0"/>
              </a:rPr>
              <a:t>ब्यूटी पार्लर — जहां पर मेक-अप जैसी सेवाएं/सर्विस प्रदान की जाती हैं </a:t>
            </a:r>
            <a:endParaRPr lang="en-IN" dirty="0">
              <a:solidFill>
                <a:srgbClr val="000000"/>
              </a:solidFill>
              <a:cs typeface="Arial" charset="0"/>
            </a:endParaRPr>
          </a:p>
        </p:txBody>
      </p:sp>
    </p:spTree>
    <p:extLst>
      <p:ext uri="{BB962C8B-B14F-4D97-AF65-F5344CB8AC3E}">
        <p14:creationId xmlns:p14="http://schemas.microsoft.com/office/powerpoint/2010/main" val="2715659155"/>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26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1267">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1267">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Slide Number Placeholder 5"/>
          <p:cNvSpPr>
            <a:spLocks noGrp="1"/>
          </p:cNvSpPr>
          <p:nvPr>
            <p:ph type="sldNum" sz="quarter" idx="12"/>
          </p:nvPr>
        </p:nvSpPr>
        <p:spPr bwMode="auto">
          <a:xfrm>
            <a:off x="3124200" y="6356350"/>
            <a:ext cx="2895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fld id="{F3B6D15D-5E2B-4026-B75C-22CFB76785BF}" type="slidenum">
              <a:rPr lang="en-US" sz="1600" b="1" smtClean="0"/>
              <a:pPr algn="ctr" eaLnBrk="1" hangingPunct="1"/>
              <a:t>9</a:t>
            </a:fld>
            <a:endParaRPr lang="en-US" sz="1600" b="1" smtClean="0"/>
          </a:p>
        </p:txBody>
      </p:sp>
      <p:sp>
        <p:nvSpPr>
          <p:cNvPr id="11" name="Text Box 2"/>
          <p:cNvSpPr txBox="1">
            <a:spLocks noChangeArrowheads="1"/>
          </p:cNvSpPr>
          <p:nvPr/>
        </p:nvSpPr>
        <p:spPr bwMode="auto">
          <a:xfrm>
            <a:off x="228600" y="1214438"/>
            <a:ext cx="4319588" cy="3586162"/>
          </a:xfrm>
          <a:prstGeom prst="rect">
            <a:avLst/>
          </a:prstGeom>
          <a:noFill/>
          <a:ln w="9525">
            <a:noFill/>
            <a:round/>
            <a:headEnd/>
            <a:tailEnd/>
          </a:ln>
        </p:spPr>
        <p:txBody>
          <a:bodyPr lIns="82945" tIns="41473" rIns="82945" bIns="41473"/>
          <a:lstStyle/>
          <a:p>
            <a:pPr marL="200025" indent="-200025" fontAlgn="auto">
              <a:spcBef>
                <a:spcPts val="0"/>
              </a:spcBef>
              <a:spcAft>
                <a:spcPts val="120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sz="2000" dirty="0">
              <a:solidFill>
                <a:srgbClr val="000000"/>
              </a:solidFill>
              <a:latin typeface="+mj-lt"/>
              <a:cs typeface="+mn-cs"/>
            </a:endParaRPr>
          </a:p>
          <a:p>
            <a:pPr marL="200025" indent="-200025" fontAlgn="auto">
              <a:spcBef>
                <a:spcPts val="0"/>
              </a:spcBef>
              <a:spcAft>
                <a:spcPts val="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dirty="0">
              <a:solidFill>
                <a:srgbClr val="000000"/>
              </a:solidFill>
              <a:latin typeface="Calibri" pitchFamily="34" charset="0"/>
              <a:cs typeface="+mn-cs"/>
            </a:endParaRPr>
          </a:p>
        </p:txBody>
      </p:sp>
      <p:sp>
        <p:nvSpPr>
          <p:cNvPr id="10248" name="Text Box 17"/>
          <p:cNvSpPr txBox="1">
            <a:spLocks noChangeArrowheads="1"/>
          </p:cNvSpPr>
          <p:nvPr/>
        </p:nvSpPr>
        <p:spPr bwMode="auto">
          <a:xfrm>
            <a:off x="-92970" y="1930400"/>
            <a:ext cx="414338" cy="331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600" b="1">
                <a:solidFill>
                  <a:srgbClr val="000000"/>
                </a:solidFill>
                <a:latin typeface="Wingdings" pitchFamily="2" charset="2"/>
                <a:cs typeface="Times New Roman" pitchFamily="18" charset="0"/>
                <a:sym typeface="Wingdings" pitchFamily="2" charset="2"/>
              </a:rPr>
              <a:t></a:t>
            </a:r>
            <a:endParaRPr lang="en-GB" sz="1600" b="1">
              <a:solidFill>
                <a:srgbClr val="000000"/>
              </a:solidFill>
              <a:latin typeface="Wingdings" pitchFamily="2" charset="2"/>
              <a:cs typeface="Times New Roman" pitchFamily="18" charset="0"/>
            </a:endParaRPr>
          </a:p>
        </p:txBody>
      </p:sp>
      <p:sp>
        <p:nvSpPr>
          <p:cNvPr id="10249" name="Text Box 17"/>
          <p:cNvSpPr txBox="1">
            <a:spLocks noChangeArrowheads="1"/>
          </p:cNvSpPr>
          <p:nvPr/>
        </p:nvSpPr>
        <p:spPr bwMode="auto">
          <a:xfrm>
            <a:off x="-57150" y="1198563"/>
            <a:ext cx="414338" cy="30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400" b="1">
                <a:solidFill>
                  <a:srgbClr val="00B050"/>
                </a:solidFill>
                <a:latin typeface="Wingdings" pitchFamily="2" charset="2"/>
                <a:cs typeface="Times New Roman" pitchFamily="18" charset="0"/>
              </a:rPr>
              <a:t></a:t>
            </a:r>
          </a:p>
        </p:txBody>
      </p:sp>
      <p:sp>
        <p:nvSpPr>
          <p:cNvPr id="10" name="Text Box 1"/>
          <p:cNvSpPr txBox="1">
            <a:spLocks noChangeArrowheads="1"/>
          </p:cNvSpPr>
          <p:nvPr/>
        </p:nvSpPr>
        <p:spPr bwMode="auto">
          <a:xfrm>
            <a:off x="381000" y="152400"/>
            <a:ext cx="40386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en-GB" sz="2400" dirty="0"/>
              <a:t>Agenda</a:t>
            </a:r>
          </a:p>
        </p:txBody>
      </p:sp>
      <p:sp>
        <p:nvSpPr>
          <p:cNvPr id="12" name="Text Box 2"/>
          <p:cNvSpPr txBox="1">
            <a:spLocks noChangeArrowheads="1"/>
          </p:cNvSpPr>
          <p:nvPr/>
        </p:nvSpPr>
        <p:spPr bwMode="auto">
          <a:xfrm>
            <a:off x="381000" y="1066800"/>
            <a:ext cx="4038600" cy="52578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marL="342900" lvl="1" indent="-342900" eaLnBrk="1" hangingPunct="1">
              <a:spcAft>
                <a:spcPts val="400"/>
              </a:spcAft>
              <a:buSzPct val="100000"/>
              <a:buFont typeface="+mj-lt"/>
              <a:buAutoNum type="arabicPeriod"/>
              <a:defRPr/>
            </a:pPr>
            <a:r>
              <a:rPr lang="en-IN" sz="2400" dirty="0">
                <a:latin typeface="Arial"/>
                <a:cs typeface="Arial"/>
              </a:rPr>
              <a:t>What is business?</a:t>
            </a:r>
            <a:endParaRPr lang="en-US" sz="2400" dirty="0">
              <a:latin typeface="Arial"/>
              <a:cs typeface="Arial"/>
            </a:endParaRPr>
          </a:p>
          <a:p>
            <a:pPr marL="342900" lvl="1" indent="-342900" eaLnBrk="1" hangingPunct="1">
              <a:spcAft>
                <a:spcPts val="400"/>
              </a:spcAft>
              <a:buSzPct val="100000"/>
              <a:buFont typeface="+mj-lt"/>
              <a:buAutoNum type="arabicPeriod"/>
              <a:defRPr/>
            </a:pPr>
            <a:r>
              <a:rPr lang="en-IN" sz="2400" dirty="0">
                <a:latin typeface="Arial"/>
                <a:cs typeface="Arial"/>
              </a:rPr>
              <a:t>Types of businesses</a:t>
            </a:r>
            <a:endParaRPr lang="en-US" sz="2400" dirty="0">
              <a:latin typeface="Arial"/>
              <a:cs typeface="Arial"/>
            </a:endParaRPr>
          </a:p>
          <a:p>
            <a:pPr marL="342900" lvl="1" indent="-342900" eaLnBrk="1" hangingPunct="1">
              <a:spcAft>
                <a:spcPts val="400"/>
              </a:spcAft>
              <a:buSzPct val="100000"/>
              <a:buFont typeface="+mj-lt"/>
              <a:buAutoNum type="arabicPeriod"/>
              <a:defRPr/>
            </a:pPr>
            <a:r>
              <a:rPr lang="en-IN" sz="2400" dirty="0">
                <a:latin typeface="Arial"/>
                <a:cs typeface="Arial"/>
              </a:rPr>
              <a:t>Fluctuations in businesses</a:t>
            </a:r>
            <a:endParaRPr lang="en-US" sz="2400" dirty="0">
              <a:latin typeface="Arial"/>
              <a:cs typeface="Arial"/>
            </a:endParaRPr>
          </a:p>
          <a:p>
            <a:pPr marL="342900" lvl="1" indent="-342900" eaLnBrk="1" hangingPunct="1">
              <a:spcAft>
                <a:spcPts val="400"/>
              </a:spcAft>
              <a:buSzPct val="100000"/>
              <a:buFont typeface="+mj-lt"/>
              <a:buAutoNum type="arabicPeriod"/>
              <a:defRPr/>
            </a:pPr>
            <a:r>
              <a:rPr lang="en-IN" sz="2400" dirty="0">
                <a:latin typeface="Arial"/>
                <a:cs typeface="Arial"/>
              </a:rPr>
              <a:t>Objective of businesses</a:t>
            </a:r>
            <a:endParaRPr lang="en-US" sz="2400" dirty="0">
              <a:latin typeface="Arial"/>
              <a:cs typeface="Arial"/>
            </a:endParaRPr>
          </a:p>
          <a:p>
            <a:pPr marL="342900" lvl="1" indent="-342900" eaLnBrk="1" hangingPunct="1">
              <a:spcAft>
                <a:spcPts val="400"/>
              </a:spcAft>
              <a:buSzPct val="100000"/>
              <a:buFont typeface="+mj-lt"/>
              <a:buAutoNum type="arabicPeriod"/>
              <a:defRPr/>
            </a:pPr>
            <a:r>
              <a:rPr lang="en-IN" sz="2400" dirty="0">
                <a:latin typeface="Arial"/>
                <a:cs typeface="Arial"/>
              </a:rPr>
              <a:t>Business viability framework</a:t>
            </a:r>
            <a:endParaRPr lang="en-US" sz="2400" dirty="0">
              <a:latin typeface="Arial"/>
              <a:cs typeface="Arial"/>
            </a:endParaRPr>
          </a:p>
          <a:p>
            <a:pPr marL="342900" lvl="1" indent="-342900" eaLnBrk="1" hangingPunct="1">
              <a:spcAft>
                <a:spcPts val="400"/>
              </a:spcAft>
              <a:buSzPct val="100000"/>
              <a:buFont typeface="+mj-lt"/>
              <a:buAutoNum type="arabicPeriod"/>
              <a:defRPr/>
            </a:pPr>
            <a:r>
              <a:rPr lang="en-IN" sz="2400" dirty="0">
                <a:latin typeface="Arial"/>
                <a:cs typeface="Arial"/>
              </a:rPr>
              <a:t>To do or not to do a business</a:t>
            </a:r>
            <a:endParaRPr lang="en-US" sz="2400" dirty="0">
              <a:latin typeface="Arial"/>
              <a:cs typeface="Arial"/>
            </a:endParaRPr>
          </a:p>
          <a:p>
            <a:pPr marL="342900" lvl="1" indent="-342900" eaLnBrk="1" hangingPunct="1">
              <a:spcAft>
                <a:spcPts val="400"/>
              </a:spcAft>
              <a:buSzPct val="100000"/>
              <a:buFont typeface="+mj-lt"/>
              <a:buAutoNum type="arabicPeriod"/>
              <a:defRPr/>
            </a:pPr>
            <a:r>
              <a:rPr lang="en-IN" sz="2400" dirty="0">
                <a:latin typeface="Arial"/>
                <a:cs typeface="Arial"/>
              </a:rPr>
              <a:t>Introduction to financial statements</a:t>
            </a:r>
            <a:endParaRPr lang="en-US" sz="2400" dirty="0">
              <a:latin typeface="Arial"/>
              <a:cs typeface="Arial"/>
            </a:endParaRPr>
          </a:p>
          <a:p>
            <a:pPr marL="342900" lvl="1" indent="-342900" eaLnBrk="1" hangingPunct="1">
              <a:spcAft>
                <a:spcPts val="400"/>
              </a:spcAft>
              <a:buSzPct val="100000"/>
              <a:buFont typeface="+mj-lt"/>
              <a:buAutoNum type="arabicPeriod"/>
              <a:defRPr/>
            </a:pPr>
            <a:r>
              <a:rPr lang="en-IN" sz="2400" dirty="0">
                <a:latin typeface="Arial"/>
                <a:cs typeface="Arial"/>
              </a:rPr>
              <a:t>Examples of common  businesses</a:t>
            </a:r>
            <a:endParaRPr lang="en-US" sz="2400" dirty="0">
              <a:latin typeface="Arial"/>
              <a:cs typeface="Arial"/>
            </a:endParaRPr>
          </a:p>
          <a:p>
            <a:pPr marL="457200" lvl="1" indent="-457200" eaLnBrk="1" hangingPunct="1">
              <a:spcAft>
                <a:spcPts val="800"/>
              </a:spcAft>
              <a:buSzPct val="100000"/>
              <a:buFont typeface="+mj-lt"/>
              <a:buAutoNum type="arabicPeriod"/>
              <a:defRPr/>
            </a:pPr>
            <a:endParaRPr lang="en-GB" sz="2400" dirty="0" smtClean="0">
              <a:solidFill>
                <a:srgbClr val="000000"/>
              </a:solidFill>
              <a:cs typeface="Arial" charset="0"/>
            </a:endParaRPr>
          </a:p>
        </p:txBody>
      </p:sp>
      <p:sp>
        <p:nvSpPr>
          <p:cNvPr id="13" name="Text Box 1"/>
          <p:cNvSpPr txBox="1">
            <a:spLocks noChangeArrowheads="1"/>
          </p:cNvSpPr>
          <p:nvPr/>
        </p:nvSpPr>
        <p:spPr bwMode="auto">
          <a:xfrm>
            <a:off x="4686401" y="152400"/>
            <a:ext cx="40386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x-none" sz="2400" dirty="0" smtClean="0"/>
              <a:t>लक्ष्य</a:t>
            </a:r>
            <a:endParaRPr lang="en-GB" sz="2400" dirty="0"/>
          </a:p>
        </p:txBody>
      </p:sp>
      <p:sp>
        <p:nvSpPr>
          <p:cNvPr id="14" name="Text Box 2"/>
          <p:cNvSpPr txBox="1">
            <a:spLocks noChangeArrowheads="1"/>
          </p:cNvSpPr>
          <p:nvPr/>
        </p:nvSpPr>
        <p:spPr bwMode="auto">
          <a:xfrm>
            <a:off x="4686401" y="1066800"/>
            <a:ext cx="4038600" cy="52578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marL="457200" lvl="1" indent="-457200" eaLnBrk="1" hangingPunct="1">
              <a:lnSpc>
                <a:spcPct val="150000"/>
              </a:lnSpc>
              <a:buSzPct val="100000"/>
              <a:buFont typeface="+mj-lt"/>
              <a:buAutoNum type="arabicPeriod"/>
              <a:defRPr/>
            </a:pPr>
            <a:endParaRPr lang="en-US" sz="2400" dirty="0">
              <a:solidFill>
                <a:srgbClr val="000000"/>
              </a:solidFill>
              <a:cs typeface="Arial" charset="0"/>
            </a:endParaRPr>
          </a:p>
        </p:txBody>
      </p:sp>
      <p:sp>
        <p:nvSpPr>
          <p:cNvPr id="15" name="Text Box 17"/>
          <p:cNvSpPr txBox="1">
            <a:spLocks noChangeArrowheads="1"/>
          </p:cNvSpPr>
          <p:nvPr/>
        </p:nvSpPr>
        <p:spPr bwMode="auto">
          <a:xfrm>
            <a:off x="-76200" y="1600200"/>
            <a:ext cx="414338" cy="30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400" b="1" dirty="0">
                <a:solidFill>
                  <a:srgbClr val="00B050"/>
                </a:solidFill>
                <a:latin typeface="Wingdings" pitchFamily="2" charset="2"/>
                <a:cs typeface="Times New Roman" pitchFamily="18" charset="0"/>
              </a:rPr>
              <a:t></a:t>
            </a:r>
          </a:p>
        </p:txBody>
      </p:sp>
    </p:spTree>
    <p:extLst>
      <p:ext uri="{BB962C8B-B14F-4D97-AF65-F5344CB8AC3E}">
        <p14:creationId xmlns:p14="http://schemas.microsoft.com/office/powerpoint/2010/main" val="3185102707"/>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2">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2">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2">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2">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2">
                                            <p:txEl>
                                              <p:pRg st="6" end="6"/>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2">
                                            <p:txEl>
                                              <p:pRg st="7" end="7"/>
                                            </p:txEl>
                                          </p:spTgt>
                                        </p:tgtEl>
                                        <p:attrNameLst>
                                          <p:attrName>style.visibility</p:attrName>
                                        </p:attrNameLst>
                                      </p:cBhvr>
                                      <p:to>
                                        <p:strVal val="visible"/>
                                      </p:to>
                                    </p:set>
                                  </p:childTnLst>
                                </p:cTn>
                              </p:par>
                              <p:par>
                                <p:cTn id="21" presetID="1" presetClass="entr" presetSubtype="0" fill="hold" nodeType="withEffect" nodePh="1">
                                  <p:stCondLst>
                                    <p:cond delay="0"/>
                                  </p:stCondLst>
                                  <p:endCondLst>
                                    <p:cond evt="begin" delay="0">
                                      <p:tn val="21"/>
                                    </p:cond>
                                  </p:endCondLst>
                                  <p:childTnLst>
                                    <p:set>
                                      <p:cBhvr>
                                        <p:cTn id="22" dur="1" fill="hold">
                                          <p:stCondLst>
                                            <p:cond delay="0"/>
                                          </p:stCondLst>
                                        </p:cTn>
                                        <p:tgtEl>
                                          <p:spTgt spid="1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ppEXiTVR5NkeG.m25vhfP9Q"/>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ppEXiTVR5NkeG.m25vhfP9Q"/>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ppEXiTVR5NkeG.m25vhfP9Q"/>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ppEXiTVR5NkeG.m25vhfP9Q"/>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ppEXiTVR5NkeG.m25vhfP9Q"/>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ppEXiTVR5NkeG.m25vhfP9Q"/>
</p:tagLst>
</file>

<file path=ppt/theme/theme1.xml><?xml version="1.0" encoding="utf-8"?>
<a:theme xmlns:a="http://schemas.openxmlformats.org/drawingml/2006/main" name="33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20350</TotalTime>
  <Words>7122</Words>
  <Application>Microsoft Macintosh PowerPoint</Application>
  <PresentationFormat>On-screen Show (4:3)</PresentationFormat>
  <Paragraphs>840</Paragraphs>
  <Slides>57</Slides>
  <Notes>57</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57</vt:i4>
      </vt:variant>
    </vt:vector>
  </HeadingPairs>
  <TitlesOfParts>
    <vt:vector size="59" baseType="lpstr">
      <vt:lpstr>33_Office Theme</vt:lpstr>
      <vt:lpstr>Equation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3-a. Understanding Cost</vt:lpstr>
      <vt:lpstr>PowerPoint Presentation</vt:lpstr>
      <vt:lpstr>PowerPoint Presentation</vt:lpstr>
      <vt:lpstr>3-c Understanding Profit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Introducing financial statements</vt:lpstr>
      <vt:lpstr>Introducing the Profit &amp; Loss Statement</vt:lpstr>
      <vt:lpstr>PowerPoint Presentation</vt:lpstr>
      <vt:lpstr>Cash and profits:   Are they the same?</vt:lpstr>
      <vt:lpstr>Receivables and Payables</vt:lpstr>
      <vt:lpstr>PowerPoint Presentation</vt:lpstr>
      <vt:lpstr>PowerPoint Presentation</vt:lpstr>
      <vt:lpstr>PowerPoint Presentation</vt:lpstr>
      <vt:lpstr>PowerPoint Presentation</vt:lpstr>
      <vt:lpstr>PowerPoint Presentation</vt:lpstr>
      <vt:lpstr>PowerPoint Presentation</vt:lpstr>
      <vt:lpstr>Sample business 4 -  Sundari’s Garments (Service and Trading)</vt:lpstr>
      <vt:lpstr>Sample business 5 -  Leena’s Pickle (Production)</vt:lpstr>
      <vt:lpstr>Sample business 6 -  Maya’s fruit shop (Trading)</vt:lpstr>
      <vt:lpstr>Sample business 7 -  Anjali’s soaps (Production)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lucky</dc:creator>
  <cp:lastModifiedBy>Kurian George</cp:lastModifiedBy>
  <cp:revision>711</cp:revision>
  <cp:lastPrinted>2016-01-13T04:01:47Z</cp:lastPrinted>
  <dcterms:created xsi:type="dcterms:W3CDTF">2011-03-10T04:24:51Z</dcterms:created>
  <dcterms:modified xsi:type="dcterms:W3CDTF">2017-06-09T13:08:24Z</dcterms:modified>
</cp:coreProperties>
</file>