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xml" ContentType="application/vnd.openxmlformats-officedocument.presentationml.tags+xml"/>
  <Override PartName="/ppt/notesSlides/notesSlide28.xml" ContentType="application/vnd.openxmlformats-officedocument.presentationml.notesSlide+xml"/>
  <Override PartName="/ppt/embeddings/oleObject1.bin" ContentType="application/vnd.openxmlformats-officedocument.oleObject"/>
  <Override PartName="/ppt/tags/tag2.xml" ContentType="application/vnd.openxmlformats-officedocument.presentationml.tags+xml"/>
  <Override PartName="/ppt/notesSlides/notesSlide29.xml" ContentType="application/vnd.openxmlformats-officedocument.presentationml.notesSlide+xml"/>
  <Override PartName="/ppt/embeddings/oleObject2.bin" ContentType="application/vnd.openxmlformats-officedocument.oleObject"/>
  <Override PartName="/ppt/notesSlides/notesSlide30.xml" ContentType="application/vnd.openxmlformats-officedocument.presentationml.notesSlide+xml"/>
  <Override PartName="/ppt/tags/tag3.xml" ContentType="application/vnd.openxmlformats-officedocument.presentationml.tags+xml"/>
  <Override PartName="/ppt/notesSlides/notesSlide31.xml" ContentType="application/vnd.openxmlformats-officedocument.presentationml.notesSlide+xml"/>
  <Override PartName="/ppt/embeddings/oleObject3.bin" ContentType="application/vnd.openxmlformats-officedocument.oleObject"/>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4.xml" ContentType="application/vnd.openxmlformats-officedocument.presentationml.tags+xml"/>
  <Override PartName="/ppt/notesSlides/notesSlide40.xml" ContentType="application/vnd.openxmlformats-officedocument.presentationml.notesSlide+xml"/>
  <Override PartName="/ppt/embeddings/oleObject4.bin" ContentType="application/vnd.openxmlformats-officedocument.oleObject"/>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handoutMasterIdLst>
    <p:handoutMasterId r:id="rId58"/>
  </p:handoutMasterIdLst>
  <p:sldIdLst>
    <p:sldId id="2193" r:id="rId2"/>
    <p:sldId id="2197" r:id="rId3"/>
    <p:sldId id="2210" r:id="rId4"/>
    <p:sldId id="2159" r:id="rId5"/>
    <p:sldId id="2211" r:id="rId6"/>
    <p:sldId id="2212" r:id="rId7"/>
    <p:sldId id="2162" r:id="rId8"/>
    <p:sldId id="2161" r:id="rId9"/>
    <p:sldId id="2214" r:id="rId10"/>
    <p:sldId id="2204" r:id="rId11"/>
    <p:sldId id="2160" r:id="rId12"/>
    <p:sldId id="2216" r:id="rId13"/>
    <p:sldId id="2217" r:id="rId14"/>
    <p:sldId id="2215" r:id="rId15"/>
    <p:sldId id="2163" r:id="rId16"/>
    <p:sldId id="2218" r:id="rId17"/>
    <p:sldId id="2229" r:id="rId18"/>
    <p:sldId id="2164" r:id="rId19"/>
    <p:sldId id="2205" r:id="rId20"/>
    <p:sldId id="2165" r:id="rId21"/>
    <p:sldId id="2195" r:id="rId22"/>
    <p:sldId id="2166" r:id="rId23"/>
    <p:sldId id="2228" r:id="rId24"/>
    <p:sldId id="2222" r:id="rId25"/>
    <p:sldId id="2223" r:id="rId26"/>
    <p:sldId id="2224" r:id="rId27"/>
    <p:sldId id="2225" r:id="rId28"/>
    <p:sldId id="2226" r:id="rId29"/>
    <p:sldId id="2227" r:id="rId30"/>
    <p:sldId id="2206" r:id="rId31"/>
    <p:sldId id="2168" r:id="rId32"/>
    <p:sldId id="2169" r:id="rId33"/>
    <p:sldId id="2171" r:id="rId34"/>
    <p:sldId id="2221" r:id="rId35"/>
    <p:sldId id="2172" r:id="rId36"/>
    <p:sldId id="2173" r:id="rId37"/>
    <p:sldId id="2207" r:id="rId38"/>
    <p:sldId id="2194" r:id="rId39"/>
    <p:sldId id="2230" r:id="rId40"/>
    <p:sldId id="2176" r:id="rId41"/>
    <p:sldId id="2177" r:id="rId42"/>
    <p:sldId id="2178" r:id="rId43"/>
    <p:sldId id="2231" r:id="rId44"/>
    <p:sldId id="2179" r:id="rId45"/>
    <p:sldId id="2180" r:id="rId46"/>
    <p:sldId id="2190" r:id="rId47"/>
    <p:sldId id="2189" r:id="rId48"/>
    <p:sldId id="2181" r:id="rId49"/>
    <p:sldId id="2182" r:id="rId50"/>
    <p:sldId id="2191" r:id="rId51"/>
    <p:sldId id="2184" r:id="rId52"/>
    <p:sldId id="2185" r:id="rId53"/>
    <p:sldId id="2192" r:id="rId54"/>
    <p:sldId id="2187" r:id="rId55"/>
    <p:sldId id="2188" r:id="rId56"/>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57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40" autoAdjust="0"/>
    <p:restoredTop sz="86085" autoAdjust="0"/>
  </p:normalViewPr>
  <p:slideViewPr>
    <p:cSldViewPr>
      <p:cViewPr varScale="1">
        <p:scale>
          <a:sx n="87" d="100"/>
          <a:sy n="87" d="100"/>
        </p:scale>
        <p:origin x="-1536" y="-104"/>
      </p:cViewPr>
      <p:guideLst>
        <p:guide orient="horz" pos="2160"/>
        <p:guide pos="5712"/>
      </p:guideLst>
    </p:cSldViewPr>
  </p:slideViewPr>
  <p:notesTextViewPr>
    <p:cViewPr>
      <p:scale>
        <a:sx n="100" d="100"/>
        <a:sy n="100" d="100"/>
      </p:scale>
      <p:origin x="0" y="0"/>
    </p:cViewPr>
  </p:notesTextViewPr>
  <p:sorterViewPr>
    <p:cViewPr>
      <p:scale>
        <a:sx n="197" d="100"/>
        <a:sy n="197" d="100"/>
      </p:scale>
      <p:origin x="0" y="76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notesMaster" Target="notesMasters/notesMaster1.xml"/><Relationship Id="rId58" Type="http://schemas.openxmlformats.org/officeDocument/2006/relationships/handoutMaster" Target="handoutMasters/handoutMaster1.xml"/><Relationship Id="rId59" Type="http://schemas.openxmlformats.org/officeDocument/2006/relationships/printerSettings" Target="printerSettings/printerSettings1.bin"/><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B435282D-68A2-4289-BC86-76BB8DA632DF}" type="datetimeFigureOut">
              <a:rPr lang="en-IN" smtClean="0"/>
              <a:pPr/>
              <a:t>09/06/17</a:t>
            </a:fld>
            <a:endParaRPr lang="en-IN"/>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6B4C2357-BBC6-41AA-A3D4-EF9211E6222A}" type="slidenum">
              <a:rPr lang="en-IN" smtClean="0"/>
              <a:pPr/>
              <a:t>‹#›</a:t>
            </a:fld>
            <a:endParaRPr lang="en-IN"/>
          </a:p>
        </p:txBody>
      </p:sp>
    </p:spTree>
    <p:extLst>
      <p:ext uri="{BB962C8B-B14F-4D97-AF65-F5344CB8AC3E}">
        <p14:creationId xmlns:p14="http://schemas.microsoft.com/office/powerpoint/2010/main" val="1486147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defRPr>
            </a:lvl1pPr>
          </a:lstStyle>
          <a:p>
            <a:pPr>
              <a:defRPr/>
            </a:pPr>
            <a:fld id="{E9C7E114-6F50-448F-852D-C8260DD42019}" type="datetimeFigureOut">
              <a:rPr lang="en-US"/>
              <a:pPr>
                <a:defRPr/>
              </a:pPr>
              <a:t>09/06/17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smtClean="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mn-lt"/>
              </a:defRPr>
            </a:lvl1pPr>
          </a:lstStyle>
          <a:p>
            <a:pPr>
              <a:defRPr/>
            </a:pPr>
            <a:fld id="{7451C2F5-D6AC-4974-A542-270CB7FCE506}" type="slidenum">
              <a:rPr lang="en-US"/>
              <a:pPr>
                <a:defRPr/>
              </a:pPr>
              <a:t>‹#›</a:t>
            </a:fld>
            <a:endParaRPr lang="en-US"/>
          </a:p>
        </p:txBody>
      </p:sp>
    </p:spTree>
    <p:extLst>
      <p:ext uri="{BB962C8B-B14F-4D97-AF65-F5344CB8AC3E}">
        <p14:creationId xmlns:p14="http://schemas.microsoft.com/office/powerpoint/2010/main" val="2280722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1</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solidFill>
                <a:prstClr val="black"/>
              </a:solidFill>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smtClean="0">
              <a:ea typeface="MS Gothic" pitchFamily="49" charset="-128"/>
            </a:endParaRPr>
          </a:p>
        </p:txBody>
      </p:sp>
    </p:spTree>
    <p:extLst>
      <p:ext uri="{BB962C8B-B14F-4D97-AF65-F5344CB8AC3E}">
        <p14:creationId xmlns:p14="http://schemas.microsoft.com/office/powerpoint/2010/main" val="3062488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10</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10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107EA8-4F34-4441-BC76-97C313A608D3}" type="slidenum">
              <a:rPr lang="en-GB" smtClean="0"/>
              <a:pPr fontAlgn="base">
                <a:spcBef>
                  <a:spcPct val="0"/>
                </a:spcBef>
                <a:spcAft>
                  <a:spcPct val="0"/>
                </a:spcAft>
                <a:defRPr/>
              </a:pPr>
              <a:t>11</a:t>
            </a:fld>
            <a:endParaRPr lang="en-GB" smtClean="0"/>
          </a:p>
        </p:txBody>
      </p:sp>
      <p:sp>
        <p:nvSpPr>
          <p:cNvPr id="153603"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3604"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smtClean="0">
              <a:ea typeface="MS Gothic" pitchFamily="49" charset="-128"/>
            </a:endParaRPr>
          </a:p>
        </p:txBody>
      </p:sp>
      <p:sp>
        <p:nvSpPr>
          <p:cNvPr id="153605"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FE17867A-E973-4B6B-BB63-F158DB07681B}" type="slidenum">
              <a:rPr lang="en-GB" sz="1300">
                <a:solidFill>
                  <a:srgbClr val="000000"/>
                </a:solidFill>
                <a:latin typeface="Calibri" pitchFamily="34" charset="0"/>
              </a:rPr>
              <a:pPr algn="r" eaLnBrk="1" hangingPunct="1"/>
              <a:t>11</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1532718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3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dirty="0" smtClean="0"/>
              <a:t>This is actually</a:t>
            </a:r>
            <a:r>
              <a:rPr lang="en-IN" baseline="0" dirty="0" smtClean="0"/>
              <a:t> a slide on customer needs. Need to be renamed and moved out.</a:t>
            </a:r>
            <a:endParaRPr lang="en-IN" dirty="0" smtClean="0"/>
          </a:p>
        </p:txBody>
      </p:sp>
      <p:sp>
        <p:nvSpPr>
          <p:cNvPr id="4" name="Slide Number Placeholder 3"/>
          <p:cNvSpPr>
            <a:spLocks noGrp="1"/>
          </p:cNvSpPr>
          <p:nvPr>
            <p:ph type="sldNum" sz="quarter" idx="5"/>
          </p:nvPr>
        </p:nvSpPr>
        <p:spPr/>
        <p:txBody>
          <a:bodyPr/>
          <a:lstStyle/>
          <a:p>
            <a:pPr>
              <a:defRPr/>
            </a:pPr>
            <a:fld id="{ABF87FA5-E9C3-43F2-8268-E6CB634BF7CC}" type="slidenum">
              <a:rPr lang="en-US" smtClean="0"/>
              <a:pPr>
                <a:defRPr/>
              </a:pPr>
              <a:t>12</a:t>
            </a:fld>
            <a:endParaRPr lang="en-US"/>
          </a:p>
        </p:txBody>
      </p:sp>
    </p:spTree>
    <p:extLst>
      <p:ext uri="{BB962C8B-B14F-4D97-AF65-F5344CB8AC3E}">
        <p14:creationId xmlns:p14="http://schemas.microsoft.com/office/powerpoint/2010/main" val="39494471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3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dirty="0" smtClean="0"/>
              <a:t>This is actually</a:t>
            </a:r>
            <a:r>
              <a:rPr lang="en-IN" baseline="0" dirty="0" smtClean="0"/>
              <a:t> a slide on customer needs. Need to be renamed and moved out.</a:t>
            </a:r>
            <a:endParaRPr lang="en-IN" dirty="0" smtClean="0"/>
          </a:p>
        </p:txBody>
      </p:sp>
      <p:sp>
        <p:nvSpPr>
          <p:cNvPr id="4" name="Slide Number Placeholder 3"/>
          <p:cNvSpPr>
            <a:spLocks noGrp="1"/>
          </p:cNvSpPr>
          <p:nvPr>
            <p:ph type="sldNum" sz="quarter" idx="5"/>
          </p:nvPr>
        </p:nvSpPr>
        <p:spPr/>
        <p:txBody>
          <a:bodyPr/>
          <a:lstStyle/>
          <a:p>
            <a:pPr>
              <a:defRPr/>
            </a:pPr>
            <a:fld id="{ABF87FA5-E9C3-43F2-8268-E6CB634BF7CC}" type="slidenum">
              <a:rPr lang="en-US" smtClean="0"/>
              <a:pPr>
                <a:defRPr/>
              </a:pPr>
              <a:t>13</a:t>
            </a:fld>
            <a:endParaRPr lang="en-US"/>
          </a:p>
        </p:txBody>
      </p:sp>
    </p:spTree>
    <p:extLst>
      <p:ext uri="{BB962C8B-B14F-4D97-AF65-F5344CB8AC3E}">
        <p14:creationId xmlns:p14="http://schemas.microsoft.com/office/powerpoint/2010/main" val="39494471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3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dirty="0" smtClean="0"/>
              <a:t>This is actually</a:t>
            </a:r>
            <a:r>
              <a:rPr lang="en-IN" baseline="0" dirty="0" smtClean="0"/>
              <a:t> a slide on customer needs. Need to be renamed and moved out.</a:t>
            </a:r>
            <a:endParaRPr lang="en-IN" dirty="0" smtClean="0"/>
          </a:p>
        </p:txBody>
      </p:sp>
      <p:sp>
        <p:nvSpPr>
          <p:cNvPr id="4" name="Slide Number Placeholder 3"/>
          <p:cNvSpPr>
            <a:spLocks noGrp="1"/>
          </p:cNvSpPr>
          <p:nvPr>
            <p:ph type="sldNum" sz="quarter" idx="5"/>
          </p:nvPr>
        </p:nvSpPr>
        <p:spPr/>
        <p:txBody>
          <a:bodyPr/>
          <a:lstStyle/>
          <a:p>
            <a:pPr>
              <a:defRPr/>
            </a:pPr>
            <a:fld id="{ABF87FA5-E9C3-43F2-8268-E6CB634BF7CC}" type="slidenum">
              <a:rPr lang="en-US" smtClean="0"/>
              <a:pPr>
                <a:defRPr/>
              </a:pPr>
              <a:t>14</a:t>
            </a:fld>
            <a:endParaRPr lang="en-US"/>
          </a:p>
        </p:txBody>
      </p:sp>
    </p:spTree>
    <p:extLst>
      <p:ext uri="{BB962C8B-B14F-4D97-AF65-F5344CB8AC3E}">
        <p14:creationId xmlns:p14="http://schemas.microsoft.com/office/powerpoint/2010/main" val="39494471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DF47336-676D-4743-AE30-C6A5A014B5EF}" type="slidenum">
              <a:rPr lang="en-GB" smtClean="0"/>
              <a:pPr fontAlgn="base">
                <a:spcBef>
                  <a:spcPct val="0"/>
                </a:spcBef>
                <a:spcAft>
                  <a:spcPct val="0"/>
                </a:spcAft>
                <a:defRPr/>
              </a:pPr>
              <a:t>15</a:t>
            </a:fld>
            <a:endParaRPr lang="en-GB" smtClean="0"/>
          </a:p>
        </p:txBody>
      </p:sp>
      <p:sp>
        <p:nvSpPr>
          <p:cNvPr id="15462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462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smtClean="0">
              <a:ea typeface="MS Gothic" pitchFamily="49" charset="-128"/>
            </a:endParaRPr>
          </a:p>
        </p:txBody>
      </p:sp>
      <p:sp>
        <p:nvSpPr>
          <p:cNvPr id="15462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FAEB250A-276B-42DC-B447-38067A24BE71}" type="slidenum">
              <a:rPr lang="en-GB" sz="1300">
                <a:solidFill>
                  <a:srgbClr val="000000"/>
                </a:solidFill>
                <a:latin typeface="Calibri" pitchFamily="34" charset="0"/>
              </a:rPr>
              <a:pPr algn="r" eaLnBrk="1" hangingPunct="1"/>
              <a:t>15</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0990078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DF47336-676D-4743-AE30-C6A5A014B5EF}" type="slidenum">
              <a:rPr lang="en-GB" smtClean="0"/>
              <a:pPr fontAlgn="base">
                <a:spcBef>
                  <a:spcPct val="0"/>
                </a:spcBef>
                <a:spcAft>
                  <a:spcPct val="0"/>
                </a:spcAft>
                <a:defRPr/>
              </a:pPr>
              <a:t>16</a:t>
            </a:fld>
            <a:endParaRPr lang="en-GB" smtClean="0"/>
          </a:p>
        </p:txBody>
      </p:sp>
      <p:sp>
        <p:nvSpPr>
          <p:cNvPr id="15462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462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smtClean="0">
              <a:ea typeface="MS Gothic" pitchFamily="49" charset="-128"/>
            </a:endParaRPr>
          </a:p>
        </p:txBody>
      </p:sp>
      <p:sp>
        <p:nvSpPr>
          <p:cNvPr id="15462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FAEB250A-276B-42DC-B447-38067A24BE71}" type="slidenum">
              <a:rPr lang="en-GB" sz="1300">
                <a:solidFill>
                  <a:srgbClr val="000000"/>
                </a:solidFill>
                <a:latin typeface="Calibri" pitchFamily="34" charset="0"/>
              </a:rPr>
              <a:pPr algn="r" eaLnBrk="1" hangingPunct="1"/>
              <a:t>16</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0990078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DF47336-676D-4743-AE30-C6A5A014B5EF}" type="slidenum">
              <a:rPr lang="en-GB" smtClean="0"/>
              <a:pPr fontAlgn="base">
                <a:spcBef>
                  <a:spcPct val="0"/>
                </a:spcBef>
                <a:spcAft>
                  <a:spcPct val="0"/>
                </a:spcAft>
                <a:defRPr/>
              </a:pPr>
              <a:t>17</a:t>
            </a:fld>
            <a:endParaRPr lang="en-GB" smtClean="0"/>
          </a:p>
        </p:txBody>
      </p:sp>
      <p:sp>
        <p:nvSpPr>
          <p:cNvPr id="15462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462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smtClean="0">
              <a:ea typeface="MS Gothic" pitchFamily="49" charset="-128"/>
            </a:endParaRPr>
          </a:p>
        </p:txBody>
      </p:sp>
      <p:sp>
        <p:nvSpPr>
          <p:cNvPr id="15462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FAEB250A-276B-42DC-B447-38067A24BE71}" type="slidenum">
              <a:rPr lang="en-GB" sz="1300">
                <a:solidFill>
                  <a:srgbClr val="000000"/>
                </a:solidFill>
                <a:latin typeface="Calibri" pitchFamily="34" charset="0"/>
              </a:rPr>
              <a:pPr algn="r" eaLnBrk="1" hangingPunct="1"/>
              <a:t>17</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0990078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425C3B3-6FB3-4D01-938C-928933E5D3E3}" type="slidenum">
              <a:rPr lang="en-GB" smtClean="0"/>
              <a:pPr fontAlgn="base">
                <a:spcBef>
                  <a:spcPct val="0"/>
                </a:spcBef>
                <a:spcAft>
                  <a:spcPct val="0"/>
                </a:spcAft>
                <a:defRPr/>
              </a:pPr>
              <a:t>18</a:t>
            </a:fld>
            <a:endParaRPr lang="en-GB" smtClean="0"/>
          </a:p>
        </p:txBody>
      </p:sp>
      <p:sp>
        <p:nvSpPr>
          <p:cNvPr id="15667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6676"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smtClean="0">
              <a:ea typeface="MS Gothic" pitchFamily="49" charset="-128"/>
            </a:endParaRPr>
          </a:p>
        </p:txBody>
      </p:sp>
      <p:sp>
        <p:nvSpPr>
          <p:cNvPr id="15667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2ECC797-A942-43C5-8043-4ADD720F86D8}" type="slidenum">
              <a:rPr lang="en-GB" sz="1300">
                <a:solidFill>
                  <a:srgbClr val="000000"/>
                </a:solidFill>
                <a:latin typeface="Calibri" pitchFamily="34" charset="0"/>
              </a:rPr>
              <a:pPr algn="r" eaLnBrk="1" hangingPunct="1"/>
              <a:t>18</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355919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19</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19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3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ABF87FA5-E9C3-43F2-8268-E6CB634BF7CC}" type="slidenum">
              <a:rPr lang="en-US" smtClean="0"/>
              <a:pPr>
                <a:defRPr/>
              </a:pPr>
              <a:t>20</a:t>
            </a:fld>
            <a:endParaRPr lang="en-US"/>
          </a:p>
        </p:txBody>
      </p:sp>
    </p:spTree>
    <p:extLst>
      <p:ext uri="{BB962C8B-B14F-4D97-AF65-F5344CB8AC3E}">
        <p14:creationId xmlns:p14="http://schemas.microsoft.com/office/powerpoint/2010/main" val="41999424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9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dirty="0" smtClean="0"/>
              <a:t>Define </a:t>
            </a:r>
            <a:r>
              <a:rPr lang="en-IN" dirty="0" err="1" smtClean="0"/>
              <a:t>Sundari</a:t>
            </a:r>
            <a:r>
              <a:rPr lang="en-IN" baseline="0" dirty="0" smtClean="0"/>
              <a:t> Garments as selling to shops</a:t>
            </a:r>
            <a:endParaRPr lang="en-IN" dirty="0" smtClean="0"/>
          </a:p>
        </p:txBody>
      </p:sp>
      <p:sp>
        <p:nvSpPr>
          <p:cNvPr id="4" name="Slide Number Placeholder 3"/>
          <p:cNvSpPr>
            <a:spLocks noGrp="1"/>
          </p:cNvSpPr>
          <p:nvPr>
            <p:ph type="sldNum" sz="quarter" idx="5"/>
          </p:nvPr>
        </p:nvSpPr>
        <p:spPr/>
        <p:txBody>
          <a:bodyPr/>
          <a:lstStyle/>
          <a:p>
            <a:pPr>
              <a:defRPr/>
            </a:pPr>
            <a:fld id="{30FF53A7-3BB3-4FEE-B23F-82F974335DF1}" type="slidenum">
              <a:rPr lang="en-US" smtClean="0"/>
              <a:pPr>
                <a:defRPr/>
              </a:pPr>
              <a:t>21</a:t>
            </a:fld>
            <a:endParaRPr lang="en-US"/>
          </a:p>
        </p:txBody>
      </p:sp>
    </p:spTree>
    <p:extLst>
      <p:ext uri="{BB962C8B-B14F-4D97-AF65-F5344CB8AC3E}">
        <p14:creationId xmlns:p14="http://schemas.microsoft.com/office/powerpoint/2010/main" val="32034173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IN" dirty="0" smtClean="0"/>
          </a:p>
        </p:txBody>
      </p:sp>
      <p:sp>
        <p:nvSpPr>
          <p:cNvPr id="614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6B8EB91-DD73-4FCE-AAA4-A23BACEAA3AD}" type="slidenum">
              <a:rPr lang="en-US" smtClean="0"/>
              <a:pPr fontAlgn="base">
                <a:spcBef>
                  <a:spcPct val="0"/>
                </a:spcBef>
                <a:spcAft>
                  <a:spcPct val="0"/>
                </a:spcAft>
                <a:defRPr/>
              </a:pPr>
              <a:t>22</a:t>
            </a:fld>
            <a:endParaRPr lang="en-US" smtClean="0"/>
          </a:p>
        </p:txBody>
      </p:sp>
    </p:spTree>
    <p:extLst>
      <p:ext uri="{BB962C8B-B14F-4D97-AF65-F5344CB8AC3E}">
        <p14:creationId xmlns:p14="http://schemas.microsoft.com/office/powerpoint/2010/main" val="13174172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23</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3E403DD8-2BEE-4E5D-B92C-2ECD8F0D83CD}" type="slidenum">
              <a:rPr lang="en-US">
                <a:solidFill>
                  <a:prstClr val="black"/>
                </a:solidFill>
              </a:rPr>
              <a:pPr>
                <a:defRPr/>
              </a:pPr>
              <a:t>29</a:t>
            </a:fld>
            <a:endParaRPr lang="en-US">
              <a:solidFill>
                <a:prstClr val="black"/>
              </a:solidFill>
            </a:endParaRPr>
          </a:p>
        </p:txBody>
      </p:sp>
    </p:spTree>
    <p:extLst>
      <p:ext uri="{BB962C8B-B14F-4D97-AF65-F5344CB8AC3E}">
        <p14:creationId xmlns:p14="http://schemas.microsoft.com/office/powerpoint/2010/main" val="508945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30</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9E69E9-6E82-4366-BD0D-153C203E90B7}" type="slidenum">
              <a:rPr lang="en-GB" smtClean="0"/>
              <a:pPr fontAlgn="base">
                <a:spcBef>
                  <a:spcPct val="0"/>
                </a:spcBef>
                <a:spcAft>
                  <a:spcPct val="0"/>
                </a:spcAft>
                <a:defRPr/>
              </a:pPr>
              <a:t>31</a:t>
            </a:fld>
            <a:endParaRPr lang="en-GB" smtClean="0"/>
          </a:p>
        </p:txBody>
      </p:sp>
      <p:sp>
        <p:nvSpPr>
          <p:cNvPr id="158723"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8724"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smtClean="0">
              <a:ea typeface="MS Gothic" pitchFamily="49" charset="-128"/>
            </a:endParaRPr>
          </a:p>
        </p:txBody>
      </p:sp>
      <p:sp>
        <p:nvSpPr>
          <p:cNvPr id="158725"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7F6903B7-9566-449E-8FAF-783467CD514E}" type="slidenum">
              <a:rPr lang="en-GB" sz="1300">
                <a:solidFill>
                  <a:srgbClr val="000000"/>
                </a:solidFill>
                <a:latin typeface="Calibri" pitchFamily="34" charset="0"/>
              </a:rPr>
              <a:pPr algn="r" eaLnBrk="1" hangingPunct="1"/>
              <a:t>31</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851878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6592C1-8B96-49AD-8433-89EDDE037A2B}" type="slidenum">
              <a:rPr lang="en-GB" smtClean="0"/>
              <a:pPr fontAlgn="base">
                <a:spcBef>
                  <a:spcPct val="0"/>
                </a:spcBef>
                <a:spcAft>
                  <a:spcPct val="0"/>
                </a:spcAft>
                <a:defRPr/>
              </a:pPr>
              <a:t>32</a:t>
            </a:fld>
            <a:endParaRPr lang="en-GB" smtClean="0"/>
          </a:p>
        </p:txBody>
      </p:sp>
      <p:sp>
        <p:nvSpPr>
          <p:cNvPr id="15974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974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smtClean="0">
              <a:ea typeface="MS Gothic" pitchFamily="49" charset="-128"/>
            </a:endParaRPr>
          </a:p>
        </p:txBody>
      </p:sp>
      <p:sp>
        <p:nvSpPr>
          <p:cNvPr id="15974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487DD9FB-BB07-476B-AAEA-90062FC3A5F3}" type="slidenum">
              <a:rPr lang="en-GB" sz="1300">
                <a:solidFill>
                  <a:srgbClr val="000000"/>
                </a:solidFill>
                <a:latin typeface="Calibri" pitchFamily="34" charset="0"/>
              </a:rPr>
              <a:pPr algn="r" eaLnBrk="1" hangingPunct="1"/>
              <a:t>32</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6186889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6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14313" indent="-214313"/>
            <a:r>
              <a:rPr lang="en-IN" dirty="0" smtClean="0"/>
              <a:t>Even cheaper snacks means lower profits ; to</a:t>
            </a:r>
            <a:r>
              <a:rPr lang="en-IN" baseline="0" dirty="0" smtClean="0"/>
              <a:t> make them taste better you may need to use better quality ingredients or hire a better cook – both options increase cost</a:t>
            </a:r>
            <a:endParaRPr lang="en-IN" dirty="0" smtClean="0"/>
          </a:p>
        </p:txBody>
      </p:sp>
      <p:sp>
        <p:nvSpPr>
          <p:cNvPr id="4" name="Slide Number Placeholder 3"/>
          <p:cNvSpPr>
            <a:spLocks noGrp="1"/>
          </p:cNvSpPr>
          <p:nvPr>
            <p:ph type="sldNum" sz="quarter" idx="5"/>
          </p:nvPr>
        </p:nvSpPr>
        <p:spPr/>
        <p:txBody>
          <a:bodyPr/>
          <a:lstStyle/>
          <a:p>
            <a:pPr>
              <a:defRPr/>
            </a:pPr>
            <a:fld id="{B0EAD15D-DF92-4BDF-9D09-360336336F2A}" type="slidenum">
              <a:rPr lang="en-US" smtClean="0"/>
              <a:pPr>
                <a:defRPr/>
              </a:pPr>
              <a:t>33</a:t>
            </a:fld>
            <a:endParaRPr lang="en-US"/>
          </a:p>
        </p:txBody>
      </p:sp>
    </p:spTree>
    <p:extLst>
      <p:ext uri="{BB962C8B-B14F-4D97-AF65-F5344CB8AC3E}">
        <p14:creationId xmlns:p14="http://schemas.microsoft.com/office/powerpoint/2010/main" val="6650605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6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14313" indent="-214313"/>
            <a:r>
              <a:rPr lang="en-IN" dirty="0" smtClean="0"/>
              <a:t>Even cheaper snacks means lower profits ; to</a:t>
            </a:r>
            <a:r>
              <a:rPr lang="en-IN" baseline="0" dirty="0" smtClean="0"/>
              <a:t> make them taste better you may need to use better quality ingredients or hire a better cook – both options increase cost</a:t>
            </a:r>
            <a:endParaRPr lang="en-IN" dirty="0" smtClean="0"/>
          </a:p>
        </p:txBody>
      </p:sp>
      <p:sp>
        <p:nvSpPr>
          <p:cNvPr id="4" name="Slide Number Placeholder 3"/>
          <p:cNvSpPr>
            <a:spLocks noGrp="1"/>
          </p:cNvSpPr>
          <p:nvPr>
            <p:ph type="sldNum" sz="quarter" idx="5"/>
          </p:nvPr>
        </p:nvSpPr>
        <p:spPr/>
        <p:txBody>
          <a:bodyPr/>
          <a:lstStyle/>
          <a:p>
            <a:pPr>
              <a:defRPr/>
            </a:pPr>
            <a:fld id="{B0EAD15D-DF92-4BDF-9D09-360336336F2A}" type="slidenum">
              <a:rPr lang="en-US" smtClean="0"/>
              <a:pPr>
                <a:defRPr/>
              </a:pPr>
              <a:t>34</a:t>
            </a:fld>
            <a:endParaRPr lang="en-US"/>
          </a:p>
        </p:txBody>
      </p:sp>
    </p:spTree>
    <p:extLst>
      <p:ext uri="{BB962C8B-B14F-4D97-AF65-F5344CB8AC3E}">
        <p14:creationId xmlns:p14="http://schemas.microsoft.com/office/powerpoint/2010/main" val="665060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EAC602-BEAF-4009-ADCD-DA84BFB1DD6D}" type="slidenum">
              <a:rPr lang="en-GB" smtClean="0"/>
              <a:pPr fontAlgn="base">
                <a:spcBef>
                  <a:spcPct val="0"/>
                </a:spcBef>
                <a:spcAft>
                  <a:spcPct val="0"/>
                </a:spcAft>
                <a:defRPr/>
              </a:pPr>
              <a:t>3</a:t>
            </a:fld>
            <a:endParaRPr lang="en-GB" smtClean="0"/>
          </a:p>
        </p:txBody>
      </p:sp>
      <p:sp>
        <p:nvSpPr>
          <p:cNvPr id="151555"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1556"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smtClean="0">
              <a:ea typeface="MS Gothic" pitchFamily="49" charset="-128"/>
            </a:endParaRPr>
          </a:p>
        </p:txBody>
      </p:sp>
      <p:sp>
        <p:nvSpPr>
          <p:cNvPr id="151557"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9EB4D1D6-B74E-4929-B2ED-69BC75B493B2}" type="slidenum">
              <a:rPr lang="en-GB" sz="1200">
                <a:solidFill>
                  <a:srgbClr val="000000"/>
                </a:solidFill>
                <a:latin typeface="Calibri" pitchFamily="34" charset="0"/>
              </a:rPr>
              <a:pPr algn="r" eaLnBrk="1" hangingPunct="1"/>
              <a:t>3</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4212803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A1B85CA0-BD6D-4F5C-80BB-FE8E286F9BC0}" type="slidenum">
              <a:rPr lang="en-US" smtClean="0"/>
              <a:pPr>
                <a:defRPr/>
              </a:pPr>
              <a:t>35</a:t>
            </a:fld>
            <a:endParaRPr lang="en-US"/>
          </a:p>
        </p:txBody>
      </p:sp>
    </p:spTree>
    <p:extLst>
      <p:ext uri="{BB962C8B-B14F-4D97-AF65-F5344CB8AC3E}">
        <p14:creationId xmlns:p14="http://schemas.microsoft.com/office/powerpoint/2010/main" val="26575017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8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14313" indent="-214313"/>
            <a:endParaRPr lang="en-IN" smtClean="0"/>
          </a:p>
        </p:txBody>
      </p:sp>
      <p:sp>
        <p:nvSpPr>
          <p:cNvPr id="4" name="Slide Number Placeholder 3"/>
          <p:cNvSpPr>
            <a:spLocks noGrp="1"/>
          </p:cNvSpPr>
          <p:nvPr>
            <p:ph type="sldNum" sz="quarter" idx="5"/>
          </p:nvPr>
        </p:nvSpPr>
        <p:spPr/>
        <p:txBody>
          <a:bodyPr/>
          <a:lstStyle/>
          <a:p>
            <a:pPr>
              <a:defRPr/>
            </a:pPr>
            <a:fld id="{2FCA5455-E4D1-49FE-8620-782C3EA759B9}" type="slidenum">
              <a:rPr lang="en-US" smtClean="0"/>
              <a:pPr>
                <a:defRPr/>
              </a:pPr>
              <a:t>36</a:t>
            </a:fld>
            <a:endParaRPr lang="en-US"/>
          </a:p>
        </p:txBody>
      </p:sp>
    </p:spTree>
    <p:extLst>
      <p:ext uri="{BB962C8B-B14F-4D97-AF65-F5344CB8AC3E}">
        <p14:creationId xmlns:p14="http://schemas.microsoft.com/office/powerpoint/2010/main" val="40557242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37</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5C295F6-A671-49B4-BA50-20E1F62C7962}" type="slidenum">
              <a:rPr lang="en-GB" smtClean="0"/>
              <a:pPr fontAlgn="base">
                <a:spcBef>
                  <a:spcPct val="0"/>
                </a:spcBef>
                <a:spcAft>
                  <a:spcPct val="0"/>
                </a:spcAft>
                <a:defRPr/>
              </a:pPr>
              <a:t>38</a:t>
            </a:fld>
            <a:endParaRPr lang="en-GB" smtClean="0"/>
          </a:p>
        </p:txBody>
      </p:sp>
      <p:sp>
        <p:nvSpPr>
          <p:cNvPr id="16077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077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smtClean="0">
              <a:ea typeface="MS Gothic" pitchFamily="49" charset="-128"/>
            </a:endParaRPr>
          </a:p>
        </p:txBody>
      </p:sp>
      <p:sp>
        <p:nvSpPr>
          <p:cNvPr id="16077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770D1D1D-D28C-481C-84A9-7FB2E053204E}" type="slidenum">
              <a:rPr lang="en-GB" sz="1300">
                <a:solidFill>
                  <a:srgbClr val="000000"/>
                </a:solidFill>
                <a:latin typeface="Calibri" pitchFamily="34" charset="0"/>
              </a:rPr>
              <a:pPr algn="r" eaLnBrk="1" hangingPunct="1"/>
              <a:t>38</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6072292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39</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0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a:spcBef>
                <a:spcPts val="488"/>
              </a:spcBef>
            </a:pPr>
            <a:r>
              <a:rPr lang="en-US" dirty="0" smtClean="0">
                <a:solidFill>
                  <a:srgbClr val="C5000B"/>
                </a:solidFill>
              </a:rPr>
              <a:t>Example-</a:t>
            </a:r>
          </a:p>
          <a:p>
            <a:pPr eaLnBrk="1">
              <a:spcBef>
                <a:spcPts val="488"/>
              </a:spcBef>
            </a:pPr>
            <a:r>
              <a:rPr lang="en-US" dirty="0" smtClean="0">
                <a:solidFill>
                  <a:srgbClr val="C5000B"/>
                </a:solidFill>
              </a:rPr>
              <a:t>Implications if Tasty Tea adds:</a:t>
            </a:r>
          </a:p>
          <a:p>
            <a:pPr eaLnBrk="1">
              <a:spcBef>
                <a:spcPts val="488"/>
              </a:spcBef>
            </a:pPr>
            <a:r>
              <a:rPr lang="en-US" dirty="0" smtClean="0">
                <a:solidFill>
                  <a:srgbClr val="C5000B"/>
                </a:solidFill>
              </a:rPr>
              <a:t>- cold drinks &gt; refrigerator</a:t>
            </a:r>
          </a:p>
          <a:p>
            <a:pPr eaLnBrk="1">
              <a:spcBef>
                <a:spcPts val="488"/>
              </a:spcBef>
            </a:pPr>
            <a:r>
              <a:rPr lang="en-US" dirty="0" smtClean="0">
                <a:solidFill>
                  <a:srgbClr val="C5000B"/>
                </a:solidFill>
              </a:rPr>
              <a:t>- cake &gt; perishable</a:t>
            </a:r>
          </a:p>
          <a:p>
            <a:pPr eaLnBrk="1">
              <a:spcBef>
                <a:spcPts val="488"/>
              </a:spcBef>
            </a:pPr>
            <a:r>
              <a:rPr lang="en-US" dirty="0" smtClean="0">
                <a:solidFill>
                  <a:srgbClr val="C5000B"/>
                </a:solidFill>
              </a:rPr>
              <a:t>- </a:t>
            </a:r>
            <a:r>
              <a:rPr lang="en-US" dirty="0" err="1" smtClean="0">
                <a:solidFill>
                  <a:srgbClr val="C5000B"/>
                </a:solidFill>
              </a:rPr>
              <a:t>paan</a:t>
            </a:r>
            <a:r>
              <a:rPr lang="en-US" dirty="0" smtClean="0">
                <a:solidFill>
                  <a:srgbClr val="C5000B"/>
                </a:solidFill>
              </a:rPr>
              <a:t>/</a:t>
            </a:r>
            <a:r>
              <a:rPr lang="en-US" dirty="0" err="1" smtClean="0">
                <a:solidFill>
                  <a:srgbClr val="C5000B"/>
                </a:solidFill>
              </a:rPr>
              <a:t>ciggs</a:t>
            </a:r>
            <a:r>
              <a:rPr lang="en-US" dirty="0" smtClean="0">
                <a:solidFill>
                  <a:srgbClr val="C5000B"/>
                </a:solidFill>
              </a:rPr>
              <a:t> &gt; more men</a:t>
            </a:r>
          </a:p>
          <a:p>
            <a:pPr eaLnBrk="1">
              <a:spcBef>
                <a:spcPts val="488"/>
              </a:spcBef>
            </a:pPr>
            <a:r>
              <a:rPr lang="en-US" dirty="0" smtClean="0">
                <a:solidFill>
                  <a:srgbClr val="C5000B"/>
                </a:solidFill>
              </a:rPr>
              <a:t>- meals &gt; helper, cook </a:t>
            </a:r>
            <a:r>
              <a:rPr lang="en-US" dirty="0" err="1" smtClean="0">
                <a:solidFill>
                  <a:srgbClr val="C5000B"/>
                </a:solidFill>
              </a:rPr>
              <a:t>etc</a:t>
            </a:r>
            <a:endParaRPr lang="en-US" dirty="0" smtClean="0">
              <a:solidFill>
                <a:srgbClr val="C5000B"/>
              </a:solidFill>
            </a:endParaRPr>
          </a:p>
          <a:p>
            <a:endParaRPr lang="en-US" dirty="0" smtClean="0"/>
          </a:p>
          <a:p>
            <a:r>
              <a:rPr lang="en-US" dirty="0" smtClean="0"/>
              <a:t>Give the tomato business example here – hotels want oval tomatoes, housewives want round. People in different areas want different </a:t>
            </a:r>
            <a:r>
              <a:rPr lang="en-US" dirty="0" err="1" smtClean="0"/>
              <a:t>flavour</a:t>
            </a:r>
            <a:r>
              <a:rPr lang="en-US" dirty="0" smtClean="0"/>
              <a:t> and different </a:t>
            </a:r>
            <a:r>
              <a:rPr lang="en-US" dirty="0" err="1" smtClean="0"/>
              <a:t>colour</a:t>
            </a:r>
            <a:r>
              <a:rPr lang="en-US" dirty="0" smtClean="0"/>
              <a:t> of tomato </a:t>
            </a:r>
          </a:p>
        </p:txBody>
      </p:sp>
      <p:sp>
        <p:nvSpPr>
          <p:cNvPr id="4" name="Slide Number Placeholder 3"/>
          <p:cNvSpPr>
            <a:spLocks noGrp="1"/>
          </p:cNvSpPr>
          <p:nvPr>
            <p:ph type="sldNum" sz="quarter" idx="5"/>
          </p:nvPr>
        </p:nvSpPr>
        <p:spPr/>
        <p:txBody>
          <a:bodyPr/>
          <a:lstStyle/>
          <a:p>
            <a:pPr>
              <a:defRPr/>
            </a:pPr>
            <a:fld id="{D66DFF7C-9C01-4501-8D0A-E155DD009A13}" type="slidenum">
              <a:rPr lang="en-US" smtClean="0"/>
              <a:pPr>
                <a:defRPr/>
              </a:pPr>
              <a:t>40</a:t>
            </a:fld>
            <a:endParaRPr lang="en-US"/>
          </a:p>
        </p:txBody>
      </p:sp>
    </p:spTree>
    <p:extLst>
      <p:ext uri="{BB962C8B-B14F-4D97-AF65-F5344CB8AC3E}">
        <p14:creationId xmlns:p14="http://schemas.microsoft.com/office/powerpoint/2010/main" val="9760244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1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94D96B77-8C43-4A3B-A9E6-76C7070CBF10}" type="slidenum">
              <a:rPr lang="en-US" smtClean="0"/>
              <a:pPr>
                <a:defRPr/>
              </a:pPr>
              <a:t>41</a:t>
            </a:fld>
            <a:endParaRPr lang="en-US"/>
          </a:p>
        </p:txBody>
      </p:sp>
    </p:spTree>
    <p:extLst>
      <p:ext uri="{BB962C8B-B14F-4D97-AF65-F5344CB8AC3E}">
        <p14:creationId xmlns:p14="http://schemas.microsoft.com/office/powerpoint/2010/main" val="16077934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42</a:t>
            </a:fld>
            <a:endParaRPr lang="en-GB" smtClean="0">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smtClean="0">
              <a:ea typeface="MS Gothic" pitchFamily="49" charset="-128"/>
            </a:endParaRPr>
          </a:p>
        </p:txBody>
      </p:sp>
      <p:sp>
        <p:nvSpPr>
          <p:cNvPr id="59085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42</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50685982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43</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43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5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87D78D8C-4571-4A62-9691-ACA06BFE9240}" type="slidenum">
              <a:rPr lang="en-US" smtClean="0"/>
              <a:pPr>
                <a:defRPr/>
              </a:pPr>
              <a:t>44</a:t>
            </a:fld>
            <a:endParaRPr lang="en-US"/>
          </a:p>
        </p:txBody>
      </p:sp>
    </p:spTree>
    <p:extLst>
      <p:ext uri="{BB962C8B-B14F-4D97-AF65-F5344CB8AC3E}">
        <p14:creationId xmlns:p14="http://schemas.microsoft.com/office/powerpoint/2010/main" val="1008079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BB2893-734A-42E1-B616-27BF93160BF4}" type="slidenum">
              <a:rPr lang="en-GB" smtClean="0"/>
              <a:pPr fontAlgn="base">
                <a:spcBef>
                  <a:spcPct val="0"/>
                </a:spcBef>
                <a:spcAft>
                  <a:spcPct val="0"/>
                </a:spcAft>
                <a:defRPr/>
              </a:pPr>
              <a:t>4</a:t>
            </a:fld>
            <a:endParaRPr lang="en-GB" smtClean="0"/>
          </a:p>
        </p:txBody>
      </p:sp>
      <p:sp>
        <p:nvSpPr>
          <p:cNvPr id="152579"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2580"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smtClean="0">
              <a:ea typeface="MS Gothic" pitchFamily="49" charset="-128"/>
            </a:endParaRPr>
          </a:p>
        </p:txBody>
      </p:sp>
      <p:sp>
        <p:nvSpPr>
          <p:cNvPr id="152581"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9D14A877-46CF-4CE1-B766-7FFF658194F0}" type="slidenum">
              <a:rPr lang="en-GB" sz="1300">
                <a:solidFill>
                  <a:srgbClr val="000000"/>
                </a:solidFill>
                <a:latin typeface="Calibri" pitchFamily="34" charset="0"/>
              </a:rPr>
              <a:pPr algn="r" eaLnBrk="1" hangingPunct="1"/>
              <a:t>4</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3363720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6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ctr">
              <a:spcBef>
                <a:spcPct val="0"/>
              </a:spcBef>
            </a:pPr>
            <a:r>
              <a:rPr lang="en-IN" dirty="0" smtClean="0">
                <a:latin typeface="Garamond" pitchFamily="18" charset="0"/>
              </a:rPr>
              <a:t>Objectives are sufficiently different to allow for totally different posters. Then faculty can just run through the 3 objectives slides. </a:t>
            </a:r>
          </a:p>
          <a:p>
            <a:pPr algn="ctr">
              <a:spcBef>
                <a:spcPct val="0"/>
              </a:spcBef>
            </a:pPr>
            <a:r>
              <a:rPr lang="en-IN" dirty="0" smtClean="0">
                <a:latin typeface="Garamond" pitchFamily="18" charset="0"/>
              </a:rPr>
              <a:t>Also, this should give enough dope for target audience and needs slides which come next.</a:t>
            </a:r>
            <a:endParaRPr lang="en-US" dirty="0" smtClean="0">
              <a:latin typeface="Garamond" pitchFamily="18" charset="0"/>
            </a:endParaRPr>
          </a:p>
          <a:p>
            <a:pPr algn="ctr">
              <a:spcBef>
                <a:spcPct val="0"/>
              </a:spcBef>
            </a:pPr>
            <a:r>
              <a:rPr lang="en-US" dirty="0" smtClean="0">
                <a:latin typeface="Garamond" pitchFamily="18" charset="0"/>
              </a:rPr>
              <a:t>Schools – decision maker and user, reliable delivery of large quantities . Also a barrier in this case</a:t>
            </a:r>
            <a:r>
              <a:rPr lang="en-US" baseline="0" dirty="0" smtClean="0">
                <a:latin typeface="Garamond" pitchFamily="18" charset="0"/>
              </a:rPr>
              <a:t> – taste. Bring it up if they don’t think of it. Discuss how to tackle it. </a:t>
            </a:r>
          </a:p>
          <a:p>
            <a:pPr algn="ctr">
              <a:spcBef>
                <a:spcPct val="0"/>
              </a:spcBef>
            </a:pPr>
            <a:r>
              <a:rPr lang="en-US" dirty="0" smtClean="0">
                <a:latin typeface="Garamond" pitchFamily="18" charset="0"/>
              </a:rPr>
              <a:t>Shopkeeper – convince them that their business will increase by stocking them. Margin. Discount.</a:t>
            </a:r>
            <a:endParaRPr lang="en-IN" dirty="0" smtClean="0">
              <a:latin typeface="Garamond" pitchFamily="18" charset="0"/>
            </a:endParaRPr>
          </a:p>
          <a:p>
            <a:pPr algn="ctr">
              <a:spcBef>
                <a:spcPct val="0"/>
              </a:spcBef>
            </a:pPr>
            <a:r>
              <a:rPr lang="gu-IN" dirty="0" smtClean="0">
                <a:latin typeface="Garamond" pitchFamily="18" charset="0"/>
              </a:rPr>
              <a:t>બિલકુલ ભિન્ન પોસ્ટર બનાવી શકાય તે રીતે દરેક કિસ્સાના ઉદ્દેશ જુદા-જુદા છે. પછી શિક્ષકે ઉદ્દેશની ૩ સ્લાઈડ ચલાવવાની રહેશે. આ રીતે જોનારાને પણ પુરતી</a:t>
            </a:r>
            <a:r>
              <a:rPr lang="en-IN" dirty="0" smtClean="0">
                <a:latin typeface="Garamond" pitchFamily="18" charset="0"/>
              </a:rPr>
              <a:t> </a:t>
            </a:r>
            <a:r>
              <a:rPr lang="gu-IN" dirty="0" smtClean="0">
                <a:latin typeface="Garamond" pitchFamily="18" charset="0"/>
              </a:rPr>
              <a:t>માહિતી મળી રહેવી</a:t>
            </a:r>
            <a:r>
              <a:rPr lang="en-IN" dirty="0" smtClean="0">
                <a:latin typeface="Garamond" pitchFamily="18" charset="0"/>
              </a:rPr>
              <a:t> </a:t>
            </a:r>
            <a:r>
              <a:rPr lang="gu-IN" dirty="0" smtClean="0">
                <a:latin typeface="Garamond" pitchFamily="18" charset="0"/>
              </a:rPr>
              <a:t>જોઈએ, તેમજ કઈ</a:t>
            </a:r>
            <a:r>
              <a:rPr lang="en-IN" dirty="0" smtClean="0">
                <a:latin typeface="Garamond" pitchFamily="18" charset="0"/>
              </a:rPr>
              <a:t> </a:t>
            </a:r>
            <a:r>
              <a:rPr lang="gu-IN" dirty="0" smtClean="0">
                <a:latin typeface="Garamond" pitchFamily="18" charset="0"/>
              </a:rPr>
              <a:t>સ્લાઈડ પછી આવશે</a:t>
            </a:r>
            <a:r>
              <a:rPr lang="en-IN" dirty="0" smtClean="0">
                <a:latin typeface="Garamond" pitchFamily="18" charset="0"/>
              </a:rPr>
              <a:t> </a:t>
            </a:r>
            <a:r>
              <a:rPr lang="gu-IN" dirty="0" smtClean="0">
                <a:latin typeface="Garamond" pitchFamily="18" charset="0"/>
              </a:rPr>
              <a:t>તે પણ</a:t>
            </a:r>
            <a:r>
              <a:rPr lang="gu-IN" baseline="0" dirty="0" smtClean="0">
                <a:latin typeface="Garamond" pitchFamily="18" charset="0"/>
              </a:rPr>
              <a:t> જાણવું જરૂરી</a:t>
            </a:r>
            <a:r>
              <a:rPr lang="en-IN" dirty="0" smtClean="0">
                <a:latin typeface="Garamond" pitchFamily="18" charset="0"/>
              </a:rPr>
              <a:t> </a:t>
            </a:r>
            <a:r>
              <a:rPr lang="gu-IN" dirty="0" smtClean="0">
                <a:latin typeface="Garamond" pitchFamily="18" charset="0"/>
              </a:rPr>
              <a:t>છે. </a:t>
            </a:r>
          </a:p>
          <a:p>
            <a:pPr algn="ctr">
              <a:spcBef>
                <a:spcPct val="0"/>
              </a:spcBef>
            </a:pPr>
            <a:r>
              <a:rPr lang="gu-IN" dirty="0" smtClean="0">
                <a:latin typeface="Garamond" pitchFamily="18" charset="0"/>
              </a:rPr>
              <a:t>શાળા – નિર્ણયકર્તા</a:t>
            </a:r>
            <a:r>
              <a:rPr lang="gu-IN" baseline="0" dirty="0" smtClean="0">
                <a:latin typeface="Garamond" pitchFamily="18" charset="0"/>
              </a:rPr>
              <a:t> તેમજ વપરાશકર્તા છે. વળી, મોટા જથ્થામાં, ગુણવત્તાવાળો માલ પણ આપવાનો થશે. </a:t>
            </a:r>
            <a:r>
              <a:rPr lang="gu-IN" dirty="0" smtClean="0">
                <a:latin typeface="Garamond" pitchFamily="18" charset="0"/>
              </a:rPr>
              <a:t>આ કિસ્સામાં બીજી એક અડચણ છે</a:t>
            </a:r>
            <a:r>
              <a:rPr lang="gu-IN" baseline="0" dirty="0" smtClean="0">
                <a:latin typeface="Garamond" pitchFamily="18" charset="0"/>
              </a:rPr>
              <a:t> – સ્વાદ. જો તેઓ આ વિષે ન વિચારતા હોય, તો આ મુદ્દો પણ ચર્ચો.</a:t>
            </a:r>
            <a:endParaRPr lang="en-IN" dirty="0" smtClean="0">
              <a:latin typeface="Garamond" pitchFamily="18" charset="0"/>
            </a:endParaRPr>
          </a:p>
          <a:p>
            <a:pPr algn="ctr">
              <a:spcBef>
                <a:spcPct val="0"/>
              </a:spcBef>
            </a:pPr>
            <a:r>
              <a:rPr lang="gu-IN" dirty="0" smtClean="0">
                <a:latin typeface="Garamond" pitchFamily="18" charset="0"/>
              </a:rPr>
              <a:t>દુકાનદાર - તેમને સમજાવો કે વધુ માલ ભરવાથી ધંધો વધશે. નફાનો ગાળો, વટાવ.</a:t>
            </a:r>
            <a:endParaRPr lang="en-IN" dirty="0" smtClean="0">
              <a:latin typeface="Garamond" pitchFamily="18" charset="0"/>
            </a:endParaRPr>
          </a:p>
        </p:txBody>
      </p:sp>
      <p:sp>
        <p:nvSpPr>
          <p:cNvPr id="4" name="Slide Number Placeholder 3"/>
          <p:cNvSpPr>
            <a:spLocks noGrp="1"/>
          </p:cNvSpPr>
          <p:nvPr>
            <p:ph type="sldNum" sz="quarter" idx="5"/>
          </p:nvPr>
        </p:nvSpPr>
        <p:spPr/>
        <p:txBody>
          <a:bodyPr/>
          <a:lstStyle/>
          <a:p>
            <a:pPr>
              <a:defRPr/>
            </a:pPr>
            <a:fld id="{9EA4755E-9623-4EDC-B2D3-FB376D2E5C91}" type="slidenum">
              <a:rPr lang="en-US" smtClean="0"/>
              <a:pPr>
                <a:defRPr/>
              </a:pPr>
              <a:t>45</a:t>
            </a:fld>
            <a:endParaRPr lang="en-US"/>
          </a:p>
        </p:txBody>
      </p:sp>
    </p:spTree>
    <p:extLst>
      <p:ext uri="{BB962C8B-B14F-4D97-AF65-F5344CB8AC3E}">
        <p14:creationId xmlns:p14="http://schemas.microsoft.com/office/powerpoint/2010/main" val="1031851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3E2A5114-619F-4ED4-B50B-B6D3A3F80072}" type="slidenum">
              <a:rPr lang="en-US" smtClean="0">
                <a:solidFill>
                  <a:prstClr val="black"/>
                </a:solidFill>
              </a:rPr>
              <a:pPr>
                <a:defRPr/>
              </a:pPr>
              <a:t>46</a:t>
            </a:fld>
            <a:endParaRPr lang="en-US">
              <a:solidFill>
                <a:prstClr val="black"/>
              </a:solidFill>
            </a:endParaRPr>
          </a:p>
        </p:txBody>
      </p:sp>
    </p:spTree>
    <p:extLst>
      <p:ext uri="{BB962C8B-B14F-4D97-AF65-F5344CB8AC3E}">
        <p14:creationId xmlns:p14="http://schemas.microsoft.com/office/powerpoint/2010/main" val="23326094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2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EC9227A-3C7D-44DB-9F85-8C7B086F3DF7}" type="slidenum">
              <a:rPr lang="en-US" smtClean="0"/>
              <a:pPr>
                <a:defRPr/>
              </a:pPr>
              <a:t>47</a:t>
            </a:fld>
            <a:endParaRPr lang="en-US"/>
          </a:p>
        </p:txBody>
      </p:sp>
    </p:spTree>
    <p:extLst>
      <p:ext uri="{BB962C8B-B14F-4D97-AF65-F5344CB8AC3E}">
        <p14:creationId xmlns:p14="http://schemas.microsoft.com/office/powerpoint/2010/main" val="162214885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5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E6176E74-4406-4A7F-8AEA-033439C09D23}" type="slidenum">
              <a:rPr lang="en-US" smtClean="0">
                <a:solidFill>
                  <a:prstClr val="black"/>
                </a:solidFill>
              </a:rPr>
              <a:pPr>
                <a:defRPr/>
              </a:pPr>
              <a:t>48</a:t>
            </a:fld>
            <a:endParaRPr lang="en-US">
              <a:solidFill>
                <a:prstClr val="black"/>
              </a:solidFill>
            </a:endParaRPr>
          </a:p>
        </p:txBody>
      </p:sp>
    </p:spTree>
    <p:extLst>
      <p:ext uri="{BB962C8B-B14F-4D97-AF65-F5344CB8AC3E}">
        <p14:creationId xmlns:p14="http://schemas.microsoft.com/office/powerpoint/2010/main" val="130379364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451C2F5-D6AC-4974-A542-270CB7FCE506}" type="slidenum">
              <a:rPr lang="en-US" smtClean="0"/>
              <a:pPr>
                <a:defRPr/>
              </a:pPr>
              <a:t>49</a:t>
            </a:fld>
            <a:endParaRPr lang="en-US"/>
          </a:p>
        </p:txBody>
      </p:sp>
    </p:spTree>
    <p:extLst>
      <p:ext uri="{BB962C8B-B14F-4D97-AF65-F5344CB8AC3E}">
        <p14:creationId xmlns:p14="http://schemas.microsoft.com/office/powerpoint/2010/main" val="14161092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5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E6176E74-4406-4A7F-8AEA-033439C09D23}" type="slidenum">
              <a:rPr lang="en-US" smtClean="0">
                <a:solidFill>
                  <a:prstClr val="black"/>
                </a:solidFill>
              </a:rPr>
              <a:pPr>
                <a:defRPr/>
              </a:pPr>
              <a:t>50</a:t>
            </a:fld>
            <a:endParaRPr lang="en-US">
              <a:solidFill>
                <a:prstClr val="black"/>
              </a:solidFill>
            </a:endParaRPr>
          </a:p>
        </p:txBody>
      </p:sp>
    </p:spTree>
    <p:extLst>
      <p:ext uri="{BB962C8B-B14F-4D97-AF65-F5344CB8AC3E}">
        <p14:creationId xmlns:p14="http://schemas.microsoft.com/office/powerpoint/2010/main" val="35808457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51</a:t>
            </a:fld>
            <a:endParaRPr lang="en-GB" smtClean="0">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smtClean="0">
              <a:ea typeface="MS Gothic" pitchFamily="49" charset="-128"/>
            </a:endParaRPr>
          </a:p>
        </p:txBody>
      </p:sp>
      <p:sp>
        <p:nvSpPr>
          <p:cNvPr id="59085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51</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7735185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52</a:t>
            </a:fld>
            <a:endParaRPr lang="en-GB" smtClean="0">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smtClean="0">
              <a:ea typeface="MS Gothic" pitchFamily="49" charset="-128"/>
            </a:endParaRPr>
          </a:p>
        </p:txBody>
      </p:sp>
      <p:sp>
        <p:nvSpPr>
          <p:cNvPr id="59085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52</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6752856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5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E6176E74-4406-4A7F-8AEA-033439C09D23}" type="slidenum">
              <a:rPr lang="en-US" smtClean="0">
                <a:solidFill>
                  <a:prstClr val="black"/>
                </a:solidFill>
              </a:rPr>
              <a:pPr>
                <a:defRPr/>
              </a:pPr>
              <a:t>53</a:t>
            </a:fld>
            <a:endParaRPr lang="en-US">
              <a:solidFill>
                <a:prstClr val="black"/>
              </a:solidFill>
            </a:endParaRPr>
          </a:p>
        </p:txBody>
      </p:sp>
    </p:spTree>
    <p:extLst>
      <p:ext uri="{BB962C8B-B14F-4D97-AF65-F5344CB8AC3E}">
        <p14:creationId xmlns:p14="http://schemas.microsoft.com/office/powerpoint/2010/main" val="339824017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54</a:t>
            </a:fld>
            <a:endParaRPr lang="en-GB" smtClean="0">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smtClean="0">
              <a:ea typeface="MS Gothic" pitchFamily="49" charset="-128"/>
            </a:endParaRPr>
          </a:p>
        </p:txBody>
      </p:sp>
      <p:sp>
        <p:nvSpPr>
          <p:cNvPr id="59085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54</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3725286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BB2893-734A-42E1-B616-27BF93160BF4}" type="slidenum">
              <a:rPr lang="en-GB" smtClean="0"/>
              <a:pPr fontAlgn="base">
                <a:spcBef>
                  <a:spcPct val="0"/>
                </a:spcBef>
                <a:spcAft>
                  <a:spcPct val="0"/>
                </a:spcAft>
                <a:defRPr/>
              </a:pPr>
              <a:t>5</a:t>
            </a:fld>
            <a:endParaRPr lang="en-GB" smtClean="0"/>
          </a:p>
        </p:txBody>
      </p:sp>
      <p:sp>
        <p:nvSpPr>
          <p:cNvPr id="152579"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2580"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smtClean="0">
              <a:ea typeface="MS Gothic" pitchFamily="49" charset="-128"/>
            </a:endParaRPr>
          </a:p>
        </p:txBody>
      </p:sp>
      <p:sp>
        <p:nvSpPr>
          <p:cNvPr id="152581"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9D14A877-46CF-4CE1-B766-7FFF658194F0}" type="slidenum">
              <a:rPr lang="en-GB" sz="1300">
                <a:solidFill>
                  <a:srgbClr val="000000"/>
                </a:solidFill>
                <a:latin typeface="Calibri" pitchFamily="34" charset="0"/>
              </a:rPr>
              <a:pPr algn="r" eaLnBrk="1" hangingPunct="1"/>
              <a:t>5</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33637208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55</a:t>
            </a:fld>
            <a:endParaRPr lang="en-GB" smtClean="0">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smtClean="0">
              <a:ea typeface="MS Gothic" pitchFamily="49" charset="-128"/>
            </a:endParaRPr>
          </a:p>
        </p:txBody>
      </p:sp>
      <p:sp>
        <p:nvSpPr>
          <p:cNvPr id="59085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55</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919252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BB2893-734A-42E1-B616-27BF93160BF4}" type="slidenum">
              <a:rPr lang="en-GB" smtClean="0"/>
              <a:pPr fontAlgn="base">
                <a:spcBef>
                  <a:spcPct val="0"/>
                </a:spcBef>
                <a:spcAft>
                  <a:spcPct val="0"/>
                </a:spcAft>
                <a:defRPr/>
              </a:pPr>
              <a:t>6</a:t>
            </a:fld>
            <a:endParaRPr lang="en-GB" smtClean="0"/>
          </a:p>
        </p:txBody>
      </p:sp>
      <p:sp>
        <p:nvSpPr>
          <p:cNvPr id="152579"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2580"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smtClean="0">
              <a:ea typeface="MS Gothic" pitchFamily="49" charset="-128"/>
            </a:endParaRPr>
          </a:p>
        </p:txBody>
      </p:sp>
      <p:sp>
        <p:nvSpPr>
          <p:cNvPr id="152581"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9D14A877-46CF-4CE1-B766-7FFF658194F0}" type="slidenum">
              <a:rPr lang="en-GB" sz="1300">
                <a:solidFill>
                  <a:srgbClr val="000000"/>
                </a:solidFill>
                <a:latin typeface="Calibri" pitchFamily="34" charset="0"/>
              </a:rPr>
              <a:pPr algn="r" eaLnBrk="1" hangingPunct="1"/>
              <a:t>6</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336372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3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ABF87FA5-E9C3-43F2-8268-E6CB634BF7CC}" type="slidenum">
              <a:rPr lang="en-US" smtClean="0"/>
              <a:pPr>
                <a:defRPr/>
              </a:pPr>
              <a:t>7</a:t>
            </a:fld>
            <a:endParaRPr lang="en-US"/>
          </a:p>
        </p:txBody>
      </p:sp>
    </p:spTree>
    <p:extLst>
      <p:ext uri="{BB962C8B-B14F-4D97-AF65-F5344CB8AC3E}">
        <p14:creationId xmlns:p14="http://schemas.microsoft.com/office/powerpoint/2010/main" val="22034193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3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dirty="0" smtClean="0"/>
              <a:t>This is actually</a:t>
            </a:r>
            <a:r>
              <a:rPr lang="en-IN" baseline="0" dirty="0" smtClean="0"/>
              <a:t> a slide on customer needs. Need to be renamed and moved out.</a:t>
            </a:r>
            <a:endParaRPr lang="en-IN" dirty="0" smtClean="0"/>
          </a:p>
        </p:txBody>
      </p:sp>
      <p:sp>
        <p:nvSpPr>
          <p:cNvPr id="4" name="Slide Number Placeholder 3"/>
          <p:cNvSpPr>
            <a:spLocks noGrp="1"/>
          </p:cNvSpPr>
          <p:nvPr>
            <p:ph type="sldNum" sz="quarter" idx="5"/>
          </p:nvPr>
        </p:nvSpPr>
        <p:spPr/>
        <p:txBody>
          <a:bodyPr/>
          <a:lstStyle/>
          <a:p>
            <a:pPr>
              <a:defRPr/>
            </a:pPr>
            <a:fld id="{ABF87FA5-E9C3-43F2-8268-E6CB634BF7CC}" type="slidenum">
              <a:rPr lang="en-US" smtClean="0"/>
              <a:pPr>
                <a:defRPr/>
              </a:pPr>
              <a:t>8</a:t>
            </a:fld>
            <a:endParaRPr lang="en-US"/>
          </a:p>
        </p:txBody>
      </p:sp>
    </p:spTree>
    <p:extLst>
      <p:ext uri="{BB962C8B-B14F-4D97-AF65-F5344CB8AC3E}">
        <p14:creationId xmlns:p14="http://schemas.microsoft.com/office/powerpoint/2010/main" val="39494471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3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dirty="0" smtClean="0"/>
              <a:t>This is actually</a:t>
            </a:r>
            <a:r>
              <a:rPr lang="en-IN" baseline="0" dirty="0" smtClean="0"/>
              <a:t> a slide on customer needs. Need to be renamed and moved out.</a:t>
            </a:r>
            <a:endParaRPr lang="en-IN" dirty="0" smtClean="0"/>
          </a:p>
        </p:txBody>
      </p:sp>
      <p:sp>
        <p:nvSpPr>
          <p:cNvPr id="4" name="Slide Number Placeholder 3"/>
          <p:cNvSpPr>
            <a:spLocks noGrp="1"/>
          </p:cNvSpPr>
          <p:nvPr>
            <p:ph type="sldNum" sz="quarter" idx="5"/>
          </p:nvPr>
        </p:nvSpPr>
        <p:spPr/>
        <p:txBody>
          <a:bodyPr/>
          <a:lstStyle/>
          <a:p>
            <a:pPr>
              <a:defRPr/>
            </a:pPr>
            <a:fld id="{ABF87FA5-E9C3-43F2-8268-E6CB634BF7CC}" type="slidenum">
              <a:rPr lang="en-US" smtClean="0"/>
              <a:pPr>
                <a:defRPr/>
              </a:pPr>
              <a:t>9</a:t>
            </a:fld>
            <a:endParaRPr lang="en-US"/>
          </a:p>
        </p:txBody>
      </p:sp>
    </p:spTree>
    <p:extLst>
      <p:ext uri="{BB962C8B-B14F-4D97-AF65-F5344CB8AC3E}">
        <p14:creationId xmlns:p14="http://schemas.microsoft.com/office/powerpoint/2010/main" val="3949447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0E73D08-5AB0-446A-8BED-564C7BC1AE5E}" type="datetimeFigureOut">
              <a:rPr lang="en-US" smtClean="0"/>
              <a:pPr>
                <a:defRPr/>
              </a:pPr>
              <a:t>09/06/17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5DE109-EFE1-40D9-A9DD-B41473EBDCF3}" type="slidenum">
              <a:rPr lang="en-US"/>
              <a:pPr>
                <a:defRPr/>
              </a:pPr>
              <a:t>‹#›</a:t>
            </a:fld>
            <a:endParaRPr lang="en-US"/>
          </a:p>
        </p:txBody>
      </p:sp>
    </p:spTree>
    <p:extLst>
      <p:ext uri="{BB962C8B-B14F-4D97-AF65-F5344CB8AC3E}">
        <p14:creationId xmlns:p14="http://schemas.microsoft.com/office/powerpoint/2010/main" val="1767815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43D7A5D-BF50-4CCC-AC19-866F92C9A2F3}" type="datetimeFigureOut">
              <a:rPr lang="en-US" smtClean="0"/>
              <a:pPr>
                <a:defRPr/>
              </a:pPr>
              <a:t>09/06/17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E2BB32-9AC4-4AD0-A5FC-AFFCE6289689}" type="slidenum">
              <a:rPr lang="en-US"/>
              <a:pPr>
                <a:defRPr/>
              </a:pPr>
              <a:t>‹#›</a:t>
            </a:fld>
            <a:endParaRPr lang="en-US"/>
          </a:p>
        </p:txBody>
      </p:sp>
    </p:spTree>
    <p:extLst>
      <p:ext uri="{BB962C8B-B14F-4D97-AF65-F5344CB8AC3E}">
        <p14:creationId xmlns:p14="http://schemas.microsoft.com/office/powerpoint/2010/main" val="1331296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A28D7AA-BF75-48E9-B667-3C35F5E6D12C}" type="datetimeFigureOut">
              <a:rPr lang="en-US" smtClean="0"/>
              <a:pPr>
                <a:defRPr/>
              </a:pPr>
              <a:t>09/06/17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AC64CF-C04B-4FD3-9581-7E09C85D1817}" type="slidenum">
              <a:rPr lang="en-US"/>
              <a:pPr>
                <a:defRPr/>
              </a:pPr>
              <a:t>‹#›</a:t>
            </a:fld>
            <a:endParaRPr lang="en-US"/>
          </a:p>
        </p:txBody>
      </p:sp>
    </p:spTree>
    <p:extLst>
      <p:ext uri="{BB962C8B-B14F-4D97-AF65-F5344CB8AC3E}">
        <p14:creationId xmlns:p14="http://schemas.microsoft.com/office/powerpoint/2010/main" val="2318011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107A65-B867-468B-8834-4261086367C3}" type="datetimeFigureOut">
              <a:rPr lang="en-US" smtClean="0"/>
              <a:pPr>
                <a:defRPr/>
              </a:pPr>
              <a:t>09/06/17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B2755E0-85C7-4811-ABF5-5B5E9A28A7AA}" type="slidenum">
              <a:rPr lang="en-US"/>
              <a:pPr>
                <a:defRPr/>
              </a:pPr>
              <a:t>‹#›</a:t>
            </a:fld>
            <a:endParaRPr lang="en-US"/>
          </a:p>
        </p:txBody>
      </p:sp>
    </p:spTree>
    <p:extLst>
      <p:ext uri="{BB962C8B-B14F-4D97-AF65-F5344CB8AC3E}">
        <p14:creationId xmlns:p14="http://schemas.microsoft.com/office/powerpoint/2010/main" val="1342591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8C0D314-6BC8-4FF9-A937-0801EBC97D61}" type="datetimeFigureOut">
              <a:rPr lang="en-US" smtClean="0"/>
              <a:pPr>
                <a:defRPr/>
              </a:pPr>
              <a:t>09/06/17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F9360A-6709-44B6-B2B8-7E55CAC5441E}" type="slidenum">
              <a:rPr lang="en-US"/>
              <a:pPr>
                <a:defRPr/>
              </a:pPr>
              <a:t>‹#›</a:t>
            </a:fld>
            <a:endParaRPr lang="en-US"/>
          </a:p>
        </p:txBody>
      </p:sp>
    </p:spTree>
    <p:extLst>
      <p:ext uri="{BB962C8B-B14F-4D97-AF65-F5344CB8AC3E}">
        <p14:creationId xmlns:p14="http://schemas.microsoft.com/office/powerpoint/2010/main" val="3718828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DCF4909-F732-4941-8D3A-613012C303CE}" type="datetimeFigureOut">
              <a:rPr lang="en-US" smtClean="0"/>
              <a:pPr>
                <a:defRPr/>
              </a:pPr>
              <a:t>09/06/17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C2309FA-0B62-40F8-8FAC-10B30D74F4A9}" type="slidenum">
              <a:rPr lang="en-US"/>
              <a:pPr>
                <a:defRPr/>
              </a:pPr>
              <a:t>‹#›</a:t>
            </a:fld>
            <a:endParaRPr lang="en-US"/>
          </a:p>
        </p:txBody>
      </p:sp>
    </p:spTree>
    <p:extLst>
      <p:ext uri="{BB962C8B-B14F-4D97-AF65-F5344CB8AC3E}">
        <p14:creationId xmlns:p14="http://schemas.microsoft.com/office/powerpoint/2010/main" val="175969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B671107-952B-435C-9E1B-7EDB92457AF4}" type="datetimeFigureOut">
              <a:rPr lang="en-US" smtClean="0"/>
              <a:pPr>
                <a:defRPr/>
              </a:pPr>
              <a:t>09/06/17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CE155F1-FABF-4BF0-A391-FAC3106B60A4}" type="slidenum">
              <a:rPr lang="en-US"/>
              <a:pPr>
                <a:defRPr/>
              </a:pPr>
              <a:t>‹#›</a:t>
            </a:fld>
            <a:endParaRPr lang="en-US"/>
          </a:p>
        </p:txBody>
      </p:sp>
    </p:spTree>
    <p:extLst>
      <p:ext uri="{BB962C8B-B14F-4D97-AF65-F5344CB8AC3E}">
        <p14:creationId xmlns:p14="http://schemas.microsoft.com/office/powerpoint/2010/main" val="1912859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19D0460-4EA6-409F-A41A-B28BBF93E5BF}" type="datetimeFigureOut">
              <a:rPr lang="en-US" smtClean="0"/>
              <a:pPr>
                <a:defRPr/>
              </a:pPr>
              <a:t>09/06/17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0C93233-FE40-42D9-AB69-FD5009E84A94}" type="slidenum">
              <a:rPr lang="en-US"/>
              <a:pPr>
                <a:defRPr/>
              </a:pPr>
              <a:t>‹#›</a:t>
            </a:fld>
            <a:endParaRPr lang="en-US"/>
          </a:p>
        </p:txBody>
      </p:sp>
    </p:spTree>
    <p:extLst>
      <p:ext uri="{BB962C8B-B14F-4D97-AF65-F5344CB8AC3E}">
        <p14:creationId xmlns:p14="http://schemas.microsoft.com/office/powerpoint/2010/main" val="310173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F4AAF0C-EFBA-4C8A-99D9-D34573B55DA1}" type="datetimeFigureOut">
              <a:rPr lang="en-US" smtClean="0"/>
              <a:pPr>
                <a:defRPr/>
              </a:pPr>
              <a:t>09/06/17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765DE70-FFC3-43F5-990D-C744D72F77F5}" type="slidenum">
              <a:rPr lang="en-US"/>
              <a:pPr>
                <a:defRPr/>
              </a:pPr>
              <a:t>‹#›</a:t>
            </a:fld>
            <a:endParaRPr lang="en-US"/>
          </a:p>
        </p:txBody>
      </p:sp>
    </p:spTree>
    <p:extLst>
      <p:ext uri="{BB962C8B-B14F-4D97-AF65-F5344CB8AC3E}">
        <p14:creationId xmlns:p14="http://schemas.microsoft.com/office/powerpoint/2010/main" val="1923286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EDA7238-2212-4048-ABB1-FF41A7743226}" type="datetimeFigureOut">
              <a:rPr lang="en-US" smtClean="0"/>
              <a:pPr>
                <a:defRPr/>
              </a:pPr>
              <a:t>09/06/17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191F0FC-AD52-489C-B877-528B68612137}" type="slidenum">
              <a:rPr lang="en-US"/>
              <a:pPr>
                <a:defRPr/>
              </a:pPr>
              <a:t>‹#›</a:t>
            </a:fld>
            <a:endParaRPr lang="en-US"/>
          </a:p>
        </p:txBody>
      </p:sp>
    </p:spTree>
    <p:extLst>
      <p:ext uri="{BB962C8B-B14F-4D97-AF65-F5344CB8AC3E}">
        <p14:creationId xmlns:p14="http://schemas.microsoft.com/office/powerpoint/2010/main" val="685843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6D648D0-A828-42AD-AD77-55F6F6EA446E}" type="datetimeFigureOut">
              <a:rPr lang="en-US" smtClean="0"/>
              <a:pPr>
                <a:defRPr/>
              </a:pPr>
              <a:t>09/06/17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1AABAF2-1623-4442-90F4-053217C71139}" type="slidenum">
              <a:rPr lang="en-US"/>
              <a:pPr>
                <a:defRPr/>
              </a:pPr>
              <a:t>‹#›</a:t>
            </a:fld>
            <a:endParaRPr lang="en-US"/>
          </a:p>
        </p:txBody>
      </p:sp>
    </p:spTree>
    <p:extLst>
      <p:ext uri="{BB962C8B-B14F-4D97-AF65-F5344CB8AC3E}">
        <p14:creationId xmlns:p14="http://schemas.microsoft.com/office/powerpoint/2010/main" val="260039718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9DCDA59-C46E-4768-AA1B-AA43B6E0086A}" type="datetimeFigureOut">
              <a:rPr lang="en-US" smtClean="0"/>
              <a:pPr>
                <a:defRPr/>
              </a:pPr>
              <a:t>09/06/17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C45D97B2-A6A5-49A6-A85E-C5A07688536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907" r:id="rId1"/>
    <p:sldLayoutId id="2147484908" r:id="rId2"/>
    <p:sldLayoutId id="2147484909" r:id="rId3"/>
    <p:sldLayoutId id="2147484910" r:id="rId4"/>
    <p:sldLayoutId id="2147484911" r:id="rId5"/>
    <p:sldLayoutId id="2147484912" r:id="rId6"/>
    <p:sldLayoutId id="2147484913" r:id="rId7"/>
    <p:sldLayoutId id="2147484914" r:id="rId8"/>
    <p:sldLayoutId id="2147484915" r:id="rId9"/>
    <p:sldLayoutId id="2147484916" r:id="rId10"/>
    <p:sldLayoutId id="214748491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images.google.co.in/imgres?imgurl=http://shopping.bhaskar.com/images/prodimg/large/ARJ2097_1lg.jpg&amp;imgrefurl=http://shopping.bhaskar.com/shop/product/apparels_&amp;_accessories/womens_wear/ladies_kurtas/Aapno_Rajasthan/64155&amp;usg=__DwVnm_T76RWmA97gvN24bB_JLzs=&amp;h=300&amp;w=300&amp;sz=29&amp;hl=en&amp;start=70&amp;tbnid=YZyYaM2ScRBEdM:&amp;tbnh=116&amp;tbnw=116&amp;prev=/images?q=kurta&amp;gbv=2&amp;ndsp=20&amp;hl=en&amp;sa=N&amp;start=60" TargetMode="External"/><Relationship Id="rId5" Type="http://schemas.openxmlformats.org/officeDocument/2006/relationships/image" Target="../media/image2.jpeg"/><Relationship Id="rId6" Type="http://schemas.openxmlformats.org/officeDocument/2006/relationships/image" Target="../media/image3.png"/><Relationship Id="rId7" Type="http://schemas.openxmlformats.org/officeDocument/2006/relationships/image" Target="../media/image4.jpeg"/><Relationship Id="rId8"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6.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7.wmf"/></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8.xml"/><Relationship Id="rId5" Type="http://schemas.openxmlformats.org/officeDocument/2006/relationships/oleObject" Target="../embeddings/oleObject1.bin"/><Relationship Id="rId1" Type="http://schemas.openxmlformats.org/officeDocument/2006/relationships/vmlDrawing" Target="../drawings/vmlDrawing1.vml"/><Relationship Id="rId2" Type="http://schemas.openxmlformats.org/officeDocument/2006/relationships/tags" Target="../tags/tag1.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9.xml"/><Relationship Id="rId5" Type="http://schemas.openxmlformats.org/officeDocument/2006/relationships/oleObject" Target="../embeddings/oleObject2.bin"/><Relationship Id="rId1" Type="http://schemas.openxmlformats.org/officeDocument/2006/relationships/vmlDrawing" Target="../drawings/vmlDrawing2.vml"/><Relationship Id="rId2" Type="http://schemas.openxmlformats.org/officeDocument/2006/relationships/tags" Target="../tags/tag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1.xml"/><Relationship Id="rId5" Type="http://schemas.openxmlformats.org/officeDocument/2006/relationships/oleObject" Target="../embeddings/oleObject3.bin"/><Relationship Id="rId1" Type="http://schemas.openxmlformats.org/officeDocument/2006/relationships/vmlDrawing" Target="../drawings/vmlDrawing3.vml"/><Relationship Id="rId2" Type="http://schemas.openxmlformats.org/officeDocument/2006/relationships/tags" Target="../tags/tag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8.xml"/></Relationships>
</file>

<file path=ppt/slides/_rels/slide44.xml.rels><?xml version="1.0" encoding="UTF-8" standalone="yes"?>
<Relationships xmlns="http://schemas.openxmlformats.org/package/2006/relationships"><Relationship Id="rId3" Type="http://schemas.openxmlformats.org/officeDocument/2006/relationships/image" Target="../media/image8.wmf"/><Relationship Id="rId4" Type="http://schemas.openxmlformats.org/officeDocument/2006/relationships/image" Target="../media/image9.wmf"/><Relationship Id="rId5"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0.xml"/><Relationship Id="rId5" Type="http://schemas.openxmlformats.org/officeDocument/2006/relationships/oleObject" Target="../embeddings/oleObject4.bin"/><Relationship Id="rId1" Type="http://schemas.openxmlformats.org/officeDocument/2006/relationships/vmlDrawing" Target="../drawings/vmlDrawing4.vml"/><Relationship Id="rId2" Type="http://schemas.openxmlformats.org/officeDocument/2006/relationships/tags" Target="../tags/tag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11.wmf"/></Relationships>
</file>

<file path=ppt/slides/_rels/slide49.xml.rels><?xml version="1.0" encoding="UTF-8" standalone="yes"?>
<Relationships xmlns="http://schemas.openxmlformats.org/package/2006/relationships"><Relationship Id="rId3" Type="http://schemas.openxmlformats.org/officeDocument/2006/relationships/tags" Target="../tags/tag7.xml"/><Relationship Id="rId4" Type="http://schemas.openxmlformats.org/officeDocument/2006/relationships/tags" Target="../tags/tag8.xml"/><Relationship Id="rId5" Type="http://schemas.openxmlformats.org/officeDocument/2006/relationships/slideLayout" Target="../slideLayouts/slideLayout6.xml"/><Relationship Id="rId6" Type="http://schemas.openxmlformats.org/officeDocument/2006/relationships/notesSlide" Target="../notesSlides/notesSlide44.xml"/><Relationship Id="rId1" Type="http://schemas.openxmlformats.org/officeDocument/2006/relationships/tags" Target="../tags/tag5.xml"/><Relationship Id="rId2" Type="http://schemas.openxmlformats.org/officeDocument/2006/relationships/tags" Target="../tags/tag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11.w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11.w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smtClean="0">
                <a:solidFill>
                  <a:prstClr val="black"/>
                </a:solidFill>
                <a:latin typeface="Arial"/>
                <a:cs typeface="Arial"/>
              </a:rPr>
              <a:t>Understanding Customers</a:t>
            </a:r>
            <a:endParaRPr lang="en-IN" sz="3200" b="1" u="sng" dirty="0">
              <a:solidFill>
                <a:prstClr val="black"/>
              </a:solidFill>
              <a:latin typeface="Arial"/>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1</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endParaRPr lang="en-GB" sz="2200" dirty="0">
              <a:solidFill>
                <a:prstClr val="black"/>
              </a:solidFill>
              <a:latin typeface="Kruti Dev 010" pitchFamily="2" charset="0"/>
            </a:endParaRPr>
          </a:p>
        </p:txBody>
      </p:sp>
      <p:sp>
        <p:nvSpPr>
          <p:cNvPr id="5" name="Text Box 3"/>
          <p:cNvSpPr txBox="1">
            <a:spLocks noChangeArrowheads="1"/>
          </p:cNvSpPr>
          <p:nvPr/>
        </p:nvSpPr>
        <p:spPr bwMode="auto">
          <a:xfrm>
            <a:off x="48006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x-none" sz="3600" dirty="0">
                <a:solidFill>
                  <a:srgbClr val="00000A"/>
                </a:solidFill>
                <a:latin typeface="Liberation Serif"/>
                <a:ea typeface="SimSun" panose="02010600030101010101" pitchFamily="2" charset="-122"/>
                <a:cs typeface="Tahoma" panose="020B0604030504040204" pitchFamily="34" charset="0"/>
              </a:rPr>
              <a:t>ग्राहकों को समझना</a:t>
            </a:r>
            <a:endParaRPr lang="x-none" sz="3600" dirty="0">
              <a:cs typeface="Arial" charset="0"/>
            </a:endParaRPr>
          </a:p>
        </p:txBody>
      </p:sp>
    </p:spTree>
    <p:extLst>
      <p:ext uri="{BB962C8B-B14F-4D97-AF65-F5344CB8AC3E}">
        <p14:creationId xmlns:p14="http://schemas.microsoft.com/office/powerpoint/2010/main" val="177882762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10</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5732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en-AU" sz="2000" dirty="0">
                <a:solidFill>
                  <a:srgbClr val="000000"/>
                </a:solidFill>
                <a:cs typeface="Arial" charset="0"/>
              </a:rPr>
              <a:t>Customers and their types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Customer needs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Profiling customers</a:t>
            </a:r>
          </a:p>
          <a:p>
            <a:pPr marL="342900" indent="-342900">
              <a:spcAft>
                <a:spcPts val="800"/>
              </a:spcAft>
              <a:buFont typeface="+mj-lt"/>
              <a:buAutoNum type="arabicPeriod"/>
            </a:pPr>
            <a:r>
              <a:rPr lang="en-US" sz="2000" dirty="0">
                <a:solidFill>
                  <a:srgbClr val="000000"/>
                </a:solidFill>
                <a:cs typeface="Arial" charset="0"/>
              </a:rPr>
              <a:t>Quality of products/services offered</a:t>
            </a:r>
          </a:p>
          <a:p>
            <a:pPr marL="342900" indent="-342900">
              <a:spcAft>
                <a:spcPts val="800"/>
              </a:spcAft>
              <a:buFont typeface="+mj-lt"/>
              <a:buAutoNum type="arabicPeriod"/>
            </a:pPr>
            <a:r>
              <a:rPr lang="en-AU" sz="2000" dirty="0">
                <a:solidFill>
                  <a:srgbClr val="000000"/>
                </a:solidFill>
                <a:cs typeface="Arial" charset="0"/>
              </a:rPr>
              <a:t>Competitors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Assignment</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Selecting products/services for business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Creating customer communication for the business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Tree>
    <p:extLst>
      <p:ext uri="{BB962C8B-B14F-4D97-AF65-F5344CB8AC3E}">
        <p14:creationId xmlns:p14="http://schemas.microsoft.com/office/powerpoint/2010/main" val="91145298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Customers - Their </a:t>
            </a:r>
            <a:r>
              <a:rPr lang="en-US" sz="2400" dirty="0">
                <a:solidFill>
                  <a:srgbClr val="000000"/>
                </a:solidFill>
                <a:cs typeface="Arial" charset="0"/>
              </a:rPr>
              <a:t>needs</a:t>
            </a:r>
            <a:endParaRPr lang="en-GB" sz="2400" dirty="0">
              <a:solidFill>
                <a:srgbClr val="000000"/>
              </a:solidFill>
              <a:cs typeface="Arial" charset="0"/>
            </a:endParaRPr>
          </a:p>
        </p:txBody>
      </p:sp>
      <p:sp>
        <p:nvSpPr>
          <p:cNvPr id="13315" name="Text Box 2"/>
          <p:cNvSpPr txBox="1">
            <a:spLocks noChangeArrowheads="1"/>
          </p:cNvSpPr>
          <p:nvPr/>
        </p:nvSpPr>
        <p:spPr bwMode="auto">
          <a:xfrm>
            <a:off x="228600" y="1035050"/>
            <a:ext cx="4267200" cy="4146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14000"/>
              </a:lnSpc>
              <a:buSzPct val="100000"/>
              <a:buFont typeface="Arial" pitchFamily="34" charset="0"/>
              <a:buChar char="•"/>
            </a:pPr>
            <a:r>
              <a:rPr lang="en-US" sz="2000" dirty="0" smtClean="0">
                <a:solidFill>
                  <a:srgbClr val="000000"/>
                </a:solidFill>
                <a:cs typeface="Arial" pitchFamily="34" charset="0"/>
              </a:rPr>
              <a:t>Once we identify potential customers or even when we have existing ones, we must </a:t>
            </a:r>
            <a:r>
              <a:rPr lang="en-US" sz="2000" dirty="0">
                <a:solidFill>
                  <a:srgbClr val="000000"/>
                </a:solidFill>
                <a:cs typeface="Arial" pitchFamily="34" charset="0"/>
              </a:rPr>
              <a:t>ask yourself what their needs are</a:t>
            </a:r>
            <a:r>
              <a:rPr lang="en-US" sz="2000" dirty="0" smtClean="0">
                <a:solidFill>
                  <a:srgbClr val="000000"/>
                </a:solidFill>
                <a:cs typeface="Arial" pitchFamily="34" charset="0"/>
              </a:rPr>
              <a:t>.</a:t>
            </a:r>
            <a:endParaRPr lang="en-US" sz="2000" dirty="0">
              <a:solidFill>
                <a:srgbClr val="000000"/>
              </a:solidFill>
              <a:cs typeface="Arial" pitchFamily="34"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301CE336-5839-474E-BB65-6A04E4E4CEE8}" type="slidenum">
              <a:rPr lang="en-US" sz="1600" b="1" smtClean="0">
                <a:solidFill>
                  <a:schemeClr val="tx1"/>
                </a:solidFill>
              </a:rPr>
              <a:pPr algn="ctr">
                <a:defRPr/>
              </a:pPr>
              <a:t>11</a:t>
            </a:fld>
            <a:endParaRPr lang="en-US" sz="1600" b="1" dirty="0" smtClean="0">
              <a:solidFill>
                <a:schemeClr val="tx1"/>
              </a:solidFill>
            </a:endParaRPr>
          </a:p>
        </p:txBody>
      </p:sp>
      <p:sp>
        <p:nvSpPr>
          <p:cNvPr id="6" name="Text Box 1"/>
          <p:cNvSpPr txBox="1">
            <a:spLocks noChangeArrowheads="1"/>
          </p:cNvSpPr>
          <p:nvPr/>
        </p:nvSpPr>
        <p:spPr bwMode="auto">
          <a:xfrm>
            <a:off x="4648200" y="17004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a:t>
            </a:r>
            <a:r>
              <a:rPr lang="x-none" sz="2400" dirty="0" smtClean="0">
                <a:solidFill>
                  <a:srgbClr val="000000"/>
                </a:solidFill>
                <a:cs typeface="Arial" charset="0"/>
              </a:rPr>
              <a:t>आपके ग्राहक और उनकी जरूरतें </a:t>
            </a:r>
            <a:endParaRPr lang="en-GB" sz="2400" dirty="0">
              <a:solidFill>
                <a:srgbClr val="000000"/>
              </a:solidFill>
              <a:cs typeface="Arial" charset="0"/>
            </a:endParaRPr>
          </a:p>
        </p:txBody>
      </p:sp>
      <p:sp>
        <p:nvSpPr>
          <p:cNvPr id="7" name="Text Box 2"/>
          <p:cNvSpPr txBox="1">
            <a:spLocks noChangeArrowheads="1"/>
          </p:cNvSpPr>
          <p:nvPr/>
        </p:nvSpPr>
        <p:spPr bwMode="auto">
          <a:xfrm>
            <a:off x="4648200" y="1052696"/>
            <a:ext cx="4267200" cy="4146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14000"/>
              </a:lnSpc>
              <a:buSzPct val="100000"/>
              <a:buFont typeface="Arial" pitchFamily="34" charset="0"/>
              <a:buChar char="•"/>
            </a:pPr>
            <a:r>
              <a:rPr lang="x-none" sz="2000" dirty="0" smtClean="0">
                <a:solidFill>
                  <a:srgbClr val="000000"/>
                </a:solidFill>
                <a:cs typeface="Arial" pitchFamily="34" charset="0"/>
              </a:rPr>
              <a:t>एक बार आप संभावित ग्राहक को जान जाएं या जब आपके पास कोई ग्राहक हो, तो आप खुद से पूछ सकते हैं कि उनकी जरूरतें क्या हैं। </a:t>
            </a:r>
            <a:endParaRPr lang="en-US" sz="2000" dirty="0">
              <a:solidFill>
                <a:srgbClr val="000000"/>
              </a:solidFill>
              <a:cs typeface="Arial" pitchFamily="34" charset="0"/>
            </a:endParaRPr>
          </a:p>
          <a:p>
            <a:pPr lvl="1" eaLnBrk="1" hangingPunct="1">
              <a:lnSpc>
                <a:spcPct val="114000"/>
              </a:lnSpc>
              <a:buSzPct val="100000"/>
              <a:buFont typeface="Arial" charset="0"/>
              <a:buChar char="•"/>
            </a:pPr>
            <a:r>
              <a:rPr lang="x-none" sz="2000" dirty="0" smtClean="0">
                <a:solidFill>
                  <a:srgbClr val="000000"/>
                </a:solidFill>
                <a:cs typeface="Arial" charset="0"/>
              </a:rPr>
              <a:t>लीना के अचार के व्यापार में ग्राहक कौन हैं और उनकी जरूरतें क्या हैं</a:t>
            </a:r>
            <a:r>
              <a:rPr lang="en-US" sz="2000" dirty="0" smtClean="0">
                <a:solidFill>
                  <a:srgbClr val="000000"/>
                </a:solidFill>
                <a:cs typeface="Arial" charset="0"/>
              </a:rPr>
              <a:t>?</a:t>
            </a:r>
            <a:endParaRPr lang="en-US" sz="2000" dirty="0">
              <a:solidFill>
                <a:srgbClr val="000000"/>
              </a:solidFill>
              <a:cs typeface="Arial" charset="0"/>
            </a:endParaRPr>
          </a:p>
          <a:p>
            <a:pPr lvl="2" eaLnBrk="1" hangingPunct="1">
              <a:lnSpc>
                <a:spcPct val="114000"/>
              </a:lnSpc>
              <a:buSzPct val="100000"/>
              <a:buFont typeface="Arial" charset="0"/>
              <a:buChar char="•"/>
            </a:pPr>
            <a:r>
              <a:rPr lang="x-none" dirty="0" smtClean="0">
                <a:solidFill>
                  <a:srgbClr val="000000"/>
                </a:solidFill>
                <a:cs typeface="Arial" charset="0"/>
              </a:rPr>
              <a:t>स्थानीय होटल: फुटकर (और बड़ी) मात्रा में सामग्री जाने की गारंटी </a:t>
            </a:r>
            <a:endParaRPr lang="en-US" dirty="0">
              <a:solidFill>
                <a:srgbClr val="000000"/>
              </a:solidFill>
              <a:cs typeface="Arial" charset="0"/>
            </a:endParaRPr>
          </a:p>
          <a:p>
            <a:pPr lvl="2" eaLnBrk="1" hangingPunct="1">
              <a:lnSpc>
                <a:spcPct val="114000"/>
              </a:lnSpc>
              <a:buSzPct val="100000"/>
              <a:buFont typeface="Arial" charset="0"/>
              <a:buChar char="•"/>
            </a:pPr>
            <a:r>
              <a:rPr lang="x-none" dirty="0" smtClean="0">
                <a:solidFill>
                  <a:srgbClr val="000000"/>
                </a:solidFill>
                <a:cs typeface="Arial" charset="0"/>
              </a:rPr>
              <a:t>नियमित घरेलू उपयोग: इसे स्वादिष्ट होना चाहिए और कम से कम एक महीने या ज्यादा समय तक खराब नहीं होना चाहिए। </a:t>
            </a:r>
            <a:endParaRPr lang="en-US" sz="2000" dirty="0">
              <a:solidFill>
                <a:srgbClr val="000000"/>
              </a:solidFill>
              <a:cs typeface="Arial" charset="0"/>
            </a:endParaRPr>
          </a:p>
        </p:txBody>
      </p:sp>
      <p:sp>
        <p:nvSpPr>
          <p:cNvPr id="8" name="Rectangle 4"/>
          <p:cNvSpPr>
            <a:spLocks noChangeArrowheads="1"/>
          </p:cNvSpPr>
          <p:nvPr/>
        </p:nvSpPr>
        <p:spPr bwMode="auto">
          <a:xfrm>
            <a:off x="4572000" y="5275446"/>
            <a:ext cx="43434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000" b="1" dirty="0" smtClean="0">
                <a:solidFill>
                  <a:srgbClr val="000000"/>
                </a:solidFill>
                <a:latin typeface="Garamond" pitchFamily="18" charset="0"/>
              </a:rPr>
              <a:t>प्रश्न: </a:t>
            </a:r>
            <a:r>
              <a:rPr lang="x-none" sz="2000" dirty="0" smtClean="0">
                <a:solidFill>
                  <a:srgbClr val="000000"/>
                </a:solidFill>
                <a:latin typeface="Garamond" pitchFamily="18" charset="0"/>
              </a:rPr>
              <a:t>आप बस के यात्रियों, श्रमिकों और स्कूल के बच्चों के बारे में क्या कह सकते हैं जो रामू की टेस्टी चाय की दुकान में आने वाले हैं</a:t>
            </a:r>
            <a:r>
              <a:rPr lang="en-US" sz="2000" dirty="0" smtClean="0">
                <a:solidFill>
                  <a:srgbClr val="000000"/>
                </a:solidFill>
                <a:latin typeface="Garamond" pitchFamily="18" charset="0"/>
              </a:rPr>
              <a:t>?</a:t>
            </a:r>
            <a:endParaRPr lang="en-US" sz="2000" dirty="0">
              <a:solidFill>
                <a:srgbClr val="000000"/>
              </a:solidFill>
              <a:latin typeface="Garamond" pitchFamily="18" charset="0"/>
            </a:endParaRPr>
          </a:p>
        </p:txBody>
      </p:sp>
    </p:spTree>
    <p:extLst>
      <p:ext uri="{BB962C8B-B14F-4D97-AF65-F5344CB8AC3E}">
        <p14:creationId xmlns:p14="http://schemas.microsoft.com/office/powerpoint/2010/main" val="264101961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additive="repl">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228600" y="6474482"/>
            <a:ext cx="2133600" cy="365125"/>
          </a:xfrm>
        </p:spPr>
        <p:txBody>
          <a:bodyPr/>
          <a:lstStyle/>
          <a:p>
            <a:pPr>
              <a:defRPr/>
            </a:pPr>
            <a:fld id="{DD9FE626-AC77-4D60-88DD-7971CEF46B38}" type="slidenum">
              <a:rPr lang="en-US" smtClean="0"/>
              <a:pPr>
                <a:defRPr/>
              </a:pPr>
              <a:t>12</a:t>
            </a:fld>
            <a:endParaRPr lang="en-US" dirty="0"/>
          </a:p>
        </p:txBody>
      </p:sp>
      <p:sp>
        <p:nvSpPr>
          <p:cNvPr id="5" name="Text Box 1"/>
          <p:cNvSpPr txBox="1">
            <a:spLocks noChangeArrowheads="1"/>
          </p:cNvSpPr>
          <p:nvPr/>
        </p:nvSpPr>
        <p:spPr bwMode="auto">
          <a:xfrm>
            <a:off x="4648200" y="17004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a:t>
            </a:r>
            <a:r>
              <a:rPr lang="x-none" sz="2400" dirty="0" smtClean="0">
                <a:solidFill>
                  <a:srgbClr val="000000"/>
                </a:solidFill>
                <a:cs typeface="Arial" charset="0"/>
              </a:rPr>
              <a:t>ग्राहकों के प्रकार </a:t>
            </a:r>
            <a:endParaRPr lang="en-GB" sz="2400" dirty="0">
              <a:solidFill>
                <a:srgbClr val="000000"/>
              </a:solidFill>
              <a:cs typeface="Arial" charset="0"/>
            </a:endParaRPr>
          </a:p>
        </p:txBody>
      </p:sp>
      <p:sp>
        <p:nvSpPr>
          <p:cNvPr id="6" name="Text Box 2"/>
          <p:cNvSpPr txBox="1">
            <a:spLocks noChangeArrowheads="1"/>
          </p:cNvSpPr>
          <p:nvPr/>
        </p:nvSpPr>
        <p:spPr bwMode="auto">
          <a:xfrm>
            <a:off x="4648200" y="1052696"/>
            <a:ext cx="4267200" cy="54217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14000"/>
              </a:lnSpc>
              <a:buSzPct val="100000"/>
            </a:pPr>
            <a:r>
              <a:rPr lang="x-none" dirty="0" smtClean="0">
                <a:solidFill>
                  <a:srgbClr val="000000"/>
                </a:solidFill>
                <a:cs typeface="Arial" pitchFamily="34" charset="0"/>
              </a:rPr>
              <a:t>आमतौर पर ग्राहक कई प्रकार के होते हैं। उनकी अलग-अलग पसंद और अलग-अलग जरूरतें हो सकती हैं </a:t>
            </a:r>
            <a:endParaRPr lang="en-IN" dirty="0">
              <a:solidFill>
                <a:srgbClr val="000000"/>
              </a:solidFill>
              <a:cs typeface="Arial" pitchFamily="34" charset="0"/>
            </a:endParaRPr>
          </a:p>
          <a:p>
            <a:pPr eaLnBrk="1" hangingPunct="1">
              <a:lnSpc>
                <a:spcPct val="114000"/>
              </a:lnSpc>
              <a:buSzPct val="100000"/>
            </a:pPr>
            <a:r>
              <a:rPr lang="x-none" dirty="0" smtClean="0">
                <a:solidFill>
                  <a:srgbClr val="000000"/>
                </a:solidFill>
                <a:cs typeface="Arial" pitchFamily="34" charset="0"/>
              </a:rPr>
              <a:t>नमिता के ब्यूटी पार्लर में निम्न प्रकार के ग्राहक हो सकते हैं </a:t>
            </a:r>
            <a:endParaRPr lang="en-US" dirty="0">
              <a:solidFill>
                <a:srgbClr val="000000"/>
              </a:solidFill>
              <a:cs typeface="Arial" pitchFamily="34" charset="0"/>
            </a:endParaRPr>
          </a:p>
          <a:p>
            <a:pPr lvl="1" eaLnBrk="1" hangingPunct="1">
              <a:lnSpc>
                <a:spcPct val="114000"/>
              </a:lnSpc>
              <a:buSzPct val="100000"/>
              <a:buFont typeface="Arial" charset="0"/>
              <a:buChar char="•"/>
            </a:pPr>
            <a:r>
              <a:rPr lang="x-none" dirty="0" smtClean="0">
                <a:solidFill>
                  <a:srgbClr val="000000"/>
                </a:solidFill>
                <a:cs typeface="Arial" charset="0"/>
              </a:rPr>
              <a:t>बूढ़े या बुजुर्ग व्यक्ति‍ </a:t>
            </a:r>
            <a:endParaRPr lang="en-US"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पैसों का सदुपयोग चाहते हैं / पैसा वसूल हो</a:t>
            </a:r>
            <a:endParaRPr lang="en-US" sz="1600"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समय को लेकर कोई खास पसंद नहीं </a:t>
            </a:r>
            <a:endParaRPr lang="en-US" sz="1600" dirty="0">
              <a:solidFill>
                <a:srgbClr val="000000"/>
              </a:solidFill>
              <a:cs typeface="Arial" charset="0"/>
            </a:endParaRPr>
          </a:p>
          <a:p>
            <a:pPr lvl="1" eaLnBrk="1" hangingPunct="1">
              <a:lnSpc>
                <a:spcPct val="114000"/>
              </a:lnSpc>
              <a:buSzPct val="100000"/>
              <a:buFont typeface="Arial" charset="0"/>
              <a:buChar char="•"/>
            </a:pPr>
            <a:r>
              <a:rPr lang="x-none" dirty="0" smtClean="0">
                <a:solidFill>
                  <a:srgbClr val="000000"/>
                </a:solidFill>
                <a:cs typeface="Arial" charset="0"/>
              </a:rPr>
              <a:t>गृहणि‍यां </a:t>
            </a:r>
            <a:endParaRPr lang="en-US"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दिन का कोई विशेष समय चाह सकती हैं </a:t>
            </a:r>
            <a:endParaRPr lang="en-US" sz="1600" dirty="0">
              <a:solidFill>
                <a:srgbClr val="000000"/>
              </a:solidFill>
              <a:cs typeface="Arial" charset="0"/>
            </a:endParaRPr>
          </a:p>
          <a:p>
            <a:pPr lvl="2" eaLnBrk="1" hangingPunct="1">
              <a:lnSpc>
                <a:spcPct val="114000"/>
              </a:lnSpc>
              <a:buSzPct val="100000"/>
            </a:pPr>
            <a:r>
              <a:rPr lang="x-none" sz="1600" dirty="0" smtClean="0">
                <a:solidFill>
                  <a:srgbClr val="000000"/>
                </a:solidFill>
                <a:cs typeface="Arial" charset="0"/>
              </a:rPr>
              <a:t>पैसों का सदुपयोग चाहती </a:t>
            </a:r>
            <a:r>
              <a:rPr lang="x-none" sz="1600" dirty="0">
                <a:solidFill>
                  <a:srgbClr val="000000"/>
                </a:solidFill>
                <a:cs typeface="Arial" charset="0"/>
              </a:rPr>
              <a:t>हैं / </a:t>
            </a:r>
            <a:r>
              <a:rPr lang="x-none" sz="1600" dirty="0" smtClean="0">
                <a:solidFill>
                  <a:srgbClr val="000000"/>
                </a:solidFill>
                <a:cs typeface="Arial" charset="0"/>
              </a:rPr>
              <a:t>पैसा </a:t>
            </a:r>
            <a:r>
              <a:rPr lang="x-none" sz="1600" dirty="0">
                <a:solidFill>
                  <a:srgbClr val="000000"/>
                </a:solidFill>
                <a:cs typeface="Arial" charset="0"/>
              </a:rPr>
              <a:t>वसूल </a:t>
            </a:r>
            <a:r>
              <a:rPr lang="x-none" sz="1600" dirty="0" smtClean="0">
                <a:solidFill>
                  <a:srgbClr val="000000"/>
                </a:solidFill>
                <a:cs typeface="Arial" charset="0"/>
              </a:rPr>
              <a:t>हो</a:t>
            </a:r>
            <a:endParaRPr lang="en-US" sz="1600" dirty="0">
              <a:solidFill>
                <a:srgbClr val="000000"/>
              </a:solidFill>
              <a:cs typeface="Arial" charset="0"/>
            </a:endParaRPr>
          </a:p>
          <a:p>
            <a:pPr lvl="1" eaLnBrk="1" hangingPunct="1">
              <a:lnSpc>
                <a:spcPct val="114000"/>
              </a:lnSpc>
              <a:buSzPct val="100000"/>
              <a:buFont typeface="Arial" charset="0"/>
              <a:buChar char="•"/>
            </a:pPr>
            <a:r>
              <a:rPr lang="x-none" dirty="0" smtClean="0">
                <a:solidFill>
                  <a:srgbClr val="000000"/>
                </a:solidFill>
                <a:cs typeface="Arial" charset="0"/>
              </a:rPr>
              <a:t>ब्राइडल/दुल्हन का मेकअप </a:t>
            </a:r>
            <a:endParaRPr lang="en-US"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सबसे अच्छी सर्विस चाहती हैं</a:t>
            </a:r>
            <a:endParaRPr lang="en-US" sz="1600" dirty="0">
              <a:solidFill>
                <a:srgbClr val="000000"/>
              </a:solidFill>
              <a:cs typeface="Arial" charset="0"/>
            </a:endParaRPr>
          </a:p>
        </p:txBody>
      </p:sp>
      <p:sp>
        <p:nvSpPr>
          <p:cNvPr id="9" name="Text Box 1"/>
          <p:cNvSpPr txBox="1">
            <a:spLocks noChangeArrowheads="1"/>
          </p:cNvSpPr>
          <p:nvPr/>
        </p:nvSpPr>
        <p:spPr bwMode="auto">
          <a:xfrm>
            <a:off x="228600" y="172564"/>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Customer Needs - Examples</a:t>
            </a:r>
            <a:endParaRPr lang="en-GB" sz="2400" dirty="0">
              <a:solidFill>
                <a:srgbClr val="000000"/>
              </a:solidFill>
              <a:cs typeface="Arial" charset="0"/>
            </a:endParaRPr>
          </a:p>
        </p:txBody>
      </p:sp>
      <p:sp>
        <p:nvSpPr>
          <p:cNvPr id="10" name="Text Box 2"/>
          <p:cNvSpPr txBox="1">
            <a:spLocks noChangeArrowheads="1"/>
          </p:cNvSpPr>
          <p:nvPr/>
        </p:nvSpPr>
        <p:spPr bwMode="auto">
          <a:xfrm>
            <a:off x="228600" y="1055214"/>
            <a:ext cx="4267200" cy="54217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smtClean="0">
                <a:solidFill>
                  <a:srgbClr val="000000"/>
                </a:solidFill>
                <a:cs typeface="Arial" charset="0"/>
              </a:rPr>
              <a:t>Example of a production business - Here are possible types of Customers at </a:t>
            </a:r>
            <a:r>
              <a:rPr lang="en-US" sz="2000" dirty="0" err="1" smtClean="0">
                <a:solidFill>
                  <a:srgbClr val="000000"/>
                </a:solidFill>
                <a:cs typeface="Arial" charset="0"/>
              </a:rPr>
              <a:t>Leena’s</a:t>
            </a:r>
            <a:r>
              <a:rPr lang="en-US" sz="2000" dirty="0" smtClean="0">
                <a:solidFill>
                  <a:srgbClr val="000000"/>
                </a:solidFill>
                <a:cs typeface="Arial" charset="0"/>
              </a:rPr>
              <a:t> Pickle and their needs</a:t>
            </a:r>
          </a:p>
          <a:p>
            <a:pPr lvl="1" eaLnBrk="1" hangingPunct="1">
              <a:lnSpc>
                <a:spcPct val="114000"/>
              </a:lnSpc>
              <a:buSzPct val="100000"/>
              <a:buFont typeface="Arial" charset="0"/>
              <a:buChar char="•"/>
            </a:pPr>
            <a:r>
              <a:rPr lang="en-US" dirty="0" smtClean="0">
                <a:solidFill>
                  <a:srgbClr val="000000"/>
                </a:solidFill>
                <a:cs typeface="Arial" charset="0"/>
              </a:rPr>
              <a:t>Schools</a:t>
            </a:r>
          </a:p>
          <a:p>
            <a:pPr marL="800100" lvl="2" indent="-342900" eaLnBrk="1" hangingPunct="1">
              <a:lnSpc>
                <a:spcPct val="114000"/>
              </a:lnSpc>
              <a:buSzPct val="100000"/>
              <a:buFont typeface="+mj-lt"/>
              <a:buAutoNum type="arabicPeriod"/>
            </a:pPr>
            <a:r>
              <a:rPr lang="en-US" sz="1600" dirty="0" smtClean="0">
                <a:solidFill>
                  <a:srgbClr val="000000"/>
                </a:solidFill>
                <a:cs typeface="Arial" charset="0"/>
              </a:rPr>
              <a:t>Will want less spicy pickle for children</a:t>
            </a:r>
          </a:p>
          <a:p>
            <a:pPr marL="800100" lvl="2" indent="-342900" eaLnBrk="1" hangingPunct="1">
              <a:lnSpc>
                <a:spcPct val="114000"/>
              </a:lnSpc>
              <a:buSzPct val="100000"/>
              <a:buFont typeface="+mj-lt"/>
              <a:buAutoNum type="arabicPeriod"/>
            </a:pPr>
            <a:r>
              <a:rPr lang="en-US" sz="1600" dirty="0" smtClean="0">
                <a:solidFill>
                  <a:srgbClr val="000000"/>
                </a:solidFill>
                <a:cs typeface="Arial" charset="0"/>
              </a:rPr>
              <a:t>Will want in large quantities without any packaging</a:t>
            </a:r>
          </a:p>
          <a:p>
            <a:pPr lvl="1" eaLnBrk="1" hangingPunct="1">
              <a:lnSpc>
                <a:spcPct val="114000"/>
              </a:lnSpc>
              <a:buSzPct val="100000"/>
              <a:buFont typeface="Arial" charset="0"/>
              <a:buChar char="•"/>
            </a:pPr>
            <a:r>
              <a:rPr lang="en-US" dirty="0" smtClean="0">
                <a:solidFill>
                  <a:srgbClr val="000000"/>
                </a:solidFill>
                <a:cs typeface="Arial" charset="0"/>
              </a:rPr>
              <a:t>Hotels</a:t>
            </a:r>
          </a:p>
          <a:p>
            <a:pPr marL="800100" lvl="2" indent="-342900" eaLnBrk="1" hangingPunct="1">
              <a:lnSpc>
                <a:spcPct val="114000"/>
              </a:lnSpc>
              <a:buSzPct val="100000"/>
              <a:buFont typeface="+mj-lt"/>
              <a:buAutoNum type="arabicPeriod"/>
            </a:pPr>
            <a:r>
              <a:rPr lang="en-US" sz="1600" dirty="0" smtClean="0">
                <a:solidFill>
                  <a:srgbClr val="000000"/>
                </a:solidFill>
                <a:cs typeface="Arial" charset="0"/>
              </a:rPr>
              <a:t>More spicy</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Will want in large quantities without any </a:t>
            </a:r>
            <a:r>
              <a:rPr lang="en-US" sz="1600" dirty="0" smtClean="0">
                <a:solidFill>
                  <a:srgbClr val="000000"/>
                </a:solidFill>
                <a:cs typeface="Arial" charset="0"/>
              </a:rPr>
              <a:t>packaging</a:t>
            </a:r>
          </a:p>
          <a:p>
            <a:pPr lvl="1" eaLnBrk="1" hangingPunct="1">
              <a:lnSpc>
                <a:spcPct val="114000"/>
              </a:lnSpc>
              <a:buSzPct val="100000"/>
              <a:buFont typeface="Arial" charset="0"/>
              <a:buChar char="•"/>
            </a:pPr>
            <a:r>
              <a:rPr lang="en-US" dirty="0" smtClean="0">
                <a:solidFill>
                  <a:srgbClr val="000000"/>
                </a:solidFill>
                <a:cs typeface="Arial" charset="0"/>
              </a:rPr>
              <a:t>Households</a:t>
            </a:r>
          </a:p>
          <a:p>
            <a:pPr marL="800100" lvl="2" indent="-342900" eaLnBrk="1" hangingPunct="1">
              <a:lnSpc>
                <a:spcPct val="114000"/>
              </a:lnSpc>
              <a:buSzPct val="100000"/>
              <a:buFont typeface="+mj-lt"/>
              <a:buAutoNum type="arabicPeriod"/>
            </a:pPr>
            <a:r>
              <a:rPr lang="en-US" sz="1600" dirty="0" smtClean="0">
                <a:solidFill>
                  <a:srgbClr val="000000"/>
                </a:solidFill>
                <a:cs typeface="Arial" charset="0"/>
              </a:rPr>
              <a:t>At least 2-3 varieties</a:t>
            </a:r>
          </a:p>
          <a:p>
            <a:pPr marL="800100" lvl="2" indent="-342900" eaLnBrk="1" hangingPunct="1">
              <a:lnSpc>
                <a:spcPct val="114000"/>
              </a:lnSpc>
              <a:buSzPct val="100000"/>
              <a:buFont typeface="+mj-lt"/>
              <a:buAutoNum type="arabicPeriod"/>
            </a:pPr>
            <a:r>
              <a:rPr lang="en-US" sz="1600" dirty="0" smtClean="0">
                <a:solidFill>
                  <a:srgbClr val="000000"/>
                </a:solidFill>
                <a:cs typeface="Arial" charset="0"/>
              </a:rPr>
              <a:t>Will want in small bottles</a:t>
            </a:r>
            <a:endParaRPr lang="en-US" sz="1600" dirty="0">
              <a:solidFill>
                <a:srgbClr val="000000"/>
              </a:solidFill>
              <a:cs typeface="Arial"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3FC80D7-A8F6-BA43-B9B5-5042D247A5A2}" type="slidenum">
              <a:rPr lang="en-US" sz="1600" b="1" smtClean="0">
                <a:solidFill>
                  <a:schemeClr val="tx1"/>
                </a:solidFill>
              </a:rPr>
              <a:t>12</a:t>
            </a:fld>
            <a:endParaRPr lang="en-US" sz="1600" b="1" dirty="0" smtClean="0">
              <a:solidFill>
                <a:schemeClr val="tx1"/>
              </a:solidFill>
            </a:endParaRPr>
          </a:p>
        </p:txBody>
      </p:sp>
    </p:spTree>
    <p:extLst>
      <p:ext uri="{BB962C8B-B14F-4D97-AF65-F5344CB8AC3E}">
        <p14:creationId xmlns:p14="http://schemas.microsoft.com/office/powerpoint/2010/main" val="19019312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228600" y="6474482"/>
            <a:ext cx="2133600" cy="365125"/>
          </a:xfrm>
        </p:spPr>
        <p:txBody>
          <a:bodyPr/>
          <a:lstStyle/>
          <a:p>
            <a:pPr>
              <a:defRPr/>
            </a:pPr>
            <a:fld id="{DD9FE626-AC77-4D60-88DD-7971CEF46B38}" type="slidenum">
              <a:rPr lang="en-US" smtClean="0"/>
              <a:pPr>
                <a:defRPr/>
              </a:pPr>
              <a:t>13</a:t>
            </a:fld>
            <a:endParaRPr lang="en-US" dirty="0"/>
          </a:p>
        </p:txBody>
      </p:sp>
      <p:sp>
        <p:nvSpPr>
          <p:cNvPr id="5" name="Text Box 1"/>
          <p:cNvSpPr txBox="1">
            <a:spLocks noChangeArrowheads="1"/>
          </p:cNvSpPr>
          <p:nvPr/>
        </p:nvSpPr>
        <p:spPr bwMode="auto">
          <a:xfrm>
            <a:off x="4648200" y="17004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a:t>
            </a:r>
            <a:r>
              <a:rPr lang="x-none" sz="2400" dirty="0" smtClean="0">
                <a:solidFill>
                  <a:srgbClr val="000000"/>
                </a:solidFill>
                <a:cs typeface="Arial" charset="0"/>
              </a:rPr>
              <a:t>ग्राहकों के प्रकार </a:t>
            </a:r>
            <a:endParaRPr lang="en-GB" sz="2400" dirty="0">
              <a:solidFill>
                <a:srgbClr val="000000"/>
              </a:solidFill>
              <a:cs typeface="Arial" charset="0"/>
            </a:endParaRPr>
          </a:p>
        </p:txBody>
      </p:sp>
      <p:sp>
        <p:nvSpPr>
          <p:cNvPr id="6" name="Text Box 2"/>
          <p:cNvSpPr txBox="1">
            <a:spLocks noChangeArrowheads="1"/>
          </p:cNvSpPr>
          <p:nvPr/>
        </p:nvSpPr>
        <p:spPr bwMode="auto">
          <a:xfrm>
            <a:off x="4648200" y="1052696"/>
            <a:ext cx="4267200" cy="54217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14000"/>
              </a:lnSpc>
              <a:buSzPct val="100000"/>
            </a:pPr>
            <a:r>
              <a:rPr lang="x-none" dirty="0" smtClean="0">
                <a:solidFill>
                  <a:srgbClr val="000000"/>
                </a:solidFill>
                <a:cs typeface="Arial" pitchFamily="34" charset="0"/>
              </a:rPr>
              <a:t>आमतौर पर ग्राहक कई प्रकार के होते हैं। उनकी अलग-अलग पसंद और अलग-अलग जरूरतें हो सकती हैं </a:t>
            </a:r>
            <a:endParaRPr lang="en-IN" dirty="0">
              <a:solidFill>
                <a:srgbClr val="000000"/>
              </a:solidFill>
              <a:cs typeface="Arial" pitchFamily="34" charset="0"/>
            </a:endParaRPr>
          </a:p>
          <a:p>
            <a:pPr eaLnBrk="1" hangingPunct="1">
              <a:lnSpc>
                <a:spcPct val="114000"/>
              </a:lnSpc>
              <a:buSzPct val="100000"/>
            </a:pPr>
            <a:r>
              <a:rPr lang="x-none" dirty="0" smtClean="0">
                <a:solidFill>
                  <a:srgbClr val="000000"/>
                </a:solidFill>
                <a:cs typeface="Arial" pitchFamily="34" charset="0"/>
              </a:rPr>
              <a:t>नमिता के ब्यूटी पार्लर में निम्न प्रकार के ग्राहक हो सकते हैं </a:t>
            </a:r>
            <a:endParaRPr lang="en-US" dirty="0">
              <a:solidFill>
                <a:srgbClr val="000000"/>
              </a:solidFill>
              <a:cs typeface="Arial" pitchFamily="34" charset="0"/>
            </a:endParaRPr>
          </a:p>
          <a:p>
            <a:pPr lvl="1" eaLnBrk="1" hangingPunct="1">
              <a:lnSpc>
                <a:spcPct val="114000"/>
              </a:lnSpc>
              <a:buSzPct val="100000"/>
              <a:buFont typeface="Arial" charset="0"/>
              <a:buChar char="•"/>
            </a:pPr>
            <a:r>
              <a:rPr lang="x-none" dirty="0" smtClean="0">
                <a:solidFill>
                  <a:srgbClr val="000000"/>
                </a:solidFill>
                <a:cs typeface="Arial" charset="0"/>
              </a:rPr>
              <a:t>बूढ़े या बुजुर्ग व्यक्ति‍ </a:t>
            </a:r>
            <a:endParaRPr lang="en-US"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पैसों का सदुपयोग चाहते हैं / पैसा वसूल हो</a:t>
            </a:r>
            <a:endParaRPr lang="en-US" sz="1600"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समय को लेकर कोई खास पसंद नहीं </a:t>
            </a:r>
            <a:endParaRPr lang="en-US" sz="1600" dirty="0">
              <a:solidFill>
                <a:srgbClr val="000000"/>
              </a:solidFill>
              <a:cs typeface="Arial" charset="0"/>
            </a:endParaRPr>
          </a:p>
          <a:p>
            <a:pPr lvl="1" eaLnBrk="1" hangingPunct="1">
              <a:lnSpc>
                <a:spcPct val="114000"/>
              </a:lnSpc>
              <a:buSzPct val="100000"/>
              <a:buFont typeface="Arial" charset="0"/>
              <a:buChar char="•"/>
            </a:pPr>
            <a:r>
              <a:rPr lang="x-none" dirty="0" smtClean="0">
                <a:solidFill>
                  <a:srgbClr val="000000"/>
                </a:solidFill>
                <a:cs typeface="Arial" charset="0"/>
              </a:rPr>
              <a:t>गृहणि‍यां </a:t>
            </a:r>
            <a:endParaRPr lang="en-US"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दिन का कोई विशेष समय चाह सकती हैं </a:t>
            </a:r>
            <a:endParaRPr lang="en-US" sz="1600" dirty="0">
              <a:solidFill>
                <a:srgbClr val="000000"/>
              </a:solidFill>
              <a:cs typeface="Arial" charset="0"/>
            </a:endParaRPr>
          </a:p>
          <a:p>
            <a:pPr lvl="2" eaLnBrk="1" hangingPunct="1">
              <a:lnSpc>
                <a:spcPct val="114000"/>
              </a:lnSpc>
              <a:buSzPct val="100000"/>
            </a:pPr>
            <a:r>
              <a:rPr lang="x-none" sz="1600" dirty="0" smtClean="0">
                <a:solidFill>
                  <a:srgbClr val="000000"/>
                </a:solidFill>
                <a:cs typeface="Arial" charset="0"/>
              </a:rPr>
              <a:t>पैसों का सदुपयोग चाहती </a:t>
            </a:r>
            <a:r>
              <a:rPr lang="x-none" sz="1600" dirty="0">
                <a:solidFill>
                  <a:srgbClr val="000000"/>
                </a:solidFill>
                <a:cs typeface="Arial" charset="0"/>
              </a:rPr>
              <a:t>हैं / </a:t>
            </a:r>
            <a:r>
              <a:rPr lang="x-none" sz="1600" dirty="0" smtClean="0">
                <a:solidFill>
                  <a:srgbClr val="000000"/>
                </a:solidFill>
                <a:cs typeface="Arial" charset="0"/>
              </a:rPr>
              <a:t>पैसा </a:t>
            </a:r>
            <a:r>
              <a:rPr lang="x-none" sz="1600" dirty="0">
                <a:solidFill>
                  <a:srgbClr val="000000"/>
                </a:solidFill>
                <a:cs typeface="Arial" charset="0"/>
              </a:rPr>
              <a:t>वसूल </a:t>
            </a:r>
            <a:r>
              <a:rPr lang="x-none" sz="1600" dirty="0" smtClean="0">
                <a:solidFill>
                  <a:srgbClr val="000000"/>
                </a:solidFill>
                <a:cs typeface="Arial" charset="0"/>
              </a:rPr>
              <a:t>हो</a:t>
            </a:r>
            <a:endParaRPr lang="en-US" sz="1600" dirty="0">
              <a:solidFill>
                <a:srgbClr val="000000"/>
              </a:solidFill>
              <a:cs typeface="Arial" charset="0"/>
            </a:endParaRPr>
          </a:p>
          <a:p>
            <a:pPr lvl="1" eaLnBrk="1" hangingPunct="1">
              <a:lnSpc>
                <a:spcPct val="114000"/>
              </a:lnSpc>
              <a:buSzPct val="100000"/>
              <a:buFont typeface="Arial" charset="0"/>
              <a:buChar char="•"/>
            </a:pPr>
            <a:r>
              <a:rPr lang="x-none" dirty="0" smtClean="0">
                <a:solidFill>
                  <a:srgbClr val="000000"/>
                </a:solidFill>
                <a:cs typeface="Arial" charset="0"/>
              </a:rPr>
              <a:t>ब्राइडल/दुल्हन का मेकअप </a:t>
            </a:r>
            <a:endParaRPr lang="en-US"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सबसे अच्छी सर्विस चाहती हैं</a:t>
            </a:r>
            <a:endParaRPr lang="en-US" sz="1600" dirty="0">
              <a:solidFill>
                <a:srgbClr val="000000"/>
              </a:solidFill>
              <a:cs typeface="Arial" charset="0"/>
            </a:endParaRPr>
          </a:p>
        </p:txBody>
      </p:sp>
      <p:sp>
        <p:nvSpPr>
          <p:cNvPr id="9" name="Text Box 1"/>
          <p:cNvSpPr txBox="1">
            <a:spLocks noChangeArrowheads="1"/>
          </p:cNvSpPr>
          <p:nvPr/>
        </p:nvSpPr>
        <p:spPr bwMode="auto">
          <a:xfrm>
            <a:off x="228600" y="172564"/>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Customer Needs - Examples</a:t>
            </a:r>
            <a:endParaRPr lang="en-GB" sz="2400" dirty="0">
              <a:solidFill>
                <a:srgbClr val="000000"/>
              </a:solidFill>
              <a:cs typeface="Arial" charset="0"/>
            </a:endParaRPr>
          </a:p>
        </p:txBody>
      </p:sp>
      <p:sp>
        <p:nvSpPr>
          <p:cNvPr id="10" name="Text Box 2"/>
          <p:cNvSpPr txBox="1">
            <a:spLocks noChangeArrowheads="1"/>
          </p:cNvSpPr>
          <p:nvPr/>
        </p:nvSpPr>
        <p:spPr bwMode="auto">
          <a:xfrm>
            <a:off x="228600" y="1055214"/>
            <a:ext cx="4267200" cy="54217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smtClean="0">
                <a:solidFill>
                  <a:srgbClr val="000000"/>
                </a:solidFill>
                <a:cs typeface="Arial" charset="0"/>
              </a:rPr>
              <a:t>Example of a trading business - Here </a:t>
            </a:r>
            <a:r>
              <a:rPr lang="en-US" sz="2000" dirty="0">
                <a:solidFill>
                  <a:srgbClr val="000000"/>
                </a:solidFill>
                <a:cs typeface="Arial" charset="0"/>
              </a:rPr>
              <a:t>are possible types of Customers at </a:t>
            </a:r>
            <a:r>
              <a:rPr lang="en-US" sz="2000" dirty="0" smtClean="0">
                <a:solidFill>
                  <a:srgbClr val="000000"/>
                </a:solidFill>
                <a:cs typeface="Arial" charset="0"/>
              </a:rPr>
              <a:t>Maya’s fruit shop and </a:t>
            </a:r>
            <a:r>
              <a:rPr lang="en-US" sz="2000" dirty="0">
                <a:solidFill>
                  <a:srgbClr val="000000"/>
                </a:solidFill>
                <a:cs typeface="Arial" charset="0"/>
              </a:rPr>
              <a:t>their needs</a:t>
            </a:r>
          </a:p>
          <a:p>
            <a:pPr lvl="1" eaLnBrk="1" hangingPunct="1">
              <a:lnSpc>
                <a:spcPct val="114000"/>
              </a:lnSpc>
              <a:buSzPct val="100000"/>
              <a:buFont typeface="Arial" charset="0"/>
              <a:buChar char="•"/>
            </a:pPr>
            <a:r>
              <a:rPr lang="en-US" dirty="0">
                <a:solidFill>
                  <a:srgbClr val="000000"/>
                </a:solidFill>
                <a:cs typeface="Arial" charset="0"/>
              </a:rPr>
              <a:t>Schools</a:t>
            </a:r>
          </a:p>
          <a:p>
            <a:pPr marL="800100" lvl="2" indent="-342900" eaLnBrk="1" hangingPunct="1">
              <a:lnSpc>
                <a:spcPct val="114000"/>
              </a:lnSpc>
              <a:buSzPct val="100000"/>
              <a:buFont typeface="+mj-lt"/>
              <a:buAutoNum type="arabicPeriod"/>
            </a:pPr>
            <a:r>
              <a:rPr lang="en-US" sz="1600" dirty="0" smtClean="0">
                <a:solidFill>
                  <a:srgbClr val="000000"/>
                </a:solidFill>
                <a:cs typeface="Arial" charset="0"/>
              </a:rPr>
              <a:t>Will want in large quantities to be </a:t>
            </a:r>
            <a:r>
              <a:rPr lang="en-US" sz="1600" dirty="0" err="1" smtClean="0">
                <a:solidFill>
                  <a:srgbClr val="000000"/>
                </a:solidFill>
                <a:cs typeface="Arial" charset="0"/>
              </a:rPr>
              <a:t>dsitributed</a:t>
            </a:r>
            <a:r>
              <a:rPr lang="en-US" sz="1600" dirty="0" smtClean="0">
                <a:solidFill>
                  <a:srgbClr val="000000"/>
                </a:solidFill>
                <a:cs typeface="Arial" charset="0"/>
              </a:rPr>
              <a:t> amongst children</a:t>
            </a:r>
          </a:p>
          <a:p>
            <a:pPr lvl="1" eaLnBrk="1" hangingPunct="1">
              <a:lnSpc>
                <a:spcPct val="114000"/>
              </a:lnSpc>
              <a:buSzPct val="100000"/>
              <a:buFont typeface="Arial" charset="0"/>
              <a:buChar char="•"/>
            </a:pPr>
            <a:r>
              <a:rPr lang="en-US" dirty="0" smtClean="0">
                <a:solidFill>
                  <a:srgbClr val="000000"/>
                </a:solidFill>
                <a:cs typeface="Arial" charset="0"/>
              </a:rPr>
              <a:t>Households</a:t>
            </a:r>
          </a:p>
          <a:p>
            <a:pPr marL="800100" lvl="2" indent="-342900" eaLnBrk="1" hangingPunct="1">
              <a:lnSpc>
                <a:spcPct val="114000"/>
              </a:lnSpc>
              <a:buSzPct val="100000"/>
              <a:buFont typeface="+mj-lt"/>
              <a:buAutoNum type="arabicPeriod"/>
            </a:pPr>
            <a:r>
              <a:rPr lang="en-US" sz="1600" dirty="0" smtClean="0">
                <a:solidFill>
                  <a:srgbClr val="000000"/>
                </a:solidFill>
                <a:cs typeface="Arial" charset="0"/>
              </a:rPr>
              <a:t>Will want in bunches of 10-15 for eating at home</a:t>
            </a:r>
            <a:endParaRPr lang="en-US" sz="1600" dirty="0">
              <a:solidFill>
                <a:srgbClr val="000000"/>
              </a:solidFill>
              <a:cs typeface="Arial" charset="0"/>
            </a:endParaRPr>
          </a:p>
          <a:p>
            <a:pPr lvl="1" eaLnBrk="1" hangingPunct="1">
              <a:lnSpc>
                <a:spcPct val="114000"/>
              </a:lnSpc>
              <a:buSzPct val="100000"/>
              <a:buFont typeface="Arial" charset="0"/>
              <a:buChar char="•"/>
            </a:pPr>
            <a:r>
              <a:rPr lang="en-US" dirty="0" smtClean="0">
                <a:solidFill>
                  <a:srgbClr val="000000"/>
                </a:solidFill>
                <a:cs typeface="Arial" charset="0"/>
              </a:rPr>
              <a:t>Passerby</a:t>
            </a:r>
            <a:endParaRPr lang="en-US" dirty="0">
              <a:solidFill>
                <a:srgbClr val="000000"/>
              </a:solidFill>
              <a:cs typeface="Arial" charset="0"/>
            </a:endParaRPr>
          </a:p>
          <a:p>
            <a:pPr marL="800100" lvl="2" indent="-342900" eaLnBrk="1" hangingPunct="1">
              <a:lnSpc>
                <a:spcPct val="114000"/>
              </a:lnSpc>
              <a:buSzPct val="100000"/>
              <a:buFont typeface="+mj-lt"/>
              <a:buAutoNum type="arabicPeriod"/>
            </a:pPr>
            <a:r>
              <a:rPr lang="en-US" sz="1600" dirty="0" smtClean="0">
                <a:solidFill>
                  <a:srgbClr val="000000"/>
                </a:solidFill>
                <a:cs typeface="Arial" charset="0"/>
              </a:rPr>
              <a:t>Will want 1-2 to eat while passing by</a:t>
            </a:r>
          </a:p>
          <a:p>
            <a:pPr marL="0" lvl="1" indent="0" eaLnBrk="1" hangingPunct="1">
              <a:lnSpc>
                <a:spcPct val="114000"/>
              </a:lnSpc>
              <a:buSzPct val="100000"/>
            </a:pPr>
            <a:endParaRPr lang="en-US" sz="1600" dirty="0" smtClean="0">
              <a:solidFill>
                <a:srgbClr val="000000"/>
              </a:solidFill>
              <a:cs typeface="Arial"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3FC80D7-A8F6-BA43-B9B5-5042D247A5A2}" type="slidenum">
              <a:rPr lang="en-US" sz="1600" b="1" smtClean="0">
                <a:solidFill>
                  <a:schemeClr val="tx1"/>
                </a:solidFill>
              </a:rPr>
              <a:t>13</a:t>
            </a:fld>
            <a:endParaRPr lang="en-US" sz="1600" b="1" dirty="0" smtClean="0">
              <a:solidFill>
                <a:schemeClr val="tx1"/>
              </a:solidFill>
            </a:endParaRPr>
          </a:p>
        </p:txBody>
      </p:sp>
    </p:spTree>
    <p:extLst>
      <p:ext uri="{BB962C8B-B14F-4D97-AF65-F5344CB8AC3E}">
        <p14:creationId xmlns:p14="http://schemas.microsoft.com/office/powerpoint/2010/main" val="5658684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228600" y="6474482"/>
            <a:ext cx="2133600" cy="365125"/>
          </a:xfrm>
        </p:spPr>
        <p:txBody>
          <a:bodyPr/>
          <a:lstStyle/>
          <a:p>
            <a:pPr>
              <a:defRPr/>
            </a:pPr>
            <a:fld id="{DD9FE626-AC77-4D60-88DD-7971CEF46B38}" type="slidenum">
              <a:rPr lang="en-US" smtClean="0"/>
              <a:pPr>
                <a:defRPr/>
              </a:pPr>
              <a:t>14</a:t>
            </a:fld>
            <a:endParaRPr lang="en-US" dirty="0"/>
          </a:p>
        </p:txBody>
      </p:sp>
      <p:sp>
        <p:nvSpPr>
          <p:cNvPr id="5" name="Text Box 1"/>
          <p:cNvSpPr txBox="1">
            <a:spLocks noChangeArrowheads="1"/>
          </p:cNvSpPr>
          <p:nvPr/>
        </p:nvSpPr>
        <p:spPr bwMode="auto">
          <a:xfrm>
            <a:off x="4648200" y="17004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a:t>
            </a:r>
            <a:r>
              <a:rPr lang="x-none" sz="2400" dirty="0" smtClean="0">
                <a:solidFill>
                  <a:srgbClr val="000000"/>
                </a:solidFill>
                <a:cs typeface="Arial" charset="0"/>
              </a:rPr>
              <a:t>ग्राहकों के प्रकार </a:t>
            </a:r>
            <a:endParaRPr lang="en-GB" sz="2400" dirty="0">
              <a:solidFill>
                <a:srgbClr val="000000"/>
              </a:solidFill>
              <a:cs typeface="Arial" charset="0"/>
            </a:endParaRPr>
          </a:p>
        </p:txBody>
      </p:sp>
      <p:sp>
        <p:nvSpPr>
          <p:cNvPr id="6" name="Text Box 2"/>
          <p:cNvSpPr txBox="1">
            <a:spLocks noChangeArrowheads="1"/>
          </p:cNvSpPr>
          <p:nvPr/>
        </p:nvSpPr>
        <p:spPr bwMode="auto">
          <a:xfrm>
            <a:off x="4648200" y="1052696"/>
            <a:ext cx="4267200" cy="39739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14000"/>
              </a:lnSpc>
              <a:buSzPct val="100000"/>
            </a:pPr>
            <a:r>
              <a:rPr lang="x-none" dirty="0" smtClean="0">
                <a:solidFill>
                  <a:srgbClr val="000000"/>
                </a:solidFill>
                <a:cs typeface="Arial" pitchFamily="34" charset="0"/>
              </a:rPr>
              <a:t>आमतौर पर ग्राहक कई प्रकार के होते हैं। उनकी अलग-अलग पसंद और अलग-अलग जरूरतें हो सकती हैं </a:t>
            </a:r>
            <a:endParaRPr lang="en-IN" dirty="0">
              <a:solidFill>
                <a:srgbClr val="000000"/>
              </a:solidFill>
              <a:cs typeface="Arial" pitchFamily="34" charset="0"/>
            </a:endParaRPr>
          </a:p>
          <a:p>
            <a:pPr eaLnBrk="1" hangingPunct="1">
              <a:lnSpc>
                <a:spcPct val="114000"/>
              </a:lnSpc>
              <a:buSzPct val="100000"/>
            </a:pPr>
            <a:r>
              <a:rPr lang="x-none" dirty="0" smtClean="0">
                <a:solidFill>
                  <a:srgbClr val="000000"/>
                </a:solidFill>
                <a:cs typeface="Arial" pitchFamily="34" charset="0"/>
              </a:rPr>
              <a:t>नमिता के ब्यूटी पार्लर में निम्न प्रकार के ग्राहक हो सकते हैं </a:t>
            </a:r>
            <a:endParaRPr lang="en-US" dirty="0">
              <a:solidFill>
                <a:srgbClr val="000000"/>
              </a:solidFill>
              <a:cs typeface="Arial" pitchFamily="34" charset="0"/>
            </a:endParaRPr>
          </a:p>
          <a:p>
            <a:pPr lvl="1" eaLnBrk="1" hangingPunct="1">
              <a:lnSpc>
                <a:spcPct val="114000"/>
              </a:lnSpc>
              <a:buSzPct val="100000"/>
              <a:buFont typeface="Arial" charset="0"/>
              <a:buChar char="•"/>
            </a:pPr>
            <a:r>
              <a:rPr lang="x-none" dirty="0" smtClean="0">
                <a:solidFill>
                  <a:srgbClr val="000000"/>
                </a:solidFill>
                <a:cs typeface="Arial" charset="0"/>
              </a:rPr>
              <a:t>बूढ़े या बुजुर्ग व्यक्ति‍ </a:t>
            </a:r>
            <a:endParaRPr lang="en-US"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पैसों का सदुपयोग चाहते हैं / पैसा वसूल हो</a:t>
            </a:r>
            <a:endParaRPr lang="en-US" sz="1600"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समय को लेकर कोई खास पसंद नहीं </a:t>
            </a:r>
            <a:endParaRPr lang="en-US" sz="1600" dirty="0">
              <a:solidFill>
                <a:srgbClr val="000000"/>
              </a:solidFill>
              <a:cs typeface="Arial" charset="0"/>
            </a:endParaRPr>
          </a:p>
          <a:p>
            <a:pPr lvl="1" eaLnBrk="1" hangingPunct="1">
              <a:lnSpc>
                <a:spcPct val="114000"/>
              </a:lnSpc>
              <a:buSzPct val="100000"/>
              <a:buFont typeface="Arial" charset="0"/>
              <a:buChar char="•"/>
            </a:pPr>
            <a:r>
              <a:rPr lang="x-none" dirty="0" smtClean="0">
                <a:solidFill>
                  <a:srgbClr val="000000"/>
                </a:solidFill>
                <a:cs typeface="Arial" charset="0"/>
              </a:rPr>
              <a:t>गृहणि‍यां </a:t>
            </a:r>
            <a:endParaRPr lang="en-US"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दिन का कोई विशेष समय चाह सकती हैं </a:t>
            </a:r>
            <a:endParaRPr lang="en-US" sz="1600" dirty="0">
              <a:solidFill>
                <a:srgbClr val="000000"/>
              </a:solidFill>
              <a:cs typeface="Arial" charset="0"/>
            </a:endParaRPr>
          </a:p>
          <a:p>
            <a:pPr lvl="2" eaLnBrk="1" hangingPunct="1">
              <a:lnSpc>
                <a:spcPct val="114000"/>
              </a:lnSpc>
              <a:buSzPct val="100000"/>
            </a:pPr>
            <a:r>
              <a:rPr lang="x-none" sz="1600" dirty="0" smtClean="0">
                <a:solidFill>
                  <a:srgbClr val="000000"/>
                </a:solidFill>
                <a:cs typeface="Arial" charset="0"/>
              </a:rPr>
              <a:t>पैसों का सदुपयोग चाहती </a:t>
            </a:r>
            <a:r>
              <a:rPr lang="x-none" sz="1600" dirty="0">
                <a:solidFill>
                  <a:srgbClr val="000000"/>
                </a:solidFill>
                <a:cs typeface="Arial" charset="0"/>
              </a:rPr>
              <a:t>हैं / </a:t>
            </a:r>
            <a:r>
              <a:rPr lang="x-none" sz="1600" dirty="0" smtClean="0">
                <a:solidFill>
                  <a:srgbClr val="000000"/>
                </a:solidFill>
                <a:cs typeface="Arial" charset="0"/>
              </a:rPr>
              <a:t>पैसा </a:t>
            </a:r>
            <a:r>
              <a:rPr lang="x-none" sz="1600" dirty="0">
                <a:solidFill>
                  <a:srgbClr val="000000"/>
                </a:solidFill>
                <a:cs typeface="Arial" charset="0"/>
              </a:rPr>
              <a:t>वसूल </a:t>
            </a:r>
            <a:r>
              <a:rPr lang="x-none" sz="1600" dirty="0" smtClean="0">
                <a:solidFill>
                  <a:srgbClr val="000000"/>
                </a:solidFill>
                <a:cs typeface="Arial" charset="0"/>
              </a:rPr>
              <a:t>हो</a:t>
            </a:r>
            <a:endParaRPr lang="en-US" sz="1600" dirty="0">
              <a:solidFill>
                <a:srgbClr val="000000"/>
              </a:solidFill>
              <a:cs typeface="Arial" charset="0"/>
            </a:endParaRPr>
          </a:p>
          <a:p>
            <a:pPr lvl="1" eaLnBrk="1" hangingPunct="1">
              <a:lnSpc>
                <a:spcPct val="114000"/>
              </a:lnSpc>
              <a:buSzPct val="100000"/>
              <a:buFont typeface="Arial" charset="0"/>
              <a:buChar char="•"/>
            </a:pPr>
            <a:r>
              <a:rPr lang="x-none" dirty="0" smtClean="0">
                <a:solidFill>
                  <a:srgbClr val="000000"/>
                </a:solidFill>
                <a:cs typeface="Arial" charset="0"/>
              </a:rPr>
              <a:t>ब्राइडल/दुल्हन का मेकअप </a:t>
            </a:r>
            <a:endParaRPr lang="en-US"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सबसे अच्छी सर्विस चाहती हैं</a:t>
            </a:r>
            <a:endParaRPr lang="en-US" sz="1600" dirty="0">
              <a:solidFill>
                <a:srgbClr val="000000"/>
              </a:solidFill>
              <a:cs typeface="Arial" charset="0"/>
            </a:endParaRPr>
          </a:p>
        </p:txBody>
      </p:sp>
      <p:sp>
        <p:nvSpPr>
          <p:cNvPr id="9" name="Text Box 1"/>
          <p:cNvSpPr txBox="1">
            <a:spLocks noChangeArrowheads="1"/>
          </p:cNvSpPr>
          <p:nvPr/>
        </p:nvSpPr>
        <p:spPr bwMode="auto">
          <a:xfrm>
            <a:off x="228600" y="172564"/>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Customer Needs - Example</a:t>
            </a:r>
            <a:endParaRPr lang="en-GB" sz="2400" dirty="0">
              <a:solidFill>
                <a:srgbClr val="000000"/>
              </a:solidFill>
              <a:cs typeface="Arial" charset="0"/>
            </a:endParaRPr>
          </a:p>
        </p:txBody>
      </p:sp>
      <p:sp>
        <p:nvSpPr>
          <p:cNvPr id="10" name="Text Box 2"/>
          <p:cNvSpPr txBox="1">
            <a:spLocks noChangeArrowheads="1"/>
          </p:cNvSpPr>
          <p:nvPr/>
        </p:nvSpPr>
        <p:spPr bwMode="auto">
          <a:xfrm>
            <a:off x="228600" y="1055214"/>
            <a:ext cx="4267200" cy="39739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smtClean="0">
                <a:solidFill>
                  <a:srgbClr val="000000"/>
                </a:solidFill>
                <a:cs typeface="Arial" charset="0"/>
              </a:rPr>
              <a:t>Example of a service business - Here </a:t>
            </a:r>
            <a:r>
              <a:rPr lang="en-US" sz="2000" dirty="0">
                <a:solidFill>
                  <a:srgbClr val="000000"/>
                </a:solidFill>
                <a:cs typeface="Arial" charset="0"/>
              </a:rPr>
              <a:t>are possible types of Customers at </a:t>
            </a:r>
            <a:r>
              <a:rPr lang="en-US" sz="2000" dirty="0" err="1">
                <a:solidFill>
                  <a:srgbClr val="000000"/>
                </a:solidFill>
                <a:cs typeface="Arial" charset="0"/>
              </a:rPr>
              <a:t>Namita’s</a:t>
            </a:r>
            <a:r>
              <a:rPr lang="en-US" sz="2000" dirty="0">
                <a:solidFill>
                  <a:srgbClr val="000000"/>
                </a:solidFill>
                <a:cs typeface="Arial" charset="0"/>
              </a:rPr>
              <a:t> Beauty </a:t>
            </a:r>
            <a:r>
              <a:rPr lang="en-US" sz="2000" dirty="0" err="1" smtClean="0">
                <a:solidFill>
                  <a:srgbClr val="000000"/>
                </a:solidFill>
                <a:cs typeface="Arial" charset="0"/>
              </a:rPr>
              <a:t>Parlour</a:t>
            </a:r>
            <a:r>
              <a:rPr lang="en-US" sz="2000" dirty="0" smtClean="0">
                <a:solidFill>
                  <a:srgbClr val="000000"/>
                </a:solidFill>
                <a:cs typeface="Arial" charset="0"/>
              </a:rPr>
              <a:t> and their needs</a:t>
            </a:r>
            <a:endParaRPr lang="en-US" sz="2000" dirty="0">
              <a:solidFill>
                <a:srgbClr val="000000"/>
              </a:solidFill>
              <a:cs typeface="Arial" charset="0"/>
            </a:endParaRPr>
          </a:p>
          <a:p>
            <a:pPr lvl="1" eaLnBrk="1" hangingPunct="1">
              <a:lnSpc>
                <a:spcPct val="114000"/>
              </a:lnSpc>
              <a:buSzPct val="100000"/>
              <a:buFont typeface="Arial" charset="0"/>
              <a:buChar char="•"/>
            </a:pPr>
            <a:r>
              <a:rPr lang="en-US" dirty="0" smtClean="0">
                <a:solidFill>
                  <a:srgbClr val="000000"/>
                </a:solidFill>
                <a:cs typeface="Arial" charset="0"/>
              </a:rPr>
              <a:t>Old </a:t>
            </a:r>
            <a:r>
              <a:rPr lang="en-US" dirty="0">
                <a:solidFill>
                  <a:srgbClr val="000000"/>
                </a:solidFill>
                <a:cs typeface="Arial" charset="0"/>
              </a:rPr>
              <a:t>or Aged people</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Want </a:t>
            </a:r>
            <a:r>
              <a:rPr lang="en-US" sz="1600" dirty="0" smtClean="0">
                <a:solidFill>
                  <a:srgbClr val="000000"/>
                </a:solidFill>
                <a:cs typeface="Arial" charset="0"/>
              </a:rPr>
              <a:t>value for money</a:t>
            </a:r>
            <a:endParaRPr lang="en-US" sz="1600" dirty="0">
              <a:solidFill>
                <a:srgbClr val="000000"/>
              </a:solidFill>
              <a:cs typeface="Arial" charset="0"/>
            </a:endParaRPr>
          </a:p>
          <a:p>
            <a:pPr marL="800100" lvl="2" indent="-342900" eaLnBrk="1" hangingPunct="1">
              <a:lnSpc>
                <a:spcPct val="114000"/>
              </a:lnSpc>
              <a:buSzPct val="100000"/>
              <a:buFont typeface="+mj-lt"/>
              <a:buAutoNum type="arabicPeriod"/>
            </a:pPr>
            <a:r>
              <a:rPr lang="en-US" sz="1600" dirty="0">
                <a:solidFill>
                  <a:srgbClr val="000000"/>
                </a:solidFill>
                <a:cs typeface="Arial" charset="0"/>
              </a:rPr>
              <a:t>No timing preferences</a:t>
            </a:r>
          </a:p>
          <a:p>
            <a:pPr lvl="1" eaLnBrk="1" hangingPunct="1">
              <a:lnSpc>
                <a:spcPct val="114000"/>
              </a:lnSpc>
              <a:buSzPct val="100000"/>
              <a:buFont typeface="Arial" charset="0"/>
              <a:buChar char="•"/>
            </a:pPr>
            <a:r>
              <a:rPr lang="en-US" dirty="0">
                <a:solidFill>
                  <a:srgbClr val="000000"/>
                </a:solidFill>
                <a:cs typeface="Arial" charset="0"/>
              </a:rPr>
              <a:t>Housewives</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Want value for money </a:t>
            </a:r>
            <a:endParaRPr lang="en-US" sz="1600" dirty="0" smtClean="0">
              <a:solidFill>
                <a:srgbClr val="000000"/>
              </a:solidFill>
              <a:cs typeface="Arial" charset="0"/>
            </a:endParaRPr>
          </a:p>
          <a:p>
            <a:pPr marL="800100" lvl="2" indent="-342900" eaLnBrk="1" hangingPunct="1">
              <a:lnSpc>
                <a:spcPct val="114000"/>
              </a:lnSpc>
              <a:buSzPct val="100000"/>
              <a:buFont typeface="+mj-lt"/>
              <a:buAutoNum type="arabicPeriod"/>
            </a:pPr>
            <a:r>
              <a:rPr lang="en-US" sz="1600" dirty="0" smtClean="0">
                <a:solidFill>
                  <a:srgbClr val="000000"/>
                </a:solidFill>
                <a:cs typeface="Arial" charset="0"/>
              </a:rPr>
              <a:t>Will want </a:t>
            </a:r>
            <a:r>
              <a:rPr lang="en-US" sz="1600" dirty="0" err="1" smtClean="0">
                <a:solidFill>
                  <a:srgbClr val="000000"/>
                </a:solidFill>
                <a:cs typeface="Arial" charset="0"/>
              </a:rPr>
              <a:t>Namita</a:t>
            </a:r>
            <a:r>
              <a:rPr lang="en-US" sz="1600" dirty="0" smtClean="0">
                <a:solidFill>
                  <a:srgbClr val="000000"/>
                </a:solidFill>
                <a:cs typeface="Arial" charset="0"/>
              </a:rPr>
              <a:t> to do a house-visit</a:t>
            </a:r>
            <a:endParaRPr lang="en-US" sz="1600" dirty="0">
              <a:solidFill>
                <a:srgbClr val="000000"/>
              </a:solidFill>
              <a:cs typeface="Arial" charset="0"/>
            </a:endParaRPr>
          </a:p>
          <a:p>
            <a:pPr lvl="1" eaLnBrk="1" hangingPunct="1">
              <a:lnSpc>
                <a:spcPct val="114000"/>
              </a:lnSpc>
              <a:buSzPct val="100000"/>
              <a:buFont typeface="Arial" charset="0"/>
              <a:buChar char="•"/>
            </a:pPr>
            <a:r>
              <a:rPr lang="en-US" dirty="0">
                <a:solidFill>
                  <a:srgbClr val="000000"/>
                </a:solidFill>
                <a:cs typeface="Arial" charset="0"/>
              </a:rPr>
              <a:t>Bridal makeup</a:t>
            </a:r>
          </a:p>
          <a:p>
            <a:pPr marL="800100" lvl="2" indent="-342900" eaLnBrk="1" hangingPunct="1">
              <a:lnSpc>
                <a:spcPct val="114000"/>
              </a:lnSpc>
              <a:buSzPct val="100000"/>
              <a:buFont typeface="+mj-lt"/>
              <a:buAutoNum type="arabicPeriod"/>
            </a:pPr>
            <a:r>
              <a:rPr lang="en-US" sz="1600" dirty="0">
                <a:solidFill>
                  <a:srgbClr val="000000"/>
                </a:solidFill>
                <a:cs typeface="Arial" charset="0"/>
              </a:rPr>
              <a:t>Want the best of what’s </a:t>
            </a:r>
            <a:r>
              <a:rPr lang="en-US" sz="1600" dirty="0" smtClean="0">
                <a:solidFill>
                  <a:srgbClr val="000000"/>
                </a:solidFill>
                <a:cs typeface="Arial" charset="0"/>
              </a:rPr>
              <a:t>available</a:t>
            </a:r>
            <a:endParaRPr lang="en-US" sz="1600" dirty="0">
              <a:solidFill>
                <a:srgbClr val="000000"/>
              </a:solidFill>
              <a:cs typeface="Arial"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3FC80D7-A8F6-BA43-B9B5-5042D247A5A2}" type="slidenum">
              <a:rPr lang="en-US" sz="1600" b="1" smtClean="0">
                <a:solidFill>
                  <a:schemeClr val="tx1"/>
                </a:solidFill>
              </a:rPr>
              <a:t>14</a:t>
            </a:fld>
            <a:endParaRPr lang="en-US" sz="1600" b="1" dirty="0" smtClean="0">
              <a:solidFill>
                <a:schemeClr val="tx1"/>
              </a:solidFill>
            </a:endParaRPr>
          </a:p>
        </p:txBody>
      </p:sp>
      <p:sp>
        <p:nvSpPr>
          <p:cNvPr id="8" name="Rectangle 4"/>
          <p:cNvSpPr>
            <a:spLocks noChangeArrowheads="1"/>
          </p:cNvSpPr>
          <p:nvPr/>
        </p:nvSpPr>
        <p:spPr bwMode="auto">
          <a:xfrm>
            <a:off x="152400" y="5257800"/>
            <a:ext cx="43434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000" b="1" dirty="0">
                <a:solidFill>
                  <a:srgbClr val="000000"/>
                </a:solidFill>
                <a:latin typeface="Garamond" pitchFamily="18" charset="0"/>
              </a:rPr>
              <a:t>Question :</a:t>
            </a:r>
            <a:r>
              <a:rPr lang="en-US" sz="2000" dirty="0">
                <a:solidFill>
                  <a:srgbClr val="000000"/>
                </a:solidFill>
                <a:latin typeface="Garamond" pitchFamily="18" charset="0"/>
              </a:rPr>
              <a:t> What can you say about the needs of the bus passengers, </a:t>
            </a:r>
            <a:r>
              <a:rPr lang="en-US" sz="2000" dirty="0" smtClean="0">
                <a:solidFill>
                  <a:srgbClr val="000000"/>
                </a:solidFill>
                <a:latin typeface="Garamond" pitchFamily="18" charset="0"/>
              </a:rPr>
              <a:t>workers</a:t>
            </a:r>
            <a:r>
              <a:rPr lang="en-US" sz="2000" dirty="0">
                <a:solidFill>
                  <a:srgbClr val="000000"/>
                </a:solidFill>
                <a:latin typeface="Garamond" pitchFamily="18" charset="0"/>
              </a:rPr>
              <a:t>, and school children who are likely to come to </a:t>
            </a:r>
            <a:r>
              <a:rPr lang="en-US" sz="2000" dirty="0" err="1" smtClean="0">
                <a:solidFill>
                  <a:srgbClr val="000000"/>
                </a:solidFill>
                <a:latin typeface="Garamond" pitchFamily="18" charset="0"/>
              </a:rPr>
              <a:t>Ramu’s</a:t>
            </a:r>
            <a:r>
              <a:rPr lang="en-US" sz="2000" dirty="0" smtClean="0">
                <a:solidFill>
                  <a:srgbClr val="000000"/>
                </a:solidFill>
                <a:latin typeface="Garamond" pitchFamily="18" charset="0"/>
              </a:rPr>
              <a:t> Tasty tea </a:t>
            </a:r>
            <a:r>
              <a:rPr lang="en-US" sz="2000" dirty="0">
                <a:solidFill>
                  <a:srgbClr val="000000"/>
                </a:solidFill>
                <a:latin typeface="Garamond" pitchFamily="18" charset="0"/>
              </a:rPr>
              <a:t>shop?</a:t>
            </a:r>
          </a:p>
        </p:txBody>
      </p:sp>
    </p:spTree>
    <p:extLst>
      <p:ext uri="{BB962C8B-B14F-4D97-AF65-F5344CB8AC3E}">
        <p14:creationId xmlns:p14="http://schemas.microsoft.com/office/powerpoint/2010/main" val="4962260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fill="hold" nodeType="clickEffect">
                                  <p:stCondLst>
                                    <p:cond delay="0"/>
                                  </p:stCondLst>
                                  <p:childTnLst>
                                    <p:set>
                                      <p:cBhvr additive="repl">
                                        <p:cTn id="8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Customers – Identifying which needs are essential</a:t>
            </a:r>
            <a:endParaRPr lang="en-GB" sz="2400" dirty="0">
              <a:solidFill>
                <a:srgbClr val="000000"/>
              </a:solidFill>
              <a:cs typeface="Arial" charset="0"/>
            </a:endParaRPr>
          </a:p>
        </p:txBody>
      </p:sp>
      <p:sp>
        <p:nvSpPr>
          <p:cNvPr id="14339" name="Text Box 2"/>
          <p:cNvSpPr txBox="1">
            <a:spLocks noChangeArrowheads="1"/>
          </p:cNvSpPr>
          <p:nvPr/>
        </p:nvSpPr>
        <p:spPr bwMode="auto">
          <a:xfrm>
            <a:off x="2286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10000"/>
              </a:lnSpc>
              <a:buSzPct val="100000"/>
              <a:buFont typeface="Arial" pitchFamily="34" charset="0"/>
              <a:buChar char="•"/>
            </a:pPr>
            <a:r>
              <a:rPr lang="en-IN" sz="2000" dirty="0">
                <a:solidFill>
                  <a:srgbClr val="000000"/>
                </a:solidFill>
                <a:cs typeface="Arial" pitchFamily="34" charset="0"/>
              </a:rPr>
              <a:t>After </a:t>
            </a:r>
            <a:r>
              <a:rPr lang="en-IN" sz="2000" dirty="0" smtClean="0">
                <a:solidFill>
                  <a:srgbClr val="000000"/>
                </a:solidFill>
                <a:cs typeface="Arial" pitchFamily="34" charset="0"/>
              </a:rPr>
              <a:t>we identify </a:t>
            </a:r>
            <a:r>
              <a:rPr lang="en-IN" sz="2000" dirty="0">
                <a:solidFill>
                  <a:srgbClr val="000000"/>
                </a:solidFill>
                <a:cs typeface="Arial" pitchFamily="34" charset="0"/>
              </a:rPr>
              <a:t>the needs for each type of </a:t>
            </a:r>
            <a:r>
              <a:rPr lang="en-IN" sz="2000" dirty="0" smtClean="0">
                <a:solidFill>
                  <a:srgbClr val="000000"/>
                </a:solidFill>
                <a:cs typeface="Arial" pitchFamily="34" charset="0"/>
              </a:rPr>
              <a:t>potential/existing </a:t>
            </a:r>
            <a:r>
              <a:rPr lang="en-IN" sz="2000" dirty="0">
                <a:solidFill>
                  <a:srgbClr val="000000"/>
                </a:solidFill>
                <a:cs typeface="Arial" pitchFamily="34" charset="0"/>
              </a:rPr>
              <a:t>customers, it is a good idea to </a:t>
            </a:r>
            <a:r>
              <a:rPr lang="en-IN" sz="2000" dirty="0" smtClean="0">
                <a:solidFill>
                  <a:srgbClr val="000000"/>
                </a:solidFill>
                <a:cs typeface="Arial" pitchFamily="34" charset="0"/>
              </a:rPr>
              <a:t>identify which of the needs are essential</a:t>
            </a:r>
            <a:endParaRPr lang="en-IN" sz="2000" dirty="0">
              <a:solidFill>
                <a:srgbClr val="000000"/>
              </a:solidFill>
              <a:cs typeface="Arial" pitchFamily="34" charset="0"/>
            </a:endParaRPr>
          </a:p>
          <a:p>
            <a:pPr lvl="1" eaLnBrk="1" hangingPunct="1">
              <a:lnSpc>
                <a:spcPct val="110000"/>
              </a:lnSpc>
              <a:buSzPct val="100000"/>
              <a:buFont typeface="Arial" pitchFamily="34" charset="0"/>
              <a:buChar char="•"/>
            </a:pPr>
            <a:r>
              <a:rPr lang="en-IN" sz="2000" dirty="0">
                <a:solidFill>
                  <a:srgbClr val="000000"/>
                </a:solidFill>
                <a:cs typeface="Arial" pitchFamily="34" charset="0"/>
              </a:rPr>
              <a:t>Any product or service should try to meet </a:t>
            </a:r>
            <a:r>
              <a:rPr lang="en-IN" sz="2000" dirty="0" smtClean="0">
                <a:solidFill>
                  <a:srgbClr val="000000"/>
                </a:solidFill>
                <a:cs typeface="Arial" pitchFamily="34" charset="0"/>
              </a:rPr>
              <a:t>al east essential needs of the customer</a:t>
            </a:r>
            <a:endParaRPr lang="en-IN" sz="2000" dirty="0">
              <a:solidFill>
                <a:srgbClr val="000000"/>
              </a:solidFill>
              <a:cs typeface="Arial" pitchFamily="34" charset="0"/>
            </a:endParaRPr>
          </a:p>
        </p:txBody>
      </p:sp>
      <p:sp>
        <p:nvSpPr>
          <p:cNvPr id="10244" name="Rectangle 4"/>
          <p:cNvSpPr>
            <a:spLocks noChangeArrowheads="1"/>
          </p:cNvSpPr>
          <p:nvPr/>
        </p:nvSpPr>
        <p:spPr bwMode="auto">
          <a:xfrm>
            <a:off x="152400" y="5410200"/>
            <a:ext cx="4343400" cy="9906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IN" sz="2000" b="1" dirty="0">
                <a:latin typeface="Garamond" pitchFamily="18" charset="0"/>
              </a:rPr>
              <a:t>Key Point:</a:t>
            </a:r>
            <a:r>
              <a:rPr lang="en-IN" sz="2000" dirty="0">
                <a:latin typeface="Garamond" pitchFamily="18" charset="0"/>
              </a:rPr>
              <a:t> </a:t>
            </a:r>
            <a:r>
              <a:rPr lang="en-IN" sz="2000" dirty="0" smtClean="0">
                <a:latin typeface="Garamond" pitchFamily="18" charset="0"/>
              </a:rPr>
              <a:t>We </a:t>
            </a:r>
            <a:r>
              <a:rPr lang="en-IN" sz="2000" dirty="0">
                <a:latin typeface="Garamond" pitchFamily="18" charset="0"/>
              </a:rPr>
              <a:t>must understand </a:t>
            </a:r>
            <a:r>
              <a:rPr lang="en-IN" sz="2000" dirty="0" smtClean="0">
                <a:latin typeface="Garamond" pitchFamily="18" charset="0"/>
              </a:rPr>
              <a:t>customer’s essential needs </a:t>
            </a:r>
            <a:r>
              <a:rPr lang="en-IN" sz="2000" dirty="0">
                <a:latin typeface="Garamond" pitchFamily="18" charset="0"/>
              </a:rPr>
              <a:t>so </a:t>
            </a:r>
            <a:r>
              <a:rPr lang="en-IN" sz="2000" dirty="0" smtClean="0">
                <a:latin typeface="Garamond" pitchFamily="18" charset="0"/>
              </a:rPr>
              <a:t>we </a:t>
            </a:r>
            <a:r>
              <a:rPr lang="en-IN" sz="2000" dirty="0">
                <a:latin typeface="Garamond" pitchFamily="18" charset="0"/>
              </a:rPr>
              <a:t>can design product/service better</a:t>
            </a:r>
            <a:endParaRPr lang="en-US" sz="2000" dirty="0">
              <a:latin typeface="Garamond" pitchFamily="18"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1741573C-D5B0-4FC3-B8E1-E83CD27787C1}" type="slidenum">
              <a:rPr lang="en-US" sz="1600" b="1" smtClean="0">
                <a:solidFill>
                  <a:schemeClr val="tx1"/>
                </a:solidFill>
              </a:rPr>
              <a:pPr algn="ctr">
                <a:defRPr/>
              </a:pPr>
              <a:t>15</a:t>
            </a:fld>
            <a:endParaRPr lang="en-US" sz="1600" b="1" smtClean="0">
              <a:solidFill>
                <a:schemeClr val="tx1"/>
              </a:solidFill>
            </a:endParaRPr>
          </a:p>
        </p:txBody>
      </p:sp>
      <p:sp>
        <p:nvSpPr>
          <p:cNvPr id="6" name="Text Box 1"/>
          <p:cNvSpPr txBox="1">
            <a:spLocks noChangeArrowheads="1"/>
          </p:cNvSpPr>
          <p:nvPr/>
        </p:nvSpPr>
        <p:spPr bwMode="auto">
          <a:xfrm>
            <a:off x="4648200" y="161223"/>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a:t>
            </a:r>
            <a:r>
              <a:rPr lang="x-none" sz="2400" dirty="0" smtClean="0">
                <a:solidFill>
                  <a:srgbClr val="000000"/>
                </a:solidFill>
                <a:cs typeface="Arial" charset="0"/>
              </a:rPr>
              <a:t>ग्राहक – यह जानना कि कौन सी जरूरतें आवश्यक हैं </a:t>
            </a:r>
            <a:endParaRPr lang="en-GB" sz="2400" dirty="0">
              <a:solidFill>
                <a:srgbClr val="000000"/>
              </a:solidFill>
              <a:cs typeface="Arial" charset="0"/>
            </a:endParaRPr>
          </a:p>
        </p:txBody>
      </p:sp>
      <p:sp>
        <p:nvSpPr>
          <p:cNvPr id="7" name="Text Box 2"/>
          <p:cNvSpPr txBox="1">
            <a:spLocks noChangeArrowheads="1"/>
          </p:cNvSpPr>
          <p:nvPr/>
        </p:nvSpPr>
        <p:spPr bwMode="auto">
          <a:xfrm>
            <a:off x="4648200" y="1075622"/>
            <a:ext cx="4267200" cy="41827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pitchFamily="34" charset="0"/>
              <a:buChar char="•"/>
            </a:pPr>
            <a:r>
              <a:rPr lang="x-none" dirty="0" smtClean="0">
                <a:solidFill>
                  <a:srgbClr val="000000"/>
                </a:solidFill>
                <a:cs typeface="Arial" pitchFamily="34" charset="0"/>
              </a:rPr>
              <a:t>हर प्रकार के संभावित/मौजूद ग्राहकों की जरूरतों को जानने के बाद, यह जानना अच्छा विचार है कि उनमें से कौन सी जरूरतें आवश्यक हैं </a:t>
            </a:r>
            <a:endParaRPr lang="en-IN" dirty="0">
              <a:solidFill>
                <a:srgbClr val="000000"/>
              </a:solidFill>
              <a:cs typeface="Arial" pitchFamily="34" charset="0"/>
            </a:endParaRPr>
          </a:p>
          <a:p>
            <a:pPr lvl="1" eaLnBrk="1" hangingPunct="1">
              <a:lnSpc>
                <a:spcPct val="120000"/>
              </a:lnSpc>
              <a:buSzPct val="100000"/>
              <a:buFont typeface="Arial" pitchFamily="34" charset="0"/>
              <a:buChar char="•"/>
            </a:pPr>
            <a:r>
              <a:rPr lang="x-none" dirty="0" smtClean="0">
                <a:solidFill>
                  <a:srgbClr val="000000"/>
                </a:solidFill>
                <a:cs typeface="Arial" pitchFamily="34" charset="0"/>
              </a:rPr>
              <a:t>कोई भी उत्पाद या सेवा ग्राहक की आवश्यक जरूरतों को पूरा करनी चाहिए </a:t>
            </a:r>
            <a:endParaRPr lang="en-IN" dirty="0">
              <a:solidFill>
                <a:srgbClr val="000000"/>
              </a:solidFill>
              <a:cs typeface="Arial" pitchFamily="34" charset="0"/>
            </a:endParaRPr>
          </a:p>
          <a:p>
            <a:pPr lvl="1" eaLnBrk="1" hangingPunct="1">
              <a:lnSpc>
                <a:spcPct val="120000"/>
              </a:lnSpc>
              <a:buSzPct val="100000"/>
              <a:buFont typeface="Arial" pitchFamily="34" charset="0"/>
              <a:buChar char="•"/>
            </a:pPr>
            <a:r>
              <a:rPr lang="x-none" dirty="0" smtClean="0">
                <a:solidFill>
                  <a:srgbClr val="000000"/>
                </a:solidFill>
                <a:cs typeface="Arial" pitchFamily="34" charset="0"/>
              </a:rPr>
              <a:t>उदाहरण: रूपा एक पंखा चाहती है </a:t>
            </a:r>
            <a:endParaRPr lang="en-IN" dirty="0">
              <a:solidFill>
                <a:srgbClr val="000000"/>
              </a:solidFill>
              <a:cs typeface="Arial" pitchFamily="34" charset="0"/>
            </a:endParaRPr>
          </a:p>
          <a:p>
            <a:pPr lvl="2" eaLnBrk="1" hangingPunct="1">
              <a:lnSpc>
                <a:spcPct val="120000"/>
              </a:lnSpc>
              <a:buSzPct val="100000"/>
              <a:buFont typeface="Arial" pitchFamily="34" charset="0"/>
              <a:buChar char="•"/>
            </a:pPr>
            <a:r>
              <a:rPr lang="x-none" sz="1600" dirty="0" smtClean="0">
                <a:solidFill>
                  <a:srgbClr val="000000"/>
                </a:solidFill>
                <a:cs typeface="Arial" pitchFamily="34" charset="0"/>
              </a:rPr>
              <a:t>यह उसके बजट में होना चाहिए (यह आवश्यक है) </a:t>
            </a:r>
            <a:endParaRPr lang="en-IN" sz="1600" dirty="0">
              <a:solidFill>
                <a:srgbClr val="000000"/>
              </a:solidFill>
              <a:cs typeface="Arial" pitchFamily="34" charset="0"/>
            </a:endParaRPr>
          </a:p>
          <a:p>
            <a:pPr lvl="2" eaLnBrk="1" hangingPunct="1">
              <a:lnSpc>
                <a:spcPct val="120000"/>
              </a:lnSpc>
              <a:buSzPct val="100000"/>
              <a:buFont typeface="Arial" pitchFamily="34" charset="0"/>
              <a:buChar char="•"/>
            </a:pPr>
            <a:r>
              <a:rPr lang="x-none" sz="1600" dirty="0" smtClean="0">
                <a:solidFill>
                  <a:srgbClr val="000000"/>
                </a:solidFill>
                <a:cs typeface="Arial" pitchFamily="34" charset="0"/>
              </a:rPr>
              <a:t>वह भूरे रंग का पंखा चाहती है। (यह आवश्यक नहीं है क्योंकि वह किसी अन्य रंग का पंखा भी ले सकती है) </a:t>
            </a:r>
            <a:endParaRPr lang="en-IN" sz="1600" dirty="0">
              <a:solidFill>
                <a:srgbClr val="000000"/>
              </a:solidFill>
              <a:cs typeface="Arial" pitchFamily="34" charset="0"/>
            </a:endParaRPr>
          </a:p>
        </p:txBody>
      </p:sp>
      <p:sp>
        <p:nvSpPr>
          <p:cNvPr id="8" name="Rectangle 4"/>
          <p:cNvSpPr>
            <a:spLocks noChangeArrowheads="1"/>
          </p:cNvSpPr>
          <p:nvPr/>
        </p:nvSpPr>
        <p:spPr bwMode="auto">
          <a:xfrm>
            <a:off x="4572000" y="5410199"/>
            <a:ext cx="4343400" cy="9906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200" b="1" dirty="0" smtClean="0">
                <a:latin typeface="Garamond" pitchFamily="18" charset="0"/>
              </a:rPr>
              <a:t>मुख्य बिंदु: </a:t>
            </a:r>
            <a:r>
              <a:rPr lang="x-none" sz="2200" dirty="0" smtClean="0">
                <a:latin typeface="Garamond" pitchFamily="18" charset="0"/>
              </a:rPr>
              <a:t>हमें ग्राहक की आवश्यक जरूरतों को समझना होगा ताकि हम उत्पाद/सेवा को बेहतर बना सकें। </a:t>
            </a:r>
            <a:endParaRPr lang="en-US" sz="2200" dirty="0">
              <a:latin typeface="Garamond" pitchFamily="18" charset="0"/>
            </a:endParaRPr>
          </a:p>
        </p:txBody>
      </p:sp>
    </p:spTree>
    <p:extLst>
      <p:ext uri="{BB962C8B-B14F-4D97-AF65-F5344CB8AC3E}">
        <p14:creationId xmlns:p14="http://schemas.microsoft.com/office/powerpoint/2010/main" val="223451804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1024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fill="hold" nodeType="clickEffect">
                                  <p:stCondLst>
                                    <p:cond delay="0"/>
                                  </p:stCondLst>
                                  <p:childTnLst>
                                    <p:set>
                                      <p:cBhvr additive="repl">
                                        <p:cTn id="3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000" dirty="0" smtClean="0">
                <a:solidFill>
                  <a:srgbClr val="000000"/>
                </a:solidFill>
                <a:cs typeface="Arial" charset="0"/>
              </a:rPr>
              <a:t>1-a. Customers – Identifying which needs are essential - Example</a:t>
            </a:r>
            <a:endParaRPr lang="en-GB" sz="2000" dirty="0">
              <a:solidFill>
                <a:srgbClr val="000000"/>
              </a:solidFill>
              <a:cs typeface="Arial" charset="0"/>
            </a:endParaRPr>
          </a:p>
        </p:txBody>
      </p:sp>
      <p:sp>
        <p:nvSpPr>
          <p:cNvPr id="14339" name="Text Box 2"/>
          <p:cNvSpPr txBox="1">
            <a:spLocks noChangeArrowheads="1"/>
          </p:cNvSpPr>
          <p:nvPr/>
        </p:nvSpPr>
        <p:spPr bwMode="auto">
          <a:xfrm>
            <a:off x="228600" y="1066800"/>
            <a:ext cx="4267200" cy="2895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0" lvl="1" indent="0" eaLnBrk="1" hangingPunct="1">
              <a:lnSpc>
                <a:spcPct val="110000"/>
              </a:lnSpc>
              <a:buSzPct val="100000"/>
            </a:pPr>
            <a:r>
              <a:rPr lang="en-IN" b="1" dirty="0">
                <a:solidFill>
                  <a:srgbClr val="000000"/>
                </a:solidFill>
                <a:cs typeface="Arial" pitchFamily="34" charset="0"/>
              </a:rPr>
              <a:t>Example of a trading business</a:t>
            </a:r>
            <a:r>
              <a:rPr lang="en-IN" dirty="0">
                <a:solidFill>
                  <a:srgbClr val="000000"/>
                </a:solidFill>
                <a:cs typeface="Arial" pitchFamily="34" charset="0"/>
              </a:rPr>
              <a:t>: Rupa is a customer of Kanku’s General store. She wants to buy a cover for her mobile phone.</a:t>
            </a:r>
          </a:p>
          <a:p>
            <a:pPr lvl="2" eaLnBrk="1" hangingPunct="1">
              <a:lnSpc>
                <a:spcPct val="110000"/>
              </a:lnSpc>
              <a:buSzPct val="100000"/>
              <a:buFont typeface="Arial" pitchFamily="34" charset="0"/>
              <a:buChar char="•"/>
            </a:pPr>
            <a:r>
              <a:rPr lang="en-IN" sz="1600" dirty="0">
                <a:solidFill>
                  <a:srgbClr val="000000"/>
                </a:solidFill>
                <a:cs typeface="Arial" pitchFamily="34" charset="0"/>
              </a:rPr>
              <a:t>It must be within her budget (This is essential)</a:t>
            </a:r>
          </a:p>
          <a:p>
            <a:pPr lvl="2" eaLnBrk="1" hangingPunct="1">
              <a:lnSpc>
                <a:spcPct val="110000"/>
              </a:lnSpc>
              <a:buSzPct val="100000"/>
              <a:buFont typeface="Arial" pitchFamily="34" charset="0"/>
              <a:buChar char="•"/>
            </a:pPr>
            <a:r>
              <a:rPr lang="en-IN" sz="1600" dirty="0">
                <a:solidFill>
                  <a:srgbClr val="000000"/>
                </a:solidFill>
                <a:cs typeface="Arial" pitchFamily="34" charset="0"/>
              </a:rPr>
              <a:t>She wants the cover in brown colour (It is not essential since she may be OK with any other colour</a:t>
            </a:r>
            <a:r>
              <a:rPr lang="en-IN" sz="1600" dirty="0" smtClean="0">
                <a:solidFill>
                  <a:srgbClr val="000000"/>
                </a:solidFill>
                <a:cs typeface="Arial" pitchFamily="34" charset="0"/>
              </a:rPr>
              <a:t>)</a:t>
            </a:r>
            <a:endParaRPr lang="en-IN" sz="1600" dirty="0">
              <a:solidFill>
                <a:srgbClr val="000000"/>
              </a:solidFill>
              <a:cs typeface="Arial" pitchFamily="34"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1741573C-D5B0-4FC3-B8E1-E83CD27787C1}" type="slidenum">
              <a:rPr lang="en-US" sz="1600" b="1" smtClean="0">
                <a:solidFill>
                  <a:schemeClr val="tx1"/>
                </a:solidFill>
              </a:rPr>
              <a:pPr algn="ctr">
                <a:defRPr/>
              </a:pPr>
              <a:t>16</a:t>
            </a:fld>
            <a:endParaRPr lang="en-US" sz="1600" b="1" smtClean="0">
              <a:solidFill>
                <a:schemeClr val="tx1"/>
              </a:solidFill>
            </a:endParaRPr>
          </a:p>
        </p:txBody>
      </p:sp>
      <p:sp>
        <p:nvSpPr>
          <p:cNvPr id="6" name="Text Box 1"/>
          <p:cNvSpPr txBox="1">
            <a:spLocks noChangeArrowheads="1"/>
          </p:cNvSpPr>
          <p:nvPr/>
        </p:nvSpPr>
        <p:spPr bwMode="auto">
          <a:xfrm>
            <a:off x="4648200" y="161223"/>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a:t>
            </a:r>
            <a:r>
              <a:rPr lang="x-none" sz="2400" dirty="0" smtClean="0">
                <a:solidFill>
                  <a:srgbClr val="000000"/>
                </a:solidFill>
                <a:cs typeface="Arial" charset="0"/>
              </a:rPr>
              <a:t>ग्राहक – यह जानना कि कौन सी जरूरतें आवश्यक हैं </a:t>
            </a:r>
            <a:endParaRPr lang="en-GB" sz="2400" dirty="0">
              <a:solidFill>
                <a:srgbClr val="000000"/>
              </a:solidFill>
              <a:cs typeface="Arial" charset="0"/>
            </a:endParaRPr>
          </a:p>
        </p:txBody>
      </p:sp>
      <p:sp>
        <p:nvSpPr>
          <p:cNvPr id="7" name="Text Box 2"/>
          <p:cNvSpPr txBox="1">
            <a:spLocks noChangeArrowheads="1"/>
          </p:cNvSpPr>
          <p:nvPr/>
        </p:nvSpPr>
        <p:spPr bwMode="auto">
          <a:xfrm>
            <a:off x="4648200" y="1075622"/>
            <a:ext cx="4267200" cy="288991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pitchFamily="34" charset="0"/>
              <a:buChar char="•"/>
            </a:pPr>
            <a:endParaRPr lang="en-IN" sz="1600" dirty="0">
              <a:solidFill>
                <a:srgbClr val="000000"/>
              </a:solidFill>
              <a:cs typeface="Arial" pitchFamily="34" charset="0"/>
            </a:endParaRPr>
          </a:p>
        </p:txBody>
      </p:sp>
    </p:spTree>
    <p:extLst>
      <p:ext uri="{BB962C8B-B14F-4D97-AF65-F5344CB8AC3E}">
        <p14:creationId xmlns:p14="http://schemas.microsoft.com/office/powerpoint/2010/main" val="138468193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3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nodePh="1">
                                  <p:stCondLst>
                                    <p:cond delay="0"/>
                                  </p:stCondLst>
                                  <p:endCondLst>
                                    <p:cond evt="begin" delay="0">
                                      <p:tn val="17"/>
                                    </p:cond>
                                  </p:end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000" dirty="0" smtClean="0">
                <a:solidFill>
                  <a:srgbClr val="000000"/>
                </a:solidFill>
                <a:cs typeface="Arial" charset="0"/>
              </a:rPr>
              <a:t>1-a. Customers – Identifying which needs are essential - Example</a:t>
            </a:r>
            <a:endParaRPr lang="en-GB" sz="2000" dirty="0">
              <a:solidFill>
                <a:srgbClr val="000000"/>
              </a:solidFill>
              <a:cs typeface="Arial" charset="0"/>
            </a:endParaRPr>
          </a:p>
        </p:txBody>
      </p:sp>
      <p:sp>
        <p:nvSpPr>
          <p:cNvPr id="14339" name="Text Box 2"/>
          <p:cNvSpPr txBox="1">
            <a:spLocks noChangeArrowheads="1"/>
          </p:cNvSpPr>
          <p:nvPr/>
        </p:nvSpPr>
        <p:spPr bwMode="auto">
          <a:xfrm>
            <a:off x="228600" y="1066800"/>
            <a:ext cx="4267200" cy="5562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0" lvl="1" indent="0" eaLnBrk="1" hangingPunct="1">
              <a:lnSpc>
                <a:spcPct val="110000"/>
              </a:lnSpc>
              <a:buSzPct val="100000"/>
            </a:pPr>
            <a:r>
              <a:rPr lang="en-IN" b="1" dirty="0" smtClean="0">
                <a:solidFill>
                  <a:srgbClr val="000000"/>
                </a:solidFill>
                <a:cs typeface="Arial" pitchFamily="34" charset="0"/>
              </a:rPr>
              <a:t>Example of a production business</a:t>
            </a:r>
            <a:r>
              <a:rPr lang="en-IN" dirty="0" smtClean="0">
                <a:solidFill>
                  <a:srgbClr val="000000"/>
                </a:solidFill>
                <a:cs typeface="Arial" pitchFamily="34" charset="0"/>
              </a:rPr>
              <a:t>: Ganesh is a customer of Leena’s Pickles..</a:t>
            </a:r>
          </a:p>
          <a:p>
            <a:pPr lvl="1" eaLnBrk="1" hangingPunct="1">
              <a:lnSpc>
                <a:spcPct val="110000"/>
              </a:lnSpc>
              <a:buSzPct val="100000"/>
              <a:buFont typeface="Arial" pitchFamily="34" charset="0"/>
              <a:buChar char="•"/>
            </a:pPr>
            <a:r>
              <a:rPr lang="en-IN" sz="1600" dirty="0" smtClean="0">
                <a:solidFill>
                  <a:srgbClr val="000000"/>
                </a:solidFill>
                <a:cs typeface="Arial" pitchFamily="34" charset="0"/>
              </a:rPr>
              <a:t>Pickle must be in a small bottle(This is essential)</a:t>
            </a:r>
          </a:p>
          <a:p>
            <a:pPr lvl="1" eaLnBrk="1" hangingPunct="1">
              <a:lnSpc>
                <a:spcPct val="110000"/>
              </a:lnSpc>
              <a:spcAft>
                <a:spcPts val="800"/>
              </a:spcAft>
              <a:buSzPct val="100000"/>
              <a:buFont typeface="Arial" pitchFamily="34" charset="0"/>
              <a:buChar char="•"/>
            </a:pPr>
            <a:r>
              <a:rPr lang="en-IN" sz="1600" dirty="0" smtClean="0">
                <a:solidFill>
                  <a:srgbClr val="000000"/>
                </a:solidFill>
                <a:cs typeface="Arial" pitchFamily="34" charset="0"/>
              </a:rPr>
              <a:t>He wants mangoe pickle (Even though he wants mangoe pickle, It is not essential that he gets that since he is OK with any variety including lime pickles since all of Leena’s pickles are good)</a:t>
            </a:r>
          </a:p>
          <a:p>
            <a:pPr marL="0" lvl="1" indent="0" eaLnBrk="1" hangingPunct="1">
              <a:lnSpc>
                <a:spcPct val="110000"/>
              </a:lnSpc>
              <a:buSzPct val="100000"/>
            </a:pPr>
            <a:r>
              <a:rPr lang="en-IN" b="1" dirty="0">
                <a:solidFill>
                  <a:srgbClr val="000000"/>
                </a:solidFill>
                <a:cs typeface="Arial" pitchFamily="34" charset="0"/>
              </a:rPr>
              <a:t>Example of a service business</a:t>
            </a:r>
            <a:r>
              <a:rPr lang="en-IN" dirty="0">
                <a:solidFill>
                  <a:srgbClr val="000000"/>
                </a:solidFill>
                <a:cs typeface="Arial" pitchFamily="34" charset="0"/>
              </a:rPr>
              <a:t>: Laxmi is a customer of Namita’s Beauty parlour.</a:t>
            </a:r>
          </a:p>
          <a:p>
            <a:pPr lvl="1" eaLnBrk="1" hangingPunct="1">
              <a:lnSpc>
                <a:spcPct val="110000"/>
              </a:lnSpc>
              <a:buSzPct val="100000"/>
              <a:buFont typeface="Arial" pitchFamily="34" charset="0"/>
              <a:buChar char="•"/>
            </a:pPr>
            <a:r>
              <a:rPr lang="en-IN" sz="1600" dirty="0">
                <a:solidFill>
                  <a:srgbClr val="000000"/>
                </a:solidFill>
                <a:cs typeface="Arial" pitchFamily="34" charset="0"/>
              </a:rPr>
              <a:t>Laxmi wants Namita to come home because she cannot leave her 3 children at home (So this is essential)</a:t>
            </a:r>
          </a:p>
          <a:p>
            <a:pPr lvl="1" eaLnBrk="1" hangingPunct="1">
              <a:lnSpc>
                <a:spcPct val="110000"/>
              </a:lnSpc>
              <a:buSzPct val="100000"/>
              <a:buFont typeface="Arial" pitchFamily="34" charset="0"/>
              <a:buChar char="•"/>
            </a:pPr>
            <a:r>
              <a:rPr lang="en-IN" sz="1600" dirty="0">
                <a:solidFill>
                  <a:srgbClr val="000000"/>
                </a:solidFill>
                <a:cs typeface="Arial" pitchFamily="34" charset="0"/>
              </a:rPr>
              <a:t>She is willing to pay a slightly higher price( So being within the budget is not an essential need)</a:t>
            </a:r>
          </a:p>
          <a:p>
            <a:pPr lvl="2" eaLnBrk="1" hangingPunct="1">
              <a:lnSpc>
                <a:spcPct val="110000"/>
              </a:lnSpc>
              <a:buSzPct val="100000"/>
              <a:buFont typeface="Arial" pitchFamily="34" charset="0"/>
              <a:buChar char="•"/>
            </a:pPr>
            <a:endParaRPr lang="en-IN" sz="1600" dirty="0">
              <a:solidFill>
                <a:srgbClr val="000000"/>
              </a:solidFill>
              <a:cs typeface="Arial" pitchFamily="34"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1741573C-D5B0-4FC3-B8E1-E83CD27787C1}" type="slidenum">
              <a:rPr lang="en-US" sz="1600" b="1" smtClean="0">
                <a:solidFill>
                  <a:schemeClr val="tx1"/>
                </a:solidFill>
              </a:rPr>
              <a:pPr algn="ctr">
                <a:defRPr/>
              </a:pPr>
              <a:t>17</a:t>
            </a:fld>
            <a:endParaRPr lang="en-US" sz="1600" b="1" smtClean="0">
              <a:solidFill>
                <a:schemeClr val="tx1"/>
              </a:solidFill>
            </a:endParaRPr>
          </a:p>
        </p:txBody>
      </p:sp>
      <p:sp>
        <p:nvSpPr>
          <p:cNvPr id="6" name="Text Box 1"/>
          <p:cNvSpPr txBox="1">
            <a:spLocks noChangeArrowheads="1"/>
          </p:cNvSpPr>
          <p:nvPr/>
        </p:nvSpPr>
        <p:spPr bwMode="auto">
          <a:xfrm>
            <a:off x="4648200" y="161223"/>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a:t>
            </a:r>
            <a:r>
              <a:rPr lang="x-none" sz="2400" dirty="0" smtClean="0">
                <a:solidFill>
                  <a:srgbClr val="000000"/>
                </a:solidFill>
                <a:cs typeface="Arial" charset="0"/>
              </a:rPr>
              <a:t>ग्राहक – यह जानना कि कौन सी जरूरतें आवश्यक हैं </a:t>
            </a:r>
            <a:endParaRPr lang="en-GB" sz="2400" dirty="0">
              <a:solidFill>
                <a:srgbClr val="000000"/>
              </a:solidFill>
              <a:cs typeface="Arial" charset="0"/>
            </a:endParaRPr>
          </a:p>
        </p:txBody>
      </p:sp>
      <p:sp>
        <p:nvSpPr>
          <p:cNvPr id="7" name="Text Box 2"/>
          <p:cNvSpPr txBox="1">
            <a:spLocks noChangeArrowheads="1"/>
          </p:cNvSpPr>
          <p:nvPr/>
        </p:nvSpPr>
        <p:spPr bwMode="auto">
          <a:xfrm>
            <a:off x="4648200" y="1075622"/>
            <a:ext cx="4267200" cy="555168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pitchFamily="34" charset="0"/>
              <a:buChar char="•"/>
            </a:pPr>
            <a:endParaRPr lang="en-IN" sz="1600" dirty="0">
              <a:solidFill>
                <a:srgbClr val="000000"/>
              </a:solidFill>
              <a:cs typeface="Arial" pitchFamily="34" charset="0"/>
            </a:endParaRPr>
          </a:p>
        </p:txBody>
      </p:sp>
    </p:spTree>
    <p:extLst>
      <p:ext uri="{BB962C8B-B14F-4D97-AF65-F5344CB8AC3E}">
        <p14:creationId xmlns:p14="http://schemas.microsoft.com/office/powerpoint/2010/main" val="371882033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3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33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nodePh="1">
                                  <p:stCondLst>
                                    <p:cond delay="0"/>
                                  </p:stCondLst>
                                  <p:endCondLst>
                                    <p:cond evt="begin" delay="0">
                                      <p:tn val="29"/>
                                    </p:cond>
                                  </p:endCondLst>
                                  <p:childTnLst>
                                    <p:set>
                                      <p:cBhvr>
                                        <p:cTn id="3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err="1" smtClean="0">
                <a:solidFill>
                  <a:srgbClr val="000000"/>
                </a:solidFill>
                <a:cs typeface="Arial" charset="0"/>
              </a:rPr>
              <a:t>Sundari’s</a:t>
            </a:r>
            <a:r>
              <a:rPr lang="en-US" sz="2400" dirty="0" smtClean="0">
                <a:solidFill>
                  <a:srgbClr val="000000"/>
                </a:solidFill>
                <a:cs typeface="Arial" charset="0"/>
              </a:rPr>
              <a:t> Garments </a:t>
            </a:r>
            <a:r>
              <a:rPr lang="en-US" sz="2400" dirty="0">
                <a:solidFill>
                  <a:srgbClr val="000000"/>
                </a:solidFill>
                <a:cs typeface="Arial" charset="0"/>
              </a:rPr>
              <a:t>- Class discussion</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40000"/>
              </a:lnSpc>
              <a:buSzPct val="100000"/>
            </a:pPr>
            <a:r>
              <a:rPr lang="en-US" sz="2400" dirty="0">
                <a:solidFill>
                  <a:srgbClr val="000000"/>
                </a:solidFill>
                <a:cs typeface="Arial" charset="0"/>
              </a:rPr>
              <a:t>	Let’s discuss the following:</a:t>
            </a:r>
          </a:p>
          <a:p>
            <a:pPr lvl="2" eaLnBrk="1" hangingPunct="1">
              <a:lnSpc>
                <a:spcPct val="140000"/>
              </a:lnSpc>
              <a:buSzPct val="100000"/>
              <a:buFont typeface="Arial" charset="0"/>
              <a:buChar char="•"/>
            </a:pPr>
            <a:r>
              <a:rPr lang="en-US" sz="2000" dirty="0" smtClean="0">
                <a:solidFill>
                  <a:srgbClr val="000000"/>
                </a:solidFill>
                <a:cs typeface="Arial" charset="0"/>
              </a:rPr>
              <a:t>Can </a:t>
            </a:r>
            <a:r>
              <a:rPr lang="en-US" sz="2000" dirty="0">
                <a:solidFill>
                  <a:srgbClr val="000000"/>
                </a:solidFill>
                <a:cs typeface="Arial" charset="0"/>
              </a:rPr>
              <a:t>we think of different types of customers </a:t>
            </a:r>
            <a:r>
              <a:rPr lang="en-US" sz="2000" dirty="0" smtClean="0">
                <a:solidFill>
                  <a:srgbClr val="000000"/>
                </a:solidFill>
                <a:cs typeface="Arial" charset="0"/>
              </a:rPr>
              <a:t>for </a:t>
            </a:r>
            <a:r>
              <a:rPr lang="en-US" sz="2000" dirty="0" err="1" smtClean="0">
                <a:solidFill>
                  <a:srgbClr val="000000"/>
                </a:solidFill>
                <a:cs typeface="Arial" charset="0"/>
              </a:rPr>
              <a:t>Sundari’s</a:t>
            </a:r>
            <a:r>
              <a:rPr lang="en-US" sz="2000" dirty="0" smtClean="0">
                <a:solidFill>
                  <a:srgbClr val="000000"/>
                </a:solidFill>
                <a:cs typeface="Arial" charset="0"/>
              </a:rPr>
              <a:t> Garments?</a:t>
            </a:r>
            <a:endParaRPr lang="en-US" sz="2000" dirty="0">
              <a:solidFill>
                <a:srgbClr val="000000"/>
              </a:solidFill>
              <a:cs typeface="Arial" charset="0"/>
            </a:endParaRPr>
          </a:p>
          <a:p>
            <a:pPr lvl="2" eaLnBrk="1" hangingPunct="1">
              <a:lnSpc>
                <a:spcPct val="140000"/>
              </a:lnSpc>
              <a:buSzPct val="100000"/>
              <a:buFont typeface="Arial" charset="0"/>
              <a:buChar char="•"/>
            </a:pPr>
            <a:r>
              <a:rPr lang="en-US" sz="2000" dirty="0">
                <a:solidFill>
                  <a:srgbClr val="000000"/>
                </a:solidFill>
                <a:cs typeface="Arial" charset="0"/>
              </a:rPr>
              <a:t>What are their </a:t>
            </a:r>
            <a:r>
              <a:rPr lang="en-US" sz="2000" dirty="0" smtClean="0">
                <a:solidFill>
                  <a:srgbClr val="000000"/>
                </a:solidFill>
                <a:cs typeface="Arial" charset="0"/>
              </a:rPr>
              <a:t>essential needs</a:t>
            </a:r>
            <a:r>
              <a:rPr lang="en-US" sz="2000" dirty="0">
                <a:solidFill>
                  <a:srgbClr val="000000"/>
                </a:solidFill>
                <a:cs typeface="Arial" charset="0"/>
              </a:rPr>
              <a:t>? </a:t>
            </a:r>
            <a:endParaRPr lang="en-US" sz="2000" dirty="0" smtClean="0">
              <a:solidFill>
                <a:srgbClr val="000000"/>
              </a:solidFill>
              <a:cs typeface="Arial" charset="0"/>
            </a:endParaRPr>
          </a:p>
          <a:p>
            <a:pPr lvl="2" eaLnBrk="1" hangingPunct="1">
              <a:lnSpc>
                <a:spcPct val="140000"/>
              </a:lnSpc>
              <a:buSzPct val="100000"/>
              <a:buFont typeface="Arial" charset="0"/>
              <a:buChar char="•"/>
            </a:pPr>
            <a:r>
              <a:rPr lang="en-US" sz="2000" dirty="0" smtClean="0">
                <a:solidFill>
                  <a:srgbClr val="000000"/>
                </a:solidFill>
                <a:cs typeface="Arial" charset="0"/>
              </a:rPr>
              <a:t>Can </a:t>
            </a:r>
            <a:r>
              <a:rPr lang="en-US" sz="2000" dirty="0">
                <a:solidFill>
                  <a:srgbClr val="000000"/>
                </a:solidFill>
                <a:cs typeface="Arial" charset="0"/>
              </a:rPr>
              <a:t>we think of  </a:t>
            </a:r>
            <a:r>
              <a:rPr lang="en-US" sz="2000" dirty="0" smtClean="0">
                <a:solidFill>
                  <a:srgbClr val="000000"/>
                </a:solidFill>
                <a:cs typeface="Arial" charset="0"/>
              </a:rPr>
              <a:t>products/services </a:t>
            </a:r>
            <a:r>
              <a:rPr lang="en-US" sz="2000" dirty="0">
                <a:solidFill>
                  <a:srgbClr val="000000"/>
                </a:solidFill>
                <a:cs typeface="Arial" charset="0"/>
              </a:rPr>
              <a:t>which will satisfy </a:t>
            </a:r>
            <a:r>
              <a:rPr lang="en-US" sz="2000" dirty="0" smtClean="0">
                <a:solidFill>
                  <a:srgbClr val="000000"/>
                </a:solidFill>
                <a:cs typeface="Arial" charset="0"/>
              </a:rPr>
              <a:t>the essential needs? </a:t>
            </a:r>
            <a:endParaRPr lang="en-US" sz="2400" dirty="0">
              <a:solidFill>
                <a:srgbClr val="000000"/>
              </a:solidFill>
              <a:cs typeface="Arial" charset="0"/>
            </a:endParaRPr>
          </a:p>
        </p:txBody>
      </p:sp>
      <p:sp>
        <p:nvSpPr>
          <p:cNvPr id="8" name="Slide Number Placeholder 5"/>
          <p:cNvSpPr>
            <a:spLocks noGrp="1"/>
          </p:cNvSpPr>
          <p:nvPr>
            <p:ph type="sldNum" sz="quarter" idx="12"/>
          </p:nvPr>
        </p:nvSpPr>
        <p:spPr>
          <a:xfrm>
            <a:off x="3048000" y="6416675"/>
            <a:ext cx="2895600" cy="365125"/>
          </a:xfrm>
        </p:spPr>
        <p:txBody>
          <a:bodyPr bIns="0" anchor="b" anchorCtr="0"/>
          <a:lstStyle/>
          <a:p>
            <a:pPr algn="ctr">
              <a:defRPr/>
            </a:pPr>
            <a:fld id="{03C80C40-EA9E-45EA-B179-9B8DEC1116C8}" type="slidenum">
              <a:rPr lang="en-US" sz="1600" b="1" smtClean="0">
                <a:solidFill>
                  <a:schemeClr val="tx1"/>
                </a:solidFill>
              </a:rPr>
              <a:pPr algn="ctr">
                <a:defRPr/>
              </a:pPr>
              <a:t>18</a:t>
            </a:fld>
            <a:endParaRPr lang="en-US" sz="1600" b="1" smtClean="0">
              <a:solidFill>
                <a:schemeClr val="tx1"/>
              </a:solidFill>
            </a:endParaRPr>
          </a:p>
        </p:txBody>
      </p:sp>
      <p:sp>
        <p:nvSpPr>
          <p:cNvPr id="5" name="Text Box 1"/>
          <p:cNvSpPr txBox="1">
            <a:spLocks noChangeArrowheads="1"/>
          </p:cNvSpPr>
          <p:nvPr/>
        </p:nvSpPr>
        <p:spPr bwMode="auto">
          <a:xfrm>
            <a:off x="4648200" y="16764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सुंदरी गारमेंट– कक्षा की चर्चा </a:t>
            </a:r>
            <a:endParaRPr lang="en-GB" sz="2400" dirty="0">
              <a:solidFill>
                <a:srgbClr val="000000"/>
              </a:solidFill>
              <a:cs typeface="Arial" charset="0"/>
            </a:endParaRPr>
          </a:p>
        </p:txBody>
      </p:sp>
      <p:sp>
        <p:nvSpPr>
          <p:cNvPr id="6" name="Text Box 2"/>
          <p:cNvSpPr txBox="1">
            <a:spLocks noChangeArrowheads="1"/>
          </p:cNvSpPr>
          <p:nvPr/>
        </p:nvSpPr>
        <p:spPr bwMode="auto">
          <a:xfrm>
            <a:off x="4648200" y="105029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40000"/>
              </a:lnSpc>
              <a:buSzPct val="100000"/>
            </a:pPr>
            <a:r>
              <a:rPr lang="en-US" sz="2400" dirty="0">
                <a:solidFill>
                  <a:srgbClr val="000000"/>
                </a:solidFill>
                <a:cs typeface="Arial" charset="0"/>
              </a:rPr>
              <a:t>	</a:t>
            </a:r>
            <a:r>
              <a:rPr lang="x-none" sz="2400" dirty="0" smtClean="0">
                <a:solidFill>
                  <a:srgbClr val="000000"/>
                </a:solidFill>
                <a:cs typeface="Arial" charset="0"/>
              </a:rPr>
              <a:t>आइए निम्न पर चर्चा करते हैं</a:t>
            </a:r>
            <a:r>
              <a:rPr lang="en-US" sz="2400" dirty="0" smtClean="0">
                <a:solidFill>
                  <a:srgbClr val="000000"/>
                </a:solidFill>
                <a:cs typeface="Arial" charset="0"/>
              </a:rPr>
              <a:t>:</a:t>
            </a:r>
            <a:endParaRPr lang="en-US" sz="2400" dirty="0">
              <a:solidFill>
                <a:srgbClr val="000000"/>
              </a:solidFill>
              <a:cs typeface="Arial" charset="0"/>
            </a:endParaRPr>
          </a:p>
          <a:p>
            <a:pPr lvl="2" eaLnBrk="1" hangingPunct="1">
              <a:lnSpc>
                <a:spcPct val="140000"/>
              </a:lnSpc>
              <a:buSzPct val="100000"/>
              <a:buFont typeface="Arial" charset="0"/>
              <a:buChar char="•"/>
            </a:pPr>
            <a:r>
              <a:rPr lang="x-none" sz="2000" dirty="0" smtClean="0">
                <a:solidFill>
                  <a:srgbClr val="000000"/>
                </a:solidFill>
                <a:cs typeface="Arial" charset="0"/>
              </a:rPr>
              <a:t>क्या हम सुंदरी गारमेंट के लिए विभि‍न्न प्रकार के ग्राहकों के बारे में सोच सकते हैं</a:t>
            </a:r>
            <a:r>
              <a:rPr lang="en-US" sz="2000" dirty="0" smtClean="0">
                <a:solidFill>
                  <a:srgbClr val="000000"/>
                </a:solidFill>
                <a:cs typeface="Arial" charset="0"/>
              </a:rPr>
              <a:t>?</a:t>
            </a:r>
            <a:endParaRPr lang="en-US" sz="2000" dirty="0">
              <a:solidFill>
                <a:srgbClr val="000000"/>
              </a:solidFill>
              <a:cs typeface="Arial" charset="0"/>
            </a:endParaRPr>
          </a:p>
          <a:p>
            <a:pPr lvl="2" eaLnBrk="1" hangingPunct="1">
              <a:lnSpc>
                <a:spcPct val="140000"/>
              </a:lnSpc>
              <a:buSzPct val="100000"/>
              <a:buFont typeface="Arial" charset="0"/>
              <a:buChar char="•"/>
            </a:pPr>
            <a:r>
              <a:rPr lang="x-none" sz="2000" dirty="0" smtClean="0">
                <a:solidFill>
                  <a:srgbClr val="000000"/>
                </a:solidFill>
                <a:cs typeface="Arial" charset="0"/>
              </a:rPr>
              <a:t>उनकी आवश्यक जरूरतें क्या हैं</a:t>
            </a:r>
            <a:r>
              <a:rPr lang="en-US" sz="2000" dirty="0" smtClean="0">
                <a:solidFill>
                  <a:srgbClr val="000000"/>
                </a:solidFill>
                <a:cs typeface="Arial" charset="0"/>
              </a:rPr>
              <a:t>? </a:t>
            </a:r>
          </a:p>
          <a:p>
            <a:pPr lvl="2" eaLnBrk="1" hangingPunct="1">
              <a:lnSpc>
                <a:spcPct val="140000"/>
              </a:lnSpc>
              <a:buSzPct val="100000"/>
              <a:buFont typeface="Arial" charset="0"/>
              <a:buChar char="•"/>
            </a:pPr>
            <a:r>
              <a:rPr lang="x-none" sz="2000" dirty="0" smtClean="0">
                <a:solidFill>
                  <a:srgbClr val="000000"/>
                </a:solidFill>
                <a:cs typeface="Arial" charset="0"/>
              </a:rPr>
              <a:t>क्या हम उन उत्पादों/सेवाओं के बारे में सोच सकते हैं जो आवश्यक जरूरतों को पूरा करेंगी</a:t>
            </a:r>
            <a:r>
              <a:rPr lang="en-US" sz="2000" dirty="0" smtClean="0">
                <a:solidFill>
                  <a:srgbClr val="000000"/>
                </a:solidFill>
                <a:cs typeface="Arial" charset="0"/>
              </a:rPr>
              <a:t>? </a:t>
            </a:r>
            <a:endParaRPr lang="en-US" sz="2400" dirty="0">
              <a:solidFill>
                <a:srgbClr val="000000"/>
              </a:solidFill>
              <a:cs typeface="Arial" charset="0"/>
            </a:endParaRPr>
          </a:p>
        </p:txBody>
      </p:sp>
    </p:spTree>
    <p:extLst>
      <p:ext uri="{BB962C8B-B14F-4D97-AF65-F5344CB8AC3E}">
        <p14:creationId xmlns:p14="http://schemas.microsoft.com/office/powerpoint/2010/main" val="249602924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19</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9050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en-AU" sz="2000" dirty="0">
                <a:solidFill>
                  <a:srgbClr val="000000"/>
                </a:solidFill>
                <a:cs typeface="Arial" charset="0"/>
              </a:rPr>
              <a:t>Customers and their types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Customer needs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Profiling customers</a:t>
            </a:r>
          </a:p>
          <a:p>
            <a:pPr marL="342900" indent="-342900">
              <a:spcAft>
                <a:spcPts val="800"/>
              </a:spcAft>
              <a:buFont typeface="+mj-lt"/>
              <a:buAutoNum type="arabicPeriod"/>
            </a:pPr>
            <a:r>
              <a:rPr lang="en-US" sz="2000" dirty="0">
                <a:solidFill>
                  <a:srgbClr val="000000"/>
                </a:solidFill>
                <a:cs typeface="Arial" charset="0"/>
              </a:rPr>
              <a:t>Quality of products/services offered</a:t>
            </a:r>
          </a:p>
          <a:p>
            <a:pPr marL="342900" indent="-342900">
              <a:spcAft>
                <a:spcPts val="800"/>
              </a:spcAft>
              <a:buFont typeface="+mj-lt"/>
              <a:buAutoNum type="arabicPeriod"/>
            </a:pPr>
            <a:r>
              <a:rPr lang="en-AU" sz="2000" dirty="0">
                <a:solidFill>
                  <a:srgbClr val="000000"/>
                </a:solidFill>
                <a:cs typeface="Arial" charset="0"/>
              </a:rPr>
              <a:t>Competitors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Assignment</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Selecting products/services for business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Creating customer communication for the business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76200" y="1524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316896815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1160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en-AU" sz="2000" dirty="0">
                <a:solidFill>
                  <a:srgbClr val="000000"/>
                </a:solidFill>
                <a:cs typeface="Arial" charset="0"/>
              </a:rPr>
              <a:t>Customers and their types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Customer needs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Profiling </a:t>
            </a:r>
            <a:r>
              <a:rPr lang="en-AU" sz="2000" dirty="0" smtClean="0">
                <a:solidFill>
                  <a:srgbClr val="000000"/>
                </a:solidFill>
                <a:cs typeface="Arial" charset="0"/>
              </a:rPr>
              <a:t>customers</a:t>
            </a:r>
          </a:p>
          <a:p>
            <a:pPr marL="342900" indent="-342900">
              <a:spcAft>
                <a:spcPts val="800"/>
              </a:spcAft>
              <a:buFont typeface="+mj-lt"/>
              <a:buAutoNum type="arabicPeriod"/>
            </a:pPr>
            <a:r>
              <a:rPr lang="en-US" sz="2000" dirty="0" smtClean="0">
                <a:solidFill>
                  <a:srgbClr val="000000"/>
                </a:solidFill>
                <a:cs typeface="Arial" charset="0"/>
              </a:rPr>
              <a:t>Quality of products/services offered</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Competitors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Assignment</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Selecting products/services for business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Creating customer communication for the business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smtClean="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Tree>
    <p:extLst>
      <p:ext uri="{BB962C8B-B14F-4D97-AF65-F5344CB8AC3E}">
        <p14:creationId xmlns:p14="http://schemas.microsoft.com/office/powerpoint/2010/main" val="261039684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DD9FE626-AC77-4D60-88DD-7971CEF46B38}" type="slidenum">
              <a:rPr lang="en-US" smtClean="0"/>
              <a:pPr>
                <a:defRPr/>
              </a:pPr>
              <a:t>20</a:t>
            </a:fld>
            <a:endParaRPr lang="en-US"/>
          </a:p>
        </p:txBody>
      </p:sp>
      <p:sp>
        <p:nvSpPr>
          <p:cNvPr id="9" name="Rectangle 8"/>
          <p:cNvSpPr/>
          <p:nvPr/>
        </p:nvSpPr>
        <p:spPr>
          <a:xfrm>
            <a:off x="187693" y="4800600"/>
            <a:ext cx="4267199" cy="1066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spcBef>
                <a:spcPts val="500"/>
              </a:spcBef>
              <a:spcAft>
                <a:spcPts val="0"/>
              </a:spcAft>
              <a:defRPr/>
            </a:pPr>
            <a:r>
              <a:rPr lang="en-US" sz="2000" b="1" dirty="0" smtClean="0">
                <a:solidFill>
                  <a:schemeClr val="tx1"/>
                </a:solidFill>
                <a:latin typeface="Garamond" pitchFamily="18" charset="0"/>
              </a:rPr>
              <a:t>Key Points : </a:t>
            </a:r>
            <a:r>
              <a:rPr lang="en-US" sz="2000" dirty="0" smtClean="0">
                <a:solidFill>
                  <a:schemeClr val="tx1"/>
                </a:solidFill>
                <a:latin typeface="Garamond" pitchFamily="18" charset="0"/>
              </a:rPr>
              <a:t>We should profile our customers to understand them better</a:t>
            </a:r>
            <a:endParaRPr lang="en-US" sz="2000" dirty="0">
              <a:solidFill>
                <a:schemeClr val="tx1"/>
              </a:solidFill>
              <a:latin typeface="Garamond" pitchFamily="18" charset="0"/>
            </a:endParaRPr>
          </a:p>
        </p:txBody>
      </p:sp>
      <p:sp>
        <p:nvSpPr>
          <p:cNvPr id="6" name="Text Box 1"/>
          <p:cNvSpPr txBox="1">
            <a:spLocks noChangeArrowheads="1"/>
          </p:cNvSpPr>
          <p:nvPr/>
        </p:nvSpPr>
        <p:spPr bwMode="auto">
          <a:xfrm>
            <a:off x="4648200" y="16764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a:t>
            </a:r>
            <a:r>
              <a:rPr lang="x-none" sz="2400" dirty="0" smtClean="0">
                <a:solidFill>
                  <a:srgbClr val="000000"/>
                </a:solidFill>
                <a:cs typeface="Arial" charset="0"/>
              </a:rPr>
              <a:t>ग्राहक की रूपरेखा तैयार करना  </a:t>
            </a:r>
            <a:endParaRPr lang="en-GB" sz="2400" dirty="0">
              <a:solidFill>
                <a:srgbClr val="000000"/>
              </a:solidFill>
              <a:cs typeface="Arial" charset="0"/>
            </a:endParaRPr>
          </a:p>
        </p:txBody>
      </p:sp>
      <p:sp>
        <p:nvSpPr>
          <p:cNvPr id="7" name="Text Box 2"/>
          <p:cNvSpPr txBox="1">
            <a:spLocks noChangeArrowheads="1"/>
          </p:cNvSpPr>
          <p:nvPr/>
        </p:nvSpPr>
        <p:spPr bwMode="auto">
          <a:xfrm>
            <a:off x="4648200" y="1050291"/>
            <a:ext cx="4267200" cy="359791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00025" indent="-200025" eaLnBrk="1" hangingPunct="1">
              <a:lnSpc>
                <a:spcPct val="114000"/>
              </a:lnSpc>
              <a:buSzPct val="100000"/>
              <a:buFont typeface="Arial" pitchFamily="34" charset="0"/>
              <a:buChar char="•"/>
            </a:pPr>
            <a:r>
              <a:rPr lang="x-none" sz="2000" dirty="0" smtClean="0">
                <a:solidFill>
                  <a:srgbClr val="000000"/>
                </a:solidFill>
                <a:cs typeface="Arial" pitchFamily="34" charset="0"/>
              </a:rPr>
              <a:t>हमें अपने ग्राहकों को बेहतर समझने के लिए ज्यादा विस्तार से उनकी रूपरेखा / प्रोफ़ाइल तैयार करनी चाहिए </a:t>
            </a:r>
            <a:endParaRPr lang="en-IN" sz="2000" dirty="0">
              <a:solidFill>
                <a:srgbClr val="000000"/>
              </a:solidFill>
              <a:cs typeface="Arial" pitchFamily="34" charset="0"/>
            </a:endParaRPr>
          </a:p>
          <a:p>
            <a:pPr marL="200025" indent="-200025" eaLnBrk="1" hangingPunct="1">
              <a:lnSpc>
                <a:spcPct val="114000"/>
              </a:lnSpc>
              <a:buSzPct val="100000"/>
            </a:pPr>
            <a:endParaRPr lang="en-US" sz="2000" dirty="0">
              <a:solidFill>
                <a:srgbClr val="000000"/>
              </a:solidFill>
              <a:cs typeface="Arial" pitchFamily="34" charset="0"/>
            </a:endParaRPr>
          </a:p>
          <a:p>
            <a:pPr marL="200025" indent="-200025" eaLnBrk="1" hangingPunct="1">
              <a:lnSpc>
                <a:spcPct val="114000"/>
              </a:lnSpc>
              <a:buSzPct val="100000"/>
              <a:buFont typeface="Arial" pitchFamily="34" charset="0"/>
              <a:buChar char="•"/>
            </a:pPr>
            <a:r>
              <a:rPr lang="x-none" sz="2000" dirty="0" smtClean="0">
                <a:solidFill>
                  <a:srgbClr val="000000"/>
                </a:solidFill>
                <a:cs typeface="Arial" pitchFamily="34" charset="0"/>
              </a:rPr>
              <a:t>निम्न बातों को समझने के साथ रूपरेखा तैयार करना </a:t>
            </a:r>
            <a:endParaRPr lang="en-US" sz="2000" dirty="0">
              <a:solidFill>
                <a:srgbClr val="000000"/>
              </a:solidFill>
              <a:cs typeface="Arial" pitchFamily="34" charset="0"/>
            </a:endParaRPr>
          </a:p>
          <a:p>
            <a:pPr lvl="2" eaLnBrk="1" hangingPunct="1">
              <a:lnSpc>
                <a:spcPct val="114000"/>
              </a:lnSpc>
              <a:buSzPct val="100000"/>
              <a:buFont typeface="Arial" charset="0"/>
              <a:buChar char="•"/>
            </a:pPr>
            <a:r>
              <a:rPr lang="x-none" dirty="0" smtClean="0">
                <a:solidFill>
                  <a:srgbClr val="000000"/>
                </a:solidFill>
                <a:cs typeface="Arial" charset="0"/>
              </a:rPr>
              <a:t>ग्राहकों के प्रकार की जानकारियां </a:t>
            </a:r>
            <a:r>
              <a:rPr lang="en-US" dirty="0" smtClean="0">
                <a:solidFill>
                  <a:srgbClr val="000000"/>
                </a:solidFill>
                <a:cs typeface="Arial" charset="0"/>
              </a:rPr>
              <a:t> </a:t>
            </a:r>
            <a:endParaRPr lang="en-US" dirty="0">
              <a:solidFill>
                <a:srgbClr val="000000"/>
              </a:solidFill>
              <a:cs typeface="Arial" charset="0"/>
            </a:endParaRPr>
          </a:p>
          <a:p>
            <a:pPr lvl="2" eaLnBrk="1" hangingPunct="1">
              <a:lnSpc>
                <a:spcPct val="114000"/>
              </a:lnSpc>
              <a:buSzPct val="100000"/>
              <a:buFont typeface="Arial" charset="0"/>
              <a:buChar char="•"/>
            </a:pPr>
            <a:r>
              <a:rPr lang="x-none" dirty="0" smtClean="0">
                <a:solidFill>
                  <a:srgbClr val="000000"/>
                </a:solidFill>
                <a:cs typeface="Arial" charset="0"/>
              </a:rPr>
              <a:t>जो उत्पाद/सेवा हम बेच रहे हैं उसके प्रति ग्राहक का मौजूदा बर्ताव और रवैया </a:t>
            </a:r>
            <a:endParaRPr lang="en-US" dirty="0">
              <a:solidFill>
                <a:srgbClr val="000000"/>
              </a:solidFill>
              <a:cs typeface="Arial" charset="0"/>
            </a:endParaRPr>
          </a:p>
          <a:p>
            <a:pPr lvl="2" eaLnBrk="1" hangingPunct="1">
              <a:lnSpc>
                <a:spcPct val="114000"/>
              </a:lnSpc>
              <a:buSzPct val="100000"/>
              <a:buFont typeface="Arial" charset="0"/>
              <a:buChar char="•"/>
            </a:pPr>
            <a:r>
              <a:rPr lang="x-none" dirty="0" smtClean="0">
                <a:solidFill>
                  <a:srgbClr val="000000"/>
                </a:solidFill>
                <a:cs typeface="Arial" charset="0"/>
              </a:rPr>
              <a:t>ग्राहक की जरूरतें </a:t>
            </a:r>
            <a:endParaRPr lang="en-US" dirty="0">
              <a:solidFill>
                <a:srgbClr val="000000"/>
              </a:solidFill>
              <a:cs typeface="Arial" charset="0"/>
            </a:endParaRPr>
          </a:p>
          <a:p>
            <a:pPr marL="200025" indent="-200025" eaLnBrk="1" hangingPunct="1">
              <a:lnSpc>
                <a:spcPct val="114000"/>
              </a:lnSpc>
              <a:buSzPct val="100000"/>
            </a:pPr>
            <a:endParaRPr lang="en-US" sz="2000" dirty="0">
              <a:solidFill>
                <a:srgbClr val="000000"/>
              </a:solidFill>
              <a:cs typeface="Arial" pitchFamily="34" charset="0"/>
            </a:endParaRPr>
          </a:p>
        </p:txBody>
      </p:sp>
      <p:sp>
        <p:nvSpPr>
          <p:cNvPr id="10" name="Text Box 1"/>
          <p:cNvSpPr txBox="1">
            <a:spLocks noChangeArrowheads="1"/>
          </p:cNvSpPr>
          <p:nvPr/>
        </p:nvSpPr>
        <p:spPr bwMode="auto">
          <a:xfrm>
            <a:off x="187693" y="174057"/>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cs typeface="Arial" charset="0"/>
              </a:rPr>
              <a:t>1-a. Customer’s Behavior, Preferences and Attitude</a:t>
            </a:r>
            <a:endParaRPr lang="en-GB" sz="2400" dirty="0">
              <a:cs typeface="Arial" charset="0"/>
            </a:endParaRPr>
          </a:p>
        </p:txBody>
      </p:sp>
      <p:sp>
        <p:nvSpPr>
          <p:cNvPr id="11" name="Text Box 2"/>
          <p:cNvSpPr txBox="1">
            <a:spLocks noChangeArrowheads="1"/>
          </p:cNvSpPr>
          <p:nvPr/>
        </p:nvSpPr>
        <p:spPr bwMode="auto">
          <a:xfrm>
            <a:off x="187693" y="1056708"/>
            <a:ext cx="4267200" cy="359791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00025" indent="-200025" eaLnBrk="1" hangingPunct="1">
              <a:lnSpc>
                <a:spcPct val="110000"/>
              </a:lnSpc>
              <a:buSzPct val="100000"/>
              <a:buFont typeface="Arial" pitchFamily="34" charset="0"/>
              <a:buChar char="•"/>
            </a:pPr>
            <a:r>
              <a:rPr lang="en-IN" sz="2000" dirty="0">
                <a:cs typeface="Arial" pitchFamily="34" charset="0"/>
              </a:rPr>
              <a:t>We should profile our customers in more detail  to understand them better</a:t>
            </a:r>
          </a:p>
          <a:p>
            <a:pPr marL="200025" indent="-200025" eaLnBrk="1" hangingPunct="1">
              <a:lnSpc>
                <a:spcPct val="110000"/>
              </a:lnSpc>
              <a:buSzPct val="100000"/>
              <a:buFont typeface="Arial" pitchFamily="34" charset="0"/>
              <a:buChar char="•"/>
            </a:pPr>
            <a:r>
              <a:rPr lang="en-US" sz="2000" dirty="0" smtClean="0">
                <a:cs typeface="Arial" pitchFamily="34" charset="0"/>
              </a:rPr>
              <a:t>Profiling </a:t>
            </a:r>
            <a:r>
              <a:rPr lang="en-US" sz="2000" dirty="0">
                <a:cs typeface="Arial" pitchFamily="34" charset="0"/>
              </a:rPr>
              <a:t>includes understanding</a:t>
            </a:r>
          </a:p>
          <a:p>
            <a:pPr marL="800100" lvl="2" indent="-342900" eaLnBrk="1" hangingPunct="1">
              <a:lnSpc>
                <a:spcPct val="110000"/>
              </a:lnSpc>
              <a:buSzPct val="100000"/>
              <a:buFont typeface="+mj-lt"/>
              <a:buAutoNum type="arabicPeriod"/>
            </a:pPr>
            <a:r>
              <a:rPr lang="en-US" dirty="0">
                <a:cs typeface="Arial" charset="0"/>
              </a:rPr>
              <a:t>Details about customer type </a:t>
            </a:r>
            <a:endParaRPr lang="en-US" dirty="0" smtClean="0">
              <a:cs typeface="Arial" charset="0"/>
            </a:endParaRPr>
          </a:p>
          <a:p>
            <a:pPr marL="800100" lvl="2" indent="-342900" eaLnBrk="1" hangingPunct="1">
              <a:lnSpc>
                <a:spcPct val="110000"/>
              </a:lnSpc>
              <a:buSzPct val="100000"/>
              <a:buFont typeface="+mj-lt"/>
              <a:buAutoNum type="arabicPeriod"/>
            </a:pPr>
            <a:r>
              <a:rPr lang="en-US" dirty="0">
                <a:cs typeface="Arial" charset="0"/>
              </a:rPr>
              <a:t>Customer’s </a:t>
            </a:r>
            <a:r>
              <a:rPr lang="en-US" dirty="0" smtClean="0">
                <a:cs typeface="Arial" charset="0"/>
              </a:rPr>
              <a:t>needs</a:t>
            </a:r>
            <a:endParaRPr lang="en-US" dirty="0">
              <a:cs typeface="Arial" charset="0"/>
            </a:endParaRPr>
          </a:p>
          <a:p>
            <a:pPr marL="800100" lvl="2" indent="-342900" eaLnBrk="1" hangingPunct="1">
              <a:lnSpc>
                <a:spcPct val="110000"/>
              </a:lnSpc>
              <a:buSzPct val="100000"/>
              <a:buFont typeface="+mj-lt"/>
              <a:buAutoNum type="arabicPeriod"/>
            </a:pPr>
            <a:r>
              <a:rPr lang="en-US" dirty="0">
                <a:cs typeface="Arial" charset="0"/>
              </a:rPr>
              <a:t>Customer’s existing </a:t>
            </a:r>
            <a:r>
              <a:rPr lang="en-US" dirty="0" err="1">
                <a:cs typeface="Arial" charset="0"/>
              </a:rPr>
              <a:t>behaviours</a:t>
            </a:r>
            <a:r>
              <a:rPr lang="en-US" dirty="0">
                <a:cs typeface="Arial" charset="0"/>
              </a:rPr>
              <a:t> and attitude towards the product/service we are </a:t>
            </a:r>
            <a:r>
              <a:rPr lang="en-US" dirty="0" smtClean="0">
                <a:cs typeface="Arial" charset="0"/>
              </a:rPr>
              <a:t>selling</a:t>
            </a:r>
          </a:p>
          <a:p>
            <a:pPr marL="200025" lvl="2" eaLnBrk="1" hangingPunct="1">
              <a:lnSpc>
                <a:spcPct val="110000"/>
              </a:lnSpc>
              <a:buSzPct val="100000"/>
              <a:buFont typeface="Arial" pitchFamily="34" charset="0"/>
              <a:buChar char="•"/>
            </a:pPr>
            <a:r>
              <a:rPr lang="en-US" sz="2000" dirty="0">
                <a:cs typeface="Arial" pitchFamily="34" charset="0"/>
              </a:rPr>
              <a:t>We already looked at the first two parts, Let’s look at the third part</a:t>
            </a:r>
            <a:r>
              <a:rPr lang="en-US" sz="2000" dirty="0" smtClean="0">
                <a:cs typeface="Arial" pitchFamily="34" charset="0"/>
              </a:rPr>
              <a:t>.</a:t>
            </a:r>
            <a:endParaRPr lang="en-US" sz="2000" dirty="0">
              <a:cs typeface="Arial" pitchFamily="34" charset="0"/>
            </a:endParaRPr>
          </a:p>
        </p:txBody>
      </p:sp>
      <p:sp>
        <p:nvSpPr>
          <p:cNvPr id="12" name="Rectangle 11"/>
          <p:cNvSpPr/>
          <p:nvPr/>
        </p:nvSpPr>
        <p:spPr>
          <a:xfrm>
            <a:off x="4648200" y="4800600"/>
            <a:ext cx="4267199" cy="1066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spcBef>
                <a:spcPts val="500"/>
              </a:spcBef>
              <a:spcAft>
                <a:spcPts val="0"/>
              </a:spcAft>
              <a:defRPr/>
            </a:pPr>
            <a:r>
              <a:rPr lang="x-none" sz="2000" dirty="0" smtClean="0">
                <a:solidFill>
                  <a:schemeClr val="tx1"/>
                </a:solidFill>
                <a:latin typeface="Garamond" pitchFamily="18" charset="0"/>
              </a:rPr>
              <a:t>मुख्य बिंदु: </a:t>
            </a:r>
            <a:r>
              <a:rPr lang="x-none" sz="2000" dirty="0" smtClean="0">
                <a:solidFill>
                  <a:srgbClr val="000000"/>
                </a:solidFill>
                <a:cs typeface="Arial" pitchFamily="34" charset="0"/>
              </a:rPr>
              <a:t>हमें अपने ग्राहकों को बेहतर समझने के लिए उनकी रूपरेखा तैयार करनी चाहिए </a:t>
            </a:r>
            <a:endParaRPr lang="en-US" sz="2000" dirty="0">
              <a:solidFill>
                <a:schemeClr val="tx1"/>
              </a:solidFill>
              <a:latin typeface="Garamond" pitchFamily="18" charset="0"/>
            </a:endParaRPr>
          </a:p>
        </p:txBody>
      </p:sp>
      <p:sp>
        <p:nvSpPr>
          <p:cNvPr id="13" name="Slide Number Placeholder 5"/>
          <p:cNvSpPr>
            <a:spLocks noGrp="1"/>
          </p:cNvSpPr>
          <p:nvPr>
            <p:ph type="sldNum" sz="quarter" idx="12"/>
          </p:nvPr>
        </p:nvSpPr>
        <p:spPr>
          <a:xfrm>
            <a:off x="3048000" y="6416675"/>
            <a:ext cx="2895600" cy="365125"/>
          </a:xfrm>
        </p:spPr>
        <p:txBody>
          <a:bodyPr bIns="0" anchor="b" anchorCtr="0"/>
          <a:lstStyle/>
          <a:p>
            <a:pPr algn="ctr">
              <a:defRPr/>
            </a:pPr>
            <a:fld id="{EC9884D6-A65B-3040-AB76-6A97F4140D01}" type="slidenum">
              <a:rPr lang="en-US" sz="1600" b="1" smtClean="0">
                <a:solidFill>
                  <a:schemeClr val="tx1"/>
                </a:solidFill>
              </a:rPr>
              <a:t>20</a:t>
            </a:fld>
            <a:endParaRPr lang="en-US" sz="1600" b="1" dirty="0" smtClean="0">
              <a:solidFill>
                <a:schemeClr val="tx1"/>
              </a:solidFill>
            </a:endParaRPr>
          </a:p>
        </p:txBody>
      </p:sp>
    </p:spTree>
    <p:extLst>
      <p:ext uri="{BB962C8B-B14F-4D97-AF65-F5344CB8AC3E}">
        <p14:creationId xmlns:p14="http://schemas.microsoft.com/office/powerpoint/2010/main" val="191657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264994" y="1173163"/>
            <a:ext cx="4267200" cy="530383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cs typeface="Arial" pitchFamily="34" charset="0"/>
              </a:rPr>
              <a:t>Groups A:  You are advising </a:t>
            </a:r>
            <a:r>
              <a:rPr lang="en-US" sz="1600" dirty="0" err="1">
                <a:solidFill>
                  <a:srgbClr val="000000"/>
                </a:solidFill>
                <a:latin typeface="Arial" charset="0"/>
                <a:cs typeface="Arial" pitchFamily="34" charset="0"/>
              </a:rPr>
              <a:t>Sundari</a:t>
            </a:r>
            <a:r>
              <a:rPr lang="en-US" sz="1600" dirty="0">
                <a:solidFill>
                  <a:srgbClr val="000000"/>
                </a:solidFill>
                <a:latin typeface="Arial" charset="0"/>
                <a:cs typeface="Arial" pitchFamily="34" charset="0"/>
              </a:rPr>
              <a:t> garments, a business that produces clothes of various kinds</a:t>
            </a: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cs typeface="Arial" pitchFamily="34" charset="0"/>
              </a:rPr>
              <a:t>Groups B : You are advising the owner of a tent-house and mike renting business</a:t>
            </a: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cs typeface="Arial" pitchFamily="34" charset="0"/>
              </a:rPr>
              <a:t>For your business, do the following:</a:t>
            </a:r>
          </a:p>
          <a:p>
            <a:pPr marL="657225" lvl="2" indent="-200025">
              <a:lnSpc>
                <a:spcPct val="114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latin typeface="Arial" charset="0"/>
                <a:cs typeface="Arial" charset="0"/>
              </a:rPr>
              <a:t>Identify customer types and describe them in detail</a:t>
            </a:r>
          </a:p>
          <a:p>
            <a:pPr marL="657225" lvl="2" indent="-200025">
              <a:lnSpc>
                <a:spcPct val="114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latin typeface="Arial" charset="0"/>
                <a:cs typeface="Arial" charset="0"/>
              </a:rPr>
              <a:t>Describe their existing </a:t>
            </a:r>
            <a:r>
              <a:rPr lang="en-US" sz="1400" dirty="0" err="1">
                <a:solidFill>
                  <a:srgbClr val="000000"/>
                </a:solidFill>
                <a:latin typeface="Arial" charset="0"/>
                <a:cs typeface="Arial" charset="0"/>
              </a:rPr>
              <a:t>behaviour</a:t>
            </a:r>
            <a:r>
              <a:rPr lang="en-US" sz="1400" dirty="0">
                <a:solidFill>
                  <a:srgbClr val="000000"/>
                </a:solidFill>
                <a:latin typeface="Arial" charset="0"/>
                <a:cs typeface="Arial" charset="0"/>
              </a:rPr>
              <a:t> and their needs</a:t>
            </a: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p:txBody>
      </p:sp>
      <p:pic>
        <p:nvPicPr>
          <p:cNvPr id="90118"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2134411"/>
            <a:ext cx="801598" cy="8657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8" descr="http://tbn0.google.com/images?q=tbn:YZyYaM2ScRBEdM:http://shopping.bhaskar.com/images/prodimg/large/ARJ2097_1lg.jpg">
            <a:hlinkClick r:id="rId4"/>
          </p:cNvPr>
          <p:cNvPicPr>
            <a:picLocks noChangeAspect="1" noChangeArrowheads="1"/>
          </p:cNvPicPr>
          <p:nvPr/>
        </p:nvPicPr>
        <p:blipFill>
          <a:blip r:embed="rId5"/>
          <a:srcRect l="32582"/>
          <a:stretch>
            <a:fillRect/>
          </a:stretch>
        </p:blipFill>
        <p:spPr bwMode="auto">
          <a:xfrm>
            <a:off x="2869179" y="2103636"/>
            <a:ext cx="542987" cy="803791"/>
          </a:xfrm>
          <a:prstGeom prst="rect">
            <a:avLst/>
          </a:prstGeom>
          <a:noFill/>
          <a:ln w="9525">
            <a:solidFill>
              <a:schemeClr val="tx1">
                <a:lumMod val="65000"/>
                <a:lumOff val="35000"/>
              </a:schemeClr>
            </a:solidFill>
            <a:miter lim="800000"/>
            <a:headEnd/>
            <a:tailEnd/>
          </a:ln>
        </p:spPr>
      </p:pic>
      <p:pic>
        <p:nvPicPr>
          <p:cNvPr id="90116"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12687" y="2138468"/>
            <a:ext cx="785847" cy="7787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0119"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64004" y="3733800"/>
            <a:ext cx="1085330" cy="1085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0121" name="Picture 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11337" y="3847492"/>
            <a:ext cx="1094274" cy="819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 Box 1"/>
          <p:cNvSpPr txBox="1">
            <a:spLocks noChangeArrowheads="1"/>
          </p:cNvSpPr>
          <p:nvPr/>
        </p:nvSpPr>
        <p:spPr bwMode="auto">
          <a:xfrm>
            <a:off x="4648200" y="16764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t>1-a. </a:t>
            </a:r>
            <a:r>
              <a:rPr lang="x-none" sz="2400" dirty="0" smtClean="0"/>
              <a:t>ग्राहक: सामूहिक अभ्यास </a:t>
            </a:r>
            <a:endParaRPr lang="en-GB" sz="2400" dirty="0">
              <a:solidFill>
                <a:srgbClr val="000000"/>
              </a:solidFill>
              <a:cs typeface="Arial" charset="0"/>
            </a:endParaRPr>
          </a:p>
        </p:txBody>
      </p:sp>
      <p:sp>
        <p:nvSpPr>
          <p:cNvPr id="14" name="Text Box 1"/>
          <p:cNvSpPr txBox="1">
            <a:spLocks noChangeArrowheads="1"/>
          </p:cNvSpPr>
          <p:nvPr/>
        </p:nvSpPr>
        <p:spPr bwMode="auto">
          <a:xfrm>
            <a:off x="264994"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t>1-a. Customers </a:t>
            </a:r>
            <a:r>
              <a:rPr lang="en-US" sz="2400" dirty="0"/>
              <a:t>: </a:t>
            </a:r>
            <a:br>
              <a:rPr lang="en-US" sz="2400" dirty="0"/>
            </a:br>
            <a:r>
              <a:rPr lang="en-US" sz="2400" dirty="0"/>
              <a:t>Group Exercise</a:t>
            </a:r>
            <a:endParaRPr lang="en-GB" sz="2400" dirty="0">
              <a:solidFill>
                <a:srgbClr val="000000"/>
              </a:solidFill>
              <a:cs typeface="Arial" charset="0"/>
            </a:endParaRPr>
          </a:p>
        </p:txBody>
      </p:sp>
      <p:sp>
        <p:nvSpPr>
          <p:cNvPr id="15" name="Rectangle 14"/>
          <p:cNvSpPr>
            <a:spLocks noChangeArrowheads="1"/>
          </p:cNvSpPr>
          <p:nvPr/>
        </p:nvSpPr>
        <p:spPr bwMode="auto">
          <a:xfrm>
            <a:off x="4637773" y="1173163"/>
            <a:ext cx="4267200" cy="530383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00" dirty="0" smtClean="0">
                <a:solidFill>
                  <a:srgbClr val="000000"/>
                </a:solidFill>
                <a:latin typeface="Arial" charset="0"/>
                <a:cs typeface="Arial" pitchFamily="34" charset="0"/>
              </a:rPr>
              <a:t>समूह </a:t>
            </a:r>
            <a:r>
              <a:rPr lang="en-US" sz="1600" dirty="0" smtClean="0">
                <a:solidFill>
                  <a:srgbClr val="000000"/>
                </a:solidFill>
                <a:latin typeface="Arial" charset="0"/>
                <a:cs typeface="Arial" pitchFamily="34" charset="0"/>
              </a:rPr>
              <a:t>A </a:t>
            </a:r>
            <a:r>
              <a:rPr lang="x-none" sz="1600" dirty="0" smtClean="0">
                <a:solidFill>
                  <a:srgbClr val="000000"/>
                </a:solidFill>
                <a:latin typeface="Arial" charset="0"/>
                <a:cs typeface="Arial" pitchFamily="34" charset="0"/>
              </a:rPr>
              <a:t>:  आप सुंदरी गारमेंट चला रहे हैं, एक व्यापार जो विभि‍न्न प्रकार के कपड़े बनाने का काम करता है </a:t>
            </a: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00" dirty="0" smtClean="0">
                <a:solidFill>
                  <a:srgbClr val="000000"/>
                </a:solidFill>
                <a:latin typeface="Arial" charset="0"/>
                <a:cs typeface="Arial" pitchFamily="34" charset="0"/>
              </a:rPr>
              <a:t>समूह </a:t>
            </a:r>
            <a:r>
              <a:rPr lang="en-US" sz="1600" dirty="0" smtClean="0">
                <a:solidFill>
                  <a:srgbClr val="000000"/>
                </a:solidFill>
                <a:latin typeface="Arial" charset="0"/>
                <a:cs typeface="Arial" pitchFamily="34" charset="0"/>
              </a:rPr>
              <a:t>B</a:t>
            </a:r>
            <a:r>
              <a:rPr lang="x-none" sz="1600" dirty="0" smtClean="0">
                <a:solidFill>
                  <a:srgbClr val="000000"/>
                </a:solidFill>
                <a:latin typeface="Arial" charset="0"/>
                <a:cs typeface="Arial" pitchFamily="34" charset="0"/>
              </a:rPr>
              <a:t>: आप टेंट हाउस और माइक किराए पर देने के व्यापार के मालिक हैं </a:t>
            </a: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00" dirty="0" smtClean="0">
                <a:solidFill>
                  <a:srgbClr val="000000"/>
                </a:solidFill>
                <a:latin typeface="Arial" charset="0"/>
                <a:cs typeface="Arial" pitchFamily="34" charset="0"/>
              </a:rPr>
              <a:t>अपने व्यापार के लिए, निम्न काम कीजिए</a:t>
            </a:r>
            <a:r>
              <a:rPr lang="en-US" sz="1600" dirty="0" smtClean="0">
                <a:solidFill>
                  <a:srgbClr val="000000"/>
                </a:solidFill>
                <a:latin typeface="Arial" charset="0"/>
                <a:cs typeface="Arial" pitchFamily="34" charset="0"/>
              </a:rPr>
              <a:t>:</a:t>
            </a:r>
            <a:endParaRPr lang="en-US" sz="1600" dirty="0">
              <a:solidFill>
                <a:srgbClr val="000000"/>
              </a:solidFill>
              <a:latin typeface="Arial" charset="0"/>
              <a:cs typeface="Arial" pitchFamily="34" charset="0"/>
            </a:endParaRPr>
          </a:p>
          <a:p>
            <a:pPr marL="657225" lvl="2" indent="-200025">
              <a:lnSpc>
                <a:spcPct val="114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400" dirty="0" smtClean="0">
                <a:solidFill>
                  <a:srgbClr val="000000"/>
                </a:solidFill>
                <a:latin typeface="Arial" charset="0"/>
                <a:cs typeface="Arial" charset="0"/>
              </a:rPr>
              <a:t>ग्राहक के प्रकार जानिए और उनकी विस्तृत जानकारी दीजिए </a:t>
            </a:r>
            <a:endParaRPr lang="en-US" sz="1400" dirty="0">
              <a:solidFill>
                <a:srgbClr val="000000"/>
              </a:solidFill>
              <a:latin typeface="Arial" charset="0"/>
              <a:cs typeface="Arial" charset="0"/>
            </a:endParaRPr>
          </a:p>
          <a:p>
            <a:pPr marL="657225" lvl="2" indent="-200025">
              <a:lnSpc>
                <a:spcPct val="114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400" dirty="0" smtClean="0">
                <a:solidFill>
                  <a:srgbClr val="000000"/>
                </a:solidFill>
                <a:latin typeface="Arial" charset="0"/>
                <a:cs typeface="Arial" charset="0"/>
              </a:rPr>
              <a:t>उनके मौजूदा बर्ताव् और उनकी जरूरतों की जानकारी दीजिए  </a:t>
            </a:r>
            <a:endParaRPr lang="en-US" sz="1400" dirty="0">
              <a:solidFill>
                <a:srgbClr val="000000"/>
              </a:solidFill>
              <a:latin typeface="Arial" charset="0"/>
              <a:cs typeface="Arial"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600" dirty="0">
              <a:solidFill>
                <a:srgbClr val="000000"/>
              </a:solidFill>
              <a:latin typeface="Arial" charset="0"/>
              <a:cs typeface="Arial" pitchFamily="34" charset="0"/>
            </a:endParaRPr>
          </a:p>
        </p:txBody>
      </p:sp>
      <p:pic>
        <p:nvPicPr>
          <p:cNvPr id="1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53779" y="2134411"/>
            <a:ext cx="801598" cy="8657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8" descr="http://tbn0.google.com/images?q=tbn:YZyYaM2ScRBEdM:http://shopping.bhaskar.com/images/prodimg/large/ARJ2097_1lg.jpg">
            <a:hlinkClick r:id="rId4"/>
          </p:cNvPr>
          <p:cNvPicPr>
            <a:picLocks noChangeAspect="1" noChangeArrowheads="1"/>
          </p:cNvPicPr>
          <p:nvPr/>
        </p:nvPicPr>
        <p:blipFill>
          <a:blip r:embed="rId5"/>
          <a:srcRect l="32582"/>
          <a:stretch>
            <a:fillRect/>
          </a:stretch>
        </p:blipFill>
        <p:spPr bwMode="auto">
          <a:xfrm>
            <a:off x="7241958" y="2103636"/>
            <a:ext cx="542987" cy="803791"/>
          </a:xfrm>
          <a:prstGeom prst="rect">
            <a:avLst/>
          </a:prstGeom>
          <a:noFill/>
          <a:ln w="9525">
            <a:solidFill>
              <a:schemeClr val="tx1">
                <a:lumMod val="65000"/>
                <a:lumOff val="35000"/>
              </a:schemeClr>
            </a:solidFill>
            <a:miter lim="800000"/>
            <a:headEnd/>
            <a:tailEnd/>
          </a:ln>
        </p:spPr>
      </p:pic>
      <p:pic>
        <p:nvPicPr>
          <p:cNvPr id="18"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85466" y="2138468"/>
            <a:ext cx="785847" cy="7787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36783" y="3733800"/>
            <a:ext cx="1085330" cy="1085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384116" y="3847492"/>
            <a:ext cx="1094274" cy="819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Slide Number Placeholder 5"/>
          <p:cNvSpPr>
            <a:spLocks noGrp="1"/>
          </p:cNvSpPr>
          <p:nvPr>
            <p:ph type="sldNum" sz="quarter" idx="12"/>
          </p:nvPr>
        </p:nvSpPr>
        <p:spPr>
          <a:xfrm>
            <a:off x="3048000" y="6416675"/>
            <a:ext cx="2895600" cy="365125"/>
          </a:xfrm>
        </p:spPr>
        <p:txBody>
          <a:bodyPr bIns="0" anchor="b" anchorCtr="0"/>
          <a:lstStyle/>
          <a:p>
            <a:pPr algn="ctr">
              <a:defRPr/>
            </a:pPr>
            <a:fld id="{9B27F397-3BB3-9F42-B27D-B13D3C5B9E9E}" type="slidenum">
              <a:rPr lang="en-US" sz="1600" b="1" smtClean="0">
                <a:solidFill>
                  <a:schemeClr val="tx1"/>
                </a:solidFill>
              </a:rPr>
              <a:t>21</a:t>
            </a:fld>
            <a:endParaRPr lang="en-US" sz="1600" b="1" dirty="0" smtClean="0">
              <a:solidFill>
                <a:schemeClr val="tx1"/>
              </a:solidFill>
            </a:endParaRPr>
          </a:p>
        </p:txBody>
      </p:sp>
    </p:spTree>
    <p:extLst>
      <p:ext uri="{BB962C8B-B14F-4D97-AF65-F5344CB8AC3E}">
        <p14:creationId xmlns:p14="http://schemas.microsoft.com/office/powerpoint/2010/main" val="274012827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sz="2800" b="1">
              <a:latin typeface="Times New Roman" pitchFamily="18" charset="0"/>
            </a:endParaRPr>
          </a:p>
        </p:txBody>
      </p:sp>
      <p:sp>
        <p:nvSpPr>
          <p:cNvPr id="56326" name="TextBox 5"/>
          <p:cNvSpPr txBox="1">
            <a:spLocks noChangeArrowheads="1"/>
          </p:cNvSpPr>
          <p:nvPr/>
        </p:nvSpPr>
        <p:spPr bwMode="auto">
          <a:xfrm>
            <a:off x="4572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4000" dirty="0">
                <a:solidFill>
                  <a:schemeClr val="bg1"/>
                </a:solidFill>
                <a:latin typeface="Bradley Hand ITC" pitchFamily="66" charset="0"/>
              </a:rPr>
              <a:t>Key points</a:t>
            </a:r>
          </a:p>
        </p:txBody>
      </p:sp>
      <p:sp>
        <p:nvSpPr>
          <p:cNvPr id="8" name="TextBox 7"/>
          <p:cNvSpPr txBox="1"/>
          <p:nvPr/>
        </p:nvSpPr>
        <p:spPr>
          <a:xfrm>
            <a:off x="3810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en-IN" sz="2000" dirty="0">
                <a:solidFill>
                  <a:schemeClr val="bg1"/>
                </a:solidFill>
                <a:latin typeface="Arial" pitchFamily="34" charset="0"/>
                <a:cs typeface="Arial" pitchFamily="34" charset="0"/>
              </a:rPr>
              <a:t>We should not assume that whatever we make will get sold </a:t>
            </a:r>
            <a:r>
              <a:rPr lang="en-US" sz="2000" dirty="0">
                <a:solidFill>
                  <a:schemeClr val="bg1"/>
                </a:solidFill>
                <a:latin typeface="Arial" pitchFamily="34" charset="0"/>
                <a:cs typeface="Arial" pitchFamily="34" charset="0"/>
              </a:rPr>
              <a:t>easily</a:t>
            </a:r>
            <a:r>
              <a:rPr lang="en-IN" sz="2000" dirty="0">
                <a:solidFill>
                  <a:schemeClr val="bg1"/>
                </a:solidFill>
                <a:latin typeface="Arial" pitchFamily="34" charset="0"/>
                <a:cs typeface="Arial" pitchFamily="34" charset="0"/>
              </a:rPr>
              <a:t>. </a:t>
            </a:r>
          </a:p>
          <a:p>
            <a:pPr marL="341313" indent="-341313" fontAlgn="auto">
              <a:lnSpc>
                <a:spcPct val="130000"/>
              </a:lnSpc>
              <a:spcBef>
                <a:spcPts val="0"/>
              </a:spcBef>
              <a:spcAft>
                <a:spcPts val="0"/>
              </a:spcAft>
              <a:buFont typeface="Arial" pitchFamily="34" charset="0"/>
              <a:buChar char="•"/>
              <a:defRPr/>
            </a:pPr>
            <a:r>
              <a:rPr lang="en-IN" sz="2000" dirty="0" smtClean="0">
                <a:solidFill>
                  <a:schemeClr val="bg1"/>
                </a:solidFill>
                <a:latin typeface="Arial" pitchFamily="34" charset="0"/>
                <a:cs typeface="Arial" pitchFamily="34" charset="0"/>
              </a:rPr>
              <a:t>We </a:t>
            </a:r>
            <a:r>
              <a:rPr lang="en-IN" sz="2000" dirty="0">
                <a:solidFill>
                  <a:schemeClr val="bg1"/>
                </a:solidFill>
                <a:latin typeface="Arial" pitchFamily="34" charset="0"/>
                <a:cs typeface="Arial" pitchFamily="34" charset="0"/>
              </a:rPr>
              <a:t>must produce only those </a:t>
            </a:r>
            <a:r>
              <a:rPr lang="en-IN" sz="2000" dirty="0" smtClean="0">
                <a:solidFill>
                  <a:schemeClr val="bg1"/>
                </a:solidFill>
                <a:latin typeface="Arial" pitchFamily="34" charset="0"/>
                <a:cs typeface="Arial" pitchFamily="34" charset="0"/>
              </a:rPr>
              <a:t>products/services which will satisfy essential needs of the customers</a:t>
            </a:r>
            <a:endParaRPr lang="en-IN" sz="2000" dirty="0">
              <a:solidFill>
                <a:schemeClr val="bg1"/>
              </a:solidFill>
              <a:latin typeface="Arial" pitchFamily="34" charset="0"/>
              <a:cs typeface="Arial" pitchFamily="34" charset="0"/>
            </a:endParaRPr>
          </a:p>
          <a:p>
            <a:pPr marL="341313" indent="-341313" fontAlgn="auto">
              <a:lnSpc>
                <a:spcPct val="130000"/>
              </a:lnSpc>
              <a:spcBef>
                <a:spcPts val="0"/>
              </a:spcBef>
              <a:spcAft>
                <a:spcPts val="0"/>
              </a:spcAft>
              <a:buFont typeface="Arial" pitchFamily="34" charset="0"/>
              <a:buChar char="•"/>
              <a:defRPr/>
            </a:pPr>
            <a:r>
              <a:rPr lang="en-IN" sz="2000" dirty="0">
                <a:solidFill>
                  <a:schemeClr val="bg1"/>
                </a:solidFill>
                <a:latin typeface="Arial" pitchFamily="34" charset="0"/>
                <a:cs typeface="Arial" pitchFamily="34" charset="0"/>
              </a:rPr>
              <a:t>Customer needs can change over time. So it is important to monitor </a:t>
            </a:r>
            <a:r>
              <a:rPr lang="en-IN" sz="2000" dirty="0" smtClean="0">
                <a:solidFill>
                  <a:schemeClr val="bg1"/>
                </a:solidFill>
                <a:latin typeface="Arial" pitchFamily="34" charset="0"/>
                <a:cs typeface="Arial" pitchFamily="34" charset="0"/>
              </a:rPr>
              <a:t>these changes by interacting with them</a:t>
            </a:r>
            <a:endParaRPr lang="en-IN" sz="2000" dirty="0">
              <a:solidFill>
                <a:schemeClr val="bg1"/>
              </a:solidFill>
              <a:latin typeface="Arial" pitchFamily="34" charset="0"/>
              <a:cs typeface="Arial" pitchFamily="34" charset="0"/>
            </a:endParaRPr>
          </a:p>
        </p:txBody>
      </p:sp>
      <p:sp>
        <p:nvSpPr>
          <p:cNvPr id="9"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505540E3-A4AA-4230-9171-2D4FDEDB3283}" type="slidenum">
              <a:rPr lang="en-US" sz="1600" b="1" smtClean="0">
                <a:solidFill>
                  <a:schemeClr val="bg1"/>
                </a:solidFill>
              </a:rPr>
              <a:pPr algn="ctr" fontAlgn="base">
                <a:spcBef>
                  <a:spcPct val="0"/>
                </a:spcBef>
                <a:spcAft>
                  <a:spcPct val="0"/>
                </a:spcAft>
                <a:defRPr/>
              </a:pPr>
              <a:t>22</a:t>
            </a:fld>
            <a:endParaRPr lang="en-US" sz="1600" b="1" dirty="0" smtClean="0">
              <a:solidFill>
                <a:schemeClr val="bg1"/>
              </a:solidFill>
            </a:endParaRPr>
          </a:p>
        </p:txBody>
      </p:sp>
      <p:sp>
        <p:nvSpPr>
          <p:cNvPr id="10" name="TextBox 9"/>
          <p:cNvSpPr txBox="1"/>
          <p:nvPr/>
        </p:nvSpPr>
        <p:spPr>
          <a:xfrm>
            <a:off x="4876800" y="1524001"/>
            <a:ext cx="40386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x-none" sz="2000" dirty="0" smtClean="0">
                <a:solidFill>
                  <a:schemeClr val="bg1"/>
                </a:solidFill>
                <a:cs typeface="Arial" pitchFamily="34" charset="0"/>
              </a:rPr>
              <a:t>हमें यह नहीं मानना चाहिए कि हम जो भी बनाएंगे वह आसानी से बिक जाएगा। </a:t>
            </a:r>
            <a:r>
              <a:rPr lang="en-IN" sz="2000" dirty="0" smtClean="0">
                <a:solidFill>
                  <a:schemeClr val="bg1"/>
                </a:solidFill>
                <a:cs typeface="Arial" pitchFamily="34" charset="0"/>
              </a:rPr>
              <a:t> </a:t>
            </a:r>
            <a:endParaRPr lang="en-IN" sz="2000" dirty="0">
              <a:solidFill>
                <a:schemeClr val="bg1"/>
              </a:solidFill>
              <a:cs typeface="Arial" pitchFamily="34" charset="0"/>
            </a:endParaRPr>
          </a:p>
          <a:p>
            <a:pPr marL="341313" indent="-341313" fontAlgn="auto">
              <a:lnSpc>
                <a:spcPct val="130000"/>
              </a:lnSpc>
              <a:spcBef>
                <a:spcPts val="0"/>
              </a:spcBef>
              <a:spcAft>
                <a:spcPts val="0"/>
              </a:spcAft>
              <a:buFont typeface="Arial" pitchFamily="34" charset="0"/>
              <a:buChar char="•"/>
              <a:defRPr/>
            </a:pPr>
            <a:r>
              <a:rPr lang="x-none" sz="2000" dirty="0" smtClean="0">
                <a:solidFill>
                  <a:schemeClr val="bg1"/>
                </a:solidFill>
                <a:cs typeface="Arial" pitchFamily="34" charset="0"/>
              </a:rPr>
              <a:t>हमें सिर्फ वे ही उत्पाद/सेवाएं बनानी चाहिए जो ग्राहकों की आवश्यक जरूरतों को पूरा करें </a:t>
            </a:r>
            <a:endParaRPr lang="en-IN" sz="2000" dirty="0">
              <a:solidFill>
                <a:schemeClr val="bg1"/>
              </a:solidFill>
              <a:cs typeface="Arial" pitchFamily="34" charset="0"/>
            </a:endParaRPr>
          </a:p>
          <a:p>
            <a:pPr marL="341313" indent="-341313" fontAlgn="auto">
              <a:lnSpc>
                <a:spcPct val="130000"/>
              </a:lnSpc>
              <a:spcBef>
                <a:spcPts val="0"/>
              </a:spcBef>
              <a:spcAft>
                <a:spcPts val="0"/>
              </a:spcAft>
              <a:buFont typeface="Arial" pitchFamily="34" charset="0"/>
              <a:buChar char="•"/>
              <a:defRPr/>
            </a:pPr>
            <a:r>
              <a:rPr lang="x-none" sz="2000" dirty="0" smtClean="0">
                <a:solidFill>
                  <a:schemeClr val="bg1"/>
                </a:solidFill>
                <a:cs typeface="Arial" pitchFamily="34" charset="0"/>
              </a:rPr>
              <a:t>ग्राहक की जरूरत समय के साथ बदल सकती हैं। इसलिए उनके बात करके इन परिवर्तनों का पता लगाना महत्व्पूर्ण है। </a:t>
            </a:r>
            <a:endParaRPr lang="en-IN" sz="2000" dirty="0">
              <a:solidFill>
                <a:schemeClr val="bg1"/>
              </a:solidFill>
              <a:cs typeface="Arial" pitchFamily="34" charset="0"/>
            </a:endParaRPr>
          </a:p>
        </p:txBody>
      </p:sp>
      <p:sp>
        <p:nvSpPr>
          <p:cNvPr id="11" name="TextBox 5"/>
          <p:cNvSpPr txBox="1">
            <a:spLocks noChangeArrowheads="1"/>
          </p:cNvSpPr>
          <p:nvPr/>
        </p:nvSpPr>
        <p:spPr bwMode="auto">
          <a:xfrm>
            <a:off x="4586288" y="7112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smtClean="0">
                <a:solidFill>
                  <a:schemeClr val="bg1"/>
                </a:solidFill>
                <a:latin typeface="Bradley Hand ITC" pitchFamily="66" charset="0"/>
              </a:rPr>
              <a:t>मुख्य बिंदु </a:t>
            </a:r>
            <a:endParaRPr lang="en-US" sz="4000" dirty="0">
              <a:solidFill>
                <a:schemeClr val="bg1"/>
              </a:solidFill>
              <a:latin typeface="Bradley Hand ITC" pitchFamily="66" charset="0"/>
            </a:endParaRPr>
          </a:p>
        </p:txBody>
      </p:sp>
    </p:spTree>
    <p:extLst>
      <p:ext uri="{BB962C8B-B14F-4D97-AF65-F5344CB8AC3E}">
        <p14:creationId xmlns:p14="http://schemas.microsoft.com/office/powerpoint/2010/main" val="30371680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23</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23352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en-AU" sz="2000" dirty="0">
                <a:solidFill>
                  <a:srgbClr val="000000"/>
                </a:solidFill>
                <a:cs typeface="Arial" charset="0"/>
              </a:rPr>
              <a:t>Customers and their types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Customer needs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Profiling customers</a:t>
            </a:r>
          </a:p>
          <a:p>
            <a:pPr marL="342900" indent="-342900">
              <a:spcAft>
                <a:spcPts val="800"/>
              </a:spcAft>
              <a:buFont typeface="+mj-lt"/>
              <a:buAutoNum type="arabicPeriod"/>
            </a:pPr>
            <a:r>
              <a:rPr lang="en-US" sz="2000" dirty="0">
                <a:solidFill>
                  <a:srgbClr val="000000"/>
                </a:solidFill>
                <a:cs typeface="Arial" charset="0"/>
              </a:rPr>
              <a:t>Quality of products/services offered</a:t>
            </a:r>
          </a:p>
          <a:p>
            <a:pPr marL="342900" indent="-342900">
              <a:spcAft>
                <a:spcPts val="800"/>
              </a:spcAft>
              <a:buFont typeface="+mj-lt"/>
              <a:buAutoNum type="arabicPeriod"/>
            </a:pPr>
            <a:r>
              <a:rPr lang="en-AU" sz="2000" dirty="0">
                <a:solidFill>
                  <a:srgbClr val="000000"/>
                </a:solidFill>
                <a:cs typeface="Arial" charset="0"/>
              </a:rPr>
              <a:t>Competitors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Assignment</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Selecting products/services for business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Creating customer communication for the business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76200" y="1524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1905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427671480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4724400" y="5012189"/>
            <a:ext cx="4267200" cy="11430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eaLnBrk="0" hangingPunct="0">
              <a:defRPr sz="1200">
                <a:solidFill>
                  <a:schemeClr val="tx1"/>
                </a:solidFill>
                <a:latin typeface="Arial" panose="020B0604020202020204" pitchFamily="34" charset="0"/>
                <a:cs typeface="Arial" panose="020B0604020202020204" pitchFamily="34" charset="0"/>
              </a:defRPr>
            </a:lvl1pPr>
            <a:lvl2pPr marL="742950" indent="-285750" eaLnBrk="0" hangingPunct="0">
              <a:defRPr sz="1200">
                <a:solidFill>
                  <a:schemeClr val="tx1"/>
                </a:solidFill>
                <a:latin typeface="Arial" panose="020B0604020202020204" pitchFamily="34" charset="0"/>
                <a:cs typeface="Arial" panose="020B0604020202020204" pitchFamily="34" charset="0"/>
              </a:defRPr>
            </a:lvl2pPr>
            <a:lvl3pPr marL="1143000" indent="-228600" eaLnBrk="0" hangingPunct="0">
              <a:defRPr sz="1200">
                <a:solidFill>
                  <a:schemeClr val="tx1"/>
                </a:solidFill>
                <a:latin typeface="Arial" panose="020B0604020202020204" pitchFamily="34" charset="0"/>
                <a:cs typeface="Arial" panose="020B0604020202020204" pitchFamily="34" charset="0"/>
              </a:defRPr>
            </a:lvl3pPr>
            <a:lvl4pPr marL="1600200" indent="-228600" eaLnBrk="0" hangingPunct="0">
              <a:defRPr sz="1200">
                <a:solidFill>
                  <a:schemeClr val="tx1"/>
                </a:solidFill>
                <a:latin typeface="Arial" panose="020B0604020202020204" pitchFamily="34" charset="0"/>
                <a:cs typeface="Arial" panose="020B0604020202020204" pitchFamily="34" charset="0"/>
              </a:defRPr>
            </a:lvl4pPr>
            <a:lvl5pPr marL="2057400" indent="-228600" eaLnBrk="0" hangingPunct="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lnSpc>
                <a:spcPct val="90000"/>
              </a:lnSpc>
              <a:spcBef>
                <a:spcPts val="300"/>
              </a:spcBef>
            </a:pPr>
            <a:r>
              <a:rPr lang="x-none" altLang="en-US" sz="1800" b="1" dirty="0">
                <a:latin typeface="Garamond" panose="02020404030301010803" pitchFamily="18" charset="0"/>
              </a:rPr>
              <a:t>मुख्य बिंदु:</a:t>
            </a:r>
            <a:r>
              <a:rPr lang="x-none" altLang="en-US" sz="1800" dirty="0">
                <a:latin typeface="Garamond" panose="02020404030301010803" pitchFamily="18" charset="0"/>
              </a:rPr>
              <a:t> जबकि गुणवत्ता के कुछ पहलू निरपेक्ष होते हैं, पर दूसरे (जैसे कि साबुन का प्रकार) व्यक्तिपरक (खरीदार के दृष्टिकोण पर आधारित) या मूल्य संबंधित हो सकते हैं</a:t>
            </a:r>
            <a:endParaRPr lang="en-US" altLang="en-US" sz="1800" dirty="0">
              <a:latin typeface="Garamond" panose="02020404030301010803" pitchFamily="18" charset="0"/>
            </a:endParaRPr>
          </a:p>
        </p:txBody>
      </p:sp>
      <p:sp>
        <p:nvSpPr>
          <p:cNvPr id="11272" name="Slide Number Placeholder 2"/>
          <p:cNvSpPr txBox="1">
            <a:spLocks/>
          </p:cNvSpPr>
          <p:nvPr/>
        </p:nvSpPr>
        <p:spPr bwMode="auto">
          <a:xfrm>
            <a:off x="3429000" y="6492875"/>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defPPr>
              <a:defRPr lang="en-US"/>
            </a:defPPr>
            <a:lvl1pPr algn="ctr" eaLnBrk="1" fontAlgn="auto" hangingPunct="1">
              <a:spcBef>
                <a:spcPts val="0"/>
              </a:spcBef>
              <a:spcAft>
                <a:spcPts val="0"/>
              </a:spcAft>
              <a:defRPr sz="1600" b="1">
                <a:latin typeface="Arial" charset="0"/>
                <a:cs typeface="Arial" charset="0"/>
              </a:defRPr>
            </a:lvl1pPr>
            <a:lvl2pPr marL="742950" indent="-285750" eaLnBrk="0" hangingPunct="0">
              <a:defRPr>
                <a:latin typeface="Arial" charset="0"/>
                <a:cs typeface="Arial" charset="0"/>
              </a:defRPr>
            </a:lvl2pPr>
            <a:lvl3pPr marL="1143000" indent="-228600" eaLnBrk="0" hangingPunct="0">
              <a:defRPr>
                <a:latin typeface="Arial" charset="0"/>
                <a:cs typeface="Arial" charset="0"/>
              </a:defRPr>
            </a:lvl3pPr>
            <a:lvl4pPr marL="1600200" indent="-228600" eaLnBrk="0" hangingPunct="0">
              <a:defRPr>
                <a:latin typeface="Arial" charset="0"/>
                <a:cs typeface="Arial" charset="0"/>
              </a:defRPr>
            </a:lvl4pPr>
            <a:lvl5pPr marL="2057400" indent="-228600" eaLnBrk="0" hangingPunct="0">
              <a:defRPr>
                <a:latin typeface="Arial" charset="0"/>
                <a:cs typeface="Arial" charset="0"/>
              </a:defRPr>
            </a:lvl5pPr>
            <a:lvl6pPr marL="2514600" indent="-228600" eaLnBrk="0" fontAlgn="base" hangingPunct="0">
              <a:spcBef>
                <a:spcPct val="0"/>
              </a:spcBef>
              <a:spcAft>
                <a:spcPct val="0"/>
              </a:spcAft>
              <a:defRPr>
                <a:latin typeface="Arial" charset="0"/>
                <a:cs typeface="Arial" charset="0"/>
              </a:defRPr>
            </a:lvl6pPr>
            <a:lvl7pPr marL="2971800" indent="-228600" eaLnBrk="0" fontAlgn="base" hangingPunct="0">
              <a:spcBef>
                <a:spcPct val="0"/>
              </a:spcBef>
              <a:spcAft>
                <a:spcPct val="0"/>
              </a:spcAft>
              <a:defRPr>
                <a:latin typeface="Arial" charset="0"/>
                <a:cs typeface="Arial" charset="0"/>
              </a:defRPr>
            </a:lvl7pPr>
            <a:lvl8pPr marL="3429000" indent="-228600" eaLnBrk="0" fontAlgn="base" hangingPunct="0">
              <a:spcBef>
                <a:spcPct val="0"/>
              </a:spcBef>
              <a:spcAft>
                <a:spcPct val="0"/>
              </a:spcAft>
              <a:defRPr>
                <a:latin typeface="Arial" charset="0"/>
                <a:cs typeface="Arial" charset="0"/>
              </a:defRPr>
            </a:lvl8pPr>
            <a:lvl9pPr marL="3886200" indent="-228600" eaLnBrk="0" fontAlgn="base" hangingPunct="0">
              <a:spcBef>
                <a:spcPct val="0"/>
              </a:spcBef>
              <a:spcAft>
                <a:spcPct val="0"/>
              </a:spcAft>
              <a:defRPr>
                <a:latin typeface="Arial" charset="0"/>
                <a:cs typeface="Arial" charset="0"/>
              </a:defRPr>
            </a:lvl9pPr>
          </a:lstStyle>
          <a:p>
            <a:fld id="{21F4F3AF-E618-4313-B0D9-06D123427F55}" type="slidenum">
              <a:rPr lang="en-US" altLang="en-US"/>
              <a:pPr/>
              <a:t>24</a:t>
            </a:fld>
            <a:endParaRPr lang="en-US" altLang="en-US"/>
          </a:p>
        </p:txBody>
      </p:sp>
      <p:sp>
        <p:nvSpPr>
          <p:cNvPr id="10"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endParaRPr lang="en-US" sz="2400" dirty="0">
              <a:solidFill>
                <a:srgbClr val="000000"/>
              </a:solidFill>
              <a:cs typeface="Arial" pitchFamily="34" charset="0"/>
            </a:endParaRPr>
          </a:p>
        </p:txBody>
      </p:sp>
      <p:sp>
        <p:nvSpPr>
          <p:cNvPr id="11" name="Text Box 2"/>
          <p:cNvSpPr txBox="1">
            <a:spLocks noChangeArrowheads="1"/>
          </p:cNvSpPr>
          <p:nvPr/>
        </p:nvSpPr>
        <p:spPr bwMode="auto">
          <a:xfrm>
            <a:off x="4724400" y="1035050"/>
            <a:ext cx="4267200" cy="3841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charset="0"/>
              <a:buChar char="•"/>
              <a:defRPr/>
            </a:pPr>
            <a:r>
              <a:rPr lang="x-none" dirty="0"/>
              <a:t>हम कई बार यह सुनते हैं कि 'इस उत्पाद की गुणवत्ता खराब है'</a:t>
            </a:r>
          </a:p>
          <a:p>
            <a:pPr>
              <a:buFont typeface="Arial" charset="0"/>
              <a:buChar char="•"/>
              <a:defRPr/>
            </a:pPr>
            <a:r>
              <a:rPr lang="x-none" dirty="0"/>
              <a:t>प्रश्न: तो बेहतर गुणवत्ता क्या है?</a:t>
            </a:r>
          </a:p>
          <a:p>
            <a:pPr>
              <a:buFont typeface="Arial" charset="0"/>
              <a:buChar char="•"/>
              <a:defRPr/>
            </a:pPr>
            <a:r>
              <a:rPr lang="x-none" sz="1600" dirty="0"/>
              <a:t>कंकड़ वाली दाल या बिना कंकड़ ​वाली दाल?</a:t>
            </a:r>
          </a:p>
          <a:p>
            <a:pPr>
              <a:buFont typeface="Arial" charset="0"/>
              <a:buChar char="•"/>
              <a:defRPr/>
            </a:pPr>
            <a:r>
              <a:rPr lang="x-none" sz="1600" dirty="0"/>
              <a:t>कपड़ा जिसका रंग पक्का हो या फिर वह कपड़ा जिसका रंग 3 धुलाइयों के बाद उतरने लगे?</a:t>
            </a:r>
          </a:p>
          <a:p>
            <a:pPr>
              <a:buFont typeface="Arial" charset="0"/>
              <a:buChar char="•"/>
              <a:defRPr/>
            </a:pPr>
            <a:r>
              <a:rPr lang="x-none" sz="1600" dirty="0"/>
              <a:t>साधारण सफेद ब्रेड या गेहूं की ब्रेड?</a:t>
            </a:r>
          </a:p>
          <a:p>
            <a:pPr>
              <a:buFont typeface="Arial" charset="0"/>
              <a:buChar char="•"/>
              <a:defRPr/>
            </a:pPr>
            <a:r>
              <a:rPr lang="x-none" sz="1600" dirty="0"/>
              <a:t>ज्यादा दूध से बनी चाय, या कम दूध वाली चाय?</a:t>
            </a:r>
          </a:p>
          <a:p>
            <a:pPr>
              <a:buFont typeface="Arial" charset="0"/>
              <a:buChar char="•"/>
              <a:defRPr/>
            </a:pPr>
            <a:r>
              <a:rPr lang="x-none" dirty="0"/>
              <a:t>प्रश्न: 'सही' गुणवत्ता क्या है?</a:t>
            </a:r>
          </a:p>
          <a:p>
            <a:pPr>
              <a:buFont typeface="Arial" charset="0"/>
              <a:buChar char="•"/>
              <a:defRPr/>
            </a:pPr>
            <a:r>
              <a:rPr lang="x-none" sz="1600" dirty="0"/>
              <a:t>जब आप 30 रुपए की तुलना में, 50 रुपए की तुलना में, किसी साबुन के लिए 10 रुपए का भुगतान करते हैं तो आप किस स्तर की गुणवत्ता की उम्मीद करते हैं?</a:t>
            </a:r>
            <a:endParaRPr lang="en-US" sz="1600" dirty="0"/>
          </a:p>
        </p:txBody>
      </p:sp>
      <p:sp>
        <p:nvSpPr>
          <p:cNvPr id="12" name="Rectangle 11"/>
          <p:cNvSpPr>
            <a:spLocks noChangeArrowheads="1"/>
          </p:cNvSpPr>
          <p:nvPr/>
        </p:nvSpPr>
        <p:spPr bwMode="auto">
          <a:xfrm>
            <a:off x="228600" y="5029200"/>
            <a:ext cx="4267200" cy="11430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eaLnBrk="0" hangingPunct="0">
              <a:defRPr sz="1200">
                <a:solidFill>
                  <a:schemeClr val="tx1"/>
                </a:solidFill>
                <a:latin typeface="Arial" panose="020B0604020202020204" pitchFamily="34" charset="0"/>
                <a:cs typeface="Arial" panose="020B0604020202020204" pitchFamily="34" charset="0"/>
              </a:defRPr>
            </a:lvl1pPr>
            <a:lvl2pPr marL="742950" indent="-285750" eaLnBrk="0" hangingPunct="0">
              <a:defRPr sz="1200">
                <a:solidFill>
                  <a:schemeClr val="tx1"/>
                </a:solidFill>
                <a:latin typeface="Arial" panose="020B0604020202020204" pitchFamily="34" charset="0"/>
                <a:cs typeface="Arial" panose="020B0604020202020204" pitchFamily="34" charset="0"/>
              </a:defRPr>
            </a:lvl2pPr>
            <a:lvl3pPr marL="1143000" indent="-228600" eaLnBrk="0" hangingPunct="0">
              <a:defRPr sz="1200">
                <a:solidFill>
                  <a:schemeClr val="tx1"/>
                </a:solidFill>
                <a:latin typeface="Arial" panose="020B0604020202020204" pitchFamily="34" charset="0"/>
                <a:cs typeface="Arial" panose="020B0604020202020204" pitchFamily="34" charset="0"/>
              </a:defRPr>
            </a:lvl3pPr>
            <a:lvl4pPr marL="1600200" indent="-228600" eaLnBrk="0" hangingPunct="0">
              <a:defRPr sz="1200">
                <a:solidFill>
                  <a:schemeClr val="tx1"/>
                </a:solidFill>
                <a:latin typeface="Arial" panose="020B0604020202020204" pitchFamily="34" charset="0"/>
                <a:cs typeface="Arial" panose="020B0604020202020204" pitchFamily="34" charset="0"/>
              </a:defRPr>
            </a:lvl4pPr>
            <a:lvl5pPr marL="2057400" indent="-228600" eaLnBrk="0" hangingPunct="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lnSpc>
                <a:spcPct val="90000"/>
              </a:lnSpc>
              <a:spcBef>
                <a:spcPts val="300"/>
              </a:spcBef>
            </a:pPr>
            <a:r>
              <a:rPr lang="en-US" altLang="en-US" sz="1800" b="1" dirty="0">
                <a:latin typeface="Garamond" panose="02020404030301010803" pitchFamily="18" charset="0"/>
              </a:rPr>
              <a:t>Key Points</a:t>
            </a:r>
            <a:r>
              <a:rPr lang="en-US" altLang="en-US" sz="1800" dirty="0">
                <a:latin typeface="Garamond" panose="02020404030301010803" pitchFamily="18" charset="0"/>
              </a:rPr>
              <a:t>:  While some aspects of Quality are absolute, others  (e.g. type of soap) can be subjective (depend on the perspective of the buyer) or price related</a:t>
            </a:r>
          </a:p>
        </p:txBody>
      </p:sp>
      <p:sp>
        <p:nvSpPr>
          <p:cNvPr id="13" name="Text Box 1"/>
          <p:cNvSpPr txBox="1">
            <a:spLocks noChangeArrowheads="1"/>
          </p:cNvSpPr>
          <p:nvPr/>
        </p:nvSpPr>
        <p:spPr bwMode="auto">
          <a:xfrm>
            <a:off x="228600" y="169411"/>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smtClean="0">
                <a:solidFill>
                  <a:srgbClr val="000000"/>
                </a:solidFill>
              </a:rPr>
              <a:t>3. How </a:t>
            </a:r>
            <a:r>
              <a:rPr lang="en-US" sz="2400" dirty="0">
                <a:solidFill>
                  <a:srgbClr val="000000"/>
                </a:solidFill>
              </a:rPr>
              <a:t>will we ensure </a:t>
            </a:r>
            <a:r>
              <a:rPr lang="en-US" sz="2400" dirty="0" smtClean="0">
                <a:solidFill>
                  <a:srgbClr val="000000"/>
                </a:solidFill>
              </a:rPr>
              <a:t>quality? - </a:t>
            </a:r>
            <a:r>
              <a:rPr lang="en-US" altLang="en-US" sz="2400" dirty="0" smtClean="0"/>
              <a:t>What </a:t>
            </a:r>
            <a:r>
              <a:rPr lang="en-US" altLang="en-US" sz="2400" dirty="0"/>
              <a:t>is Quality?</a:t>
            </a:r>
            <a:endParaRPr lang="en-US" sz="2400" dirty="0">
              <a:solidFill>
                <a:srgbClr val="000000"/>
              </a:solidFill>
              <a:cs typeface="Arial" pitchFamily="34" charset="0"/>
            </a:endParaRPr>
          </a:p>
        </p:txBody>
      </p:sp>
      <p:sp>
        <p:nvSpPr>
          <p:cNvPr id="14" name="Text Box 2"/>
          <p:cNvSpPr txBox="1">
            <a:spLocks noChangeArrowheads="1"/>
          </p:cNvSpPr>
          <p:nvPr/>
        </p:nvSpPr>
        <p:spPr bwMode="auto">
          <a:xfrm>
            <a:off x="228600" y="1052061"/>
            <a:ext cx="4267200" cy="3841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charset="0"/>
              <a:buChar char="•"/>
              <a:defRPr/>
            </a:pPr>
            <a:r>
              <a:rPr lang="en-US" sz="2000" dirty="0"/>
              <a:t>We sometimes hear that “This product is poor Quality”</a:t>
            </a:r>
          </a:p>
          <a:p>
            <a:pPr>
              <a:buFont typeface="Arial" panose="020B0604020202020204" pitchFamily="34" charset="0"/>
              <a:buNone/>
              <a:defRPr/>
            </a:pPr>
            <a:endParaRPr lang="en-US" sz="700" dirty="0"/>
          </a:p>
          <a:p>
            <a:pPr>
              <a:buFont typeface="Arial" charset="0"/>
              <a:buChar char="•"/>
              <a:defRPr/>
            </a:pPr>
            <a:r>
              <a:rPr lang="en-US" sz="2000" dirty="0" smtClean="0"/>
              <a:t>So </a:t>
            </a:r>
            <a:r>
              <a:rPr lang="en-US" sz="2000" dirty="0"/>
              <a:t>what is better Quality?</a:t>
            </a:r>
          </a:p>
          <a:p>
            <a:pPr marL="817200" lvl="3" indent="-360000">
              <a:buFont typeface="+mj-lt"/>
              <a:buAutoNum type="arabicPeriod"/>
              <a:defRPr/>
            </a:pPr>
            <a:r>
              <a:rPr lang="en-US" sz="1600" dirty="0"/>
              <a:t>Dal with stones or dal without stones?</a:t>
            </a:r>
          </a:p>
          <a:p>
            <a:pPr marL="817200" lvl="3" indent="-360000">
              <a:buFont typeface="+mj-lt"/>
              <a:buAutoNum type="arabicPeriod"/>
              <a:defRPr/>
            </a:pPr>
            <a:r>
              <a:rPr lang="en-US" sz="1600" dirty="0" smtClean="0"/>
              <a:t>Cloth that does not lose its </a:t>
            </a:r>
            <a:r>
              <a:rPr lang="en-US" sz="1600" dirty="0" err="1" smtClean="0"/>
              <a:t>colour</a:t>
            </a:r>
            <a:r>
              <a:rPr lang="en-US" sz="1600" dirty="0" smtClean="0"/>
              <a:t> </a:t>
            </a:r>
            <a:r>
              <a:rPr lang="en-IN" sz="1600" dirty="0" smtClean="0"/>
              <a:t>or which </a:t>
            </a:r>
            <a:r>
              <a:rPr lang="en-US" sz="1600" dirty="0" smtClean="0"/>
              <a:t>fades </a:t>
            </a:r>
            <a:r>
              <a:rPr lang="en-US" sz="1600" dirty="0"/>
              <a:t>after 3 washes?</a:t>
            </a:r>
          </a:p>
          <a:p>
            <a:pPr marL="817200" lvl="3" indent="-360000">
              <a:buFont typeface="+mj-lt"/>
              <a:buAutoNum type="arabicPeriod"/>
              <a:defRPr/>
            </a:pPr>
            <a:r>
              <a:rPr lang="en-US" sz="1600" dirty="0" smtClean="0"/>
              <a:t>Tea </a:t>
            </a:r>
            <a:r>
              <a:rPr lang="en-US" sz="1600" dirty="0"/>
              <a:t>made with more Milk, or less Milk?</a:t>
            </a:r>
          </a:p>
          <a:p>
            <a:pPr lvl="1">
              <a:buFont typeface="Arial" charset="0"/>
              <a:buChar char="–"/>
              <a:defRPr/>
            </a:pPr>
            <a:endParaRPr lang="en-US" sz="1600" dirty="0"/>
          </a:p>
          <a:p>
            <a:pPr>
              <a:buFont typeface="Arial" charset="0"/>
              <a:buChar char="•"/>
              <a:defRPr/>
            </a:pPr>
            <a:r>
              <a:rPr lang="en-US" sz="2000" dirty="0" smtClean="0"/>
              <a:t>What </a:t>
            </a:r>
            <a:r>
              <a:rPr lang="en-US" sz="2000" dirty="0"/>
              <a:t>is “right” Quality?  </a:t>
            </a:r>
          </a:p>
          <a:p>
            <a:pPr marL="817200" lvl="3" indent="-360000">
              <a:buFont typeface="Arial" charset="0"/>
              <a:buChar char="–"/>
              <a:defRPr/>
            </a:pPr>
            <a:r>
              <a:rPr lang="en-US" sz="1600" dirty="0"/>
              <a:t>What level of Quality do you expect if you pay </a:t>
            </a:r>
            <a:r>
              <a:rPr lang="en-US" sz="1600" dirty="0" err="1"/>
              <a:t>Rs</a:t>
            </a:r>
            <a:r>
              <a:rPr lang="en-US" sz="1600" dirty="0"/>
              <a:t>. 10 for a soap bar, versus </a:t>
            </a:r>
            <a:r>
              <a:rPr lang="en-US" sz="1600" dirty="0" err="1"/>
              <a:t>Rs</a:t>
            </a:r>
            <a:r>
              <a:rPr lang="en-US" sz="1600" dirty="0"/>
              <a:t>. 30, versus </a:t>
            </a:r>
            <a:r>
              <a:rPr lang="en-US" sz="1600" dirty="0" err="1"/>
              <a:t>Rs</a:t>
            </a:r>
            <a:r>
              <a:rPr lang="en-US" sz="1600" dirty="0"/>
              <a:t>. 50?</a:t>
            </a:r>
          </a:p>
        </p:txBody>
      </p:sp>
    </p:spTree>
    <p:extLst>
      <p:ext uri="{BB962C8B-B14F-4D97-AF65-F5344CB8AC3E}">
        <p14:creationId xmlns:p14="http://schemas.microsoft.com/office/powerpoint/2010/main" val="27250711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8" name="Slide Number Placeholder 2"/>
          <p:cNvSpPr txBox="1">
            <a:spLocks/>
          </p:cNvSpPr>
          <p:nvPr/>
        </p:nvSpPr>
        <p:spPr bwMode="auto">
          <a:xfrm>
            <a:off x="3581400" y="6439936"/>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defPPr>
              <a:defRPr lang="en-US"/>
            </a:defPPr>
            <a:lvl1pPr algn="ctr" eaLnBrk="1" fontAlgn="auto" hangingPunct="1">
              <a:spcBef>
                <a:spcPts val="0"/>
              </a:spcBef>
              <a:spcAft>
                <a:spcPts val="0"/>
              </a:spcAft>
              <a:defRPr sz="1600" b="1">
                <a:latin typeface="Arial" charset="0"/>
                <a:cs typeface="Arial" charset="0"/>
              </a:defRPr>
            </a:lvl1pPr>
            <a:lvl2pPr marL="742950" indent="-285750" eaLnBrk="0" hangingPunct="0">
              <a:defRPr>
                <a:latin typeface="Arial" charset="0"/>
                <a:cs typeface="Arial" charset="0"/>
              </a:defRPr>
            </a:lvl2pPr>
            <a:lvl3pPr marL="1143000" indent="-228600" eaLnBrk="0" hangingPunct="0">
              <a:defRPr>
                <a:latin typeface="Arial" charset="0"/>
                <a:cs typeface="Arial" charset="0"/>
              </a:defRPr>
            </a:lvl3pPr>
            <a:lvl4pPr marL="1600200" indent="-228600" eaLnBrk="0" hangingPunct="0">
              <a:defRPr>
                <a:latin typeface="Arial" charset="0"/>
                <a:cs typeface="Arial" charset="0"/>
              </a:defRPr>
            </a:lvl4pPr>
            <a:lvl5pPr marL="2057400" indent="-228600" eaLnBrk="0" hangingPunct="0">
              <a:defRPr>
                <a:latin typeface="Arial" charset="0"/>
                <a:cs typeface="Arial" charset="0"/>
              </a:defRPr>
            </a:lvl5pPr>
            <a:lvl6pPr marL="2514600" indent="-228600" eaLnBrk="0" fontAlgn="base" hangingPunct="0">
              <a:spcBef>
                <a:spcPct val="0"/>
              </a:spcBef>
              <a:spcAft>
                <a:spcPct val="0"/>
              </a:spcAft>
              <a:defRPr>
                <a:latin typeface="Arial" charset="0"/>
                <a:cs typeface="Arial" charset="0"/>
              </a:defRPr>
            </a:lvl6pPr>
            <a:lvl7pPr marL="2971800" indent="-228600" eaLnBrk="0" fontAlgn="base" hangingPunct="0">
              <a:spcBef>
                <a:spcPct val="0"/>
              </a:spcBef>
              <a:spcAft>
                <a:spcPct val="0"/>
              </a:spcAft>
              <a:defRPr>
                <a:latin typeface="Arial" charset="0"/>
                <a:cs typeface="Arial" charset="0"/>
              </a:defRPr>
            </a:lvl7pPr>
            <a:lvl8pPr marL="3429000" indent="-228600" eaLnBrk="0" fontAlgn="base" hangingPunct="0">
              <a:spcBef>
                <a:spcPct val="0"/>
              </a:spcBef>
              <a:spcAft>
                <a:spcPct val="0"/>
              </a:spcAft>
              <a:defRPr>
                <a:latin typeface="Arial" charset="0"/>
                <a:cs typeface="Arial" charset="0"/>
              </a:defRPr>
            </a:lvl8pPr>
            <a:lvl9pPr marL="3886200" indent="-228600" eaLnBrk="0" fontAlgn="base" hangingPunct="0">
              <a:spcBef>
                <a:spcPct val="0"/>
              </a:spcBef>
              <a:spcAft>
                <a:spcPct val="0"/>
              </a:spcAft>
              <a:defRPr>
                <a:latin typeface="Arial" charset="0"/>
                <a:cs typeface="Arial" charset="0"/>
              </a:defRPr>
            </a:lvl9pPr>
          </a:lstStyle>
          <a:p>
            <a:fld id="{3C93541B-ADFB-4101-B300-3F320C9EFFEA}" type="slidenum">
              <a:rPr lang="en-US" altLang="en-US"/>
              <a:pPr/>
              <a:t>25</a:t>
            </a:fld>
            <a:endParaRPr lang="en-US" altLang="en-US"/>
          </a:p>
        </p:txBody>
      </p:sp>
      <p:sp>
        <p:nvSpPr>
          <p:cNvPr id="10"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endParaRPr lang="en-US" sz="2400" dirty="0">
              <a:solidFill>
                <a:srgbClr val="000000"/>
              </a:solidFill>
              <a:cs typeface="Arial" pitchFamily="34" charset="0"/>
            </a:endParaRPr>
          </a:p>
        </p:txBody>
      </p:sp>
      <p:sp>
        <p:nvSpPr>
          <p:cNvPr id="11" name="Text Box 2"/>
          <p:cNvSpPr txBox="1">
            <a:spLocks noChangeArrowheads="1"/>
          </p:cNvSpPr>
          <p:nvPr/>
        </p:nvSpPr>
        <p:spPr bwMode="auto">
          <a:xfrm>
            <a:off x="4724400" y="1035050"/>
            <a:ext cx="4267200" cy="4603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altLang="en-US" sz="1700" dirty="0"/>
              <a:t>गुणवत्ता को उस सीमा के रूप में पारिभाषित किया जाता है जहां तक एक उत्पाद या सर्विस ग्राहक के दृष्टिकोण से मांग को पूरा करते हैं</a:t>
            </a:r>
          </a:p>
          <a:p>
            <a:pPr>
              <a:buFont typeface="Arial" panose="020B0604020202020204" pitchFamily="34" charset="0"/>
              <a:buChar char="•"/>
              <a:defRPr/>
            </a:pPr>
            <a:r>
              <a:rPr lang="x-none" altLang="en-US" sz="1700" dirty="0" smtClean="0"/>
              <a:t>अच्छी </a:t>
            </a:r>
            <a:r>
              <a:rPr lang="x-none" altLang="en-US" sz="1700" dirty="0"/>
              <a:t>गुणवत्ता के उत्पाद लगातार ग्राहकों की उम्मीदों को पूरा करते हैं या उससे भी बेहतर करते हैं</a:t>
            </a:r>
          </a:p>
          <a:p>
            <a:pPr>
              <a:buFont typeface="Arial" panose="020B0604020202020204" pitchFamily="34" charset="0"/>
              <a:buChar char="•"/>
              <a:defRPr/>
            </a:pPr>
            <a:r>
              <a:rPr lang="x-none" altLang="en-US" sz="1700" dirty="0"/>
              <a:t>एक ग्राहक किसी उत्पाद की गुणवत्ता को कई प्रकार से पारिभाषित कर सकता है। उदाहरण के लिए:</a:t>
            </a:r>
          </a:p>
          <a:p>
            <a:pPr marL="571500">
              <a:buFont typeface="Arial" panose="020B0604020202020204" pitchFamily="34" charset="0"/>
              <a:buChar char="•"/>
              <a:defRPr/>
            </a:pPr>
            <a:r>
              <a:rPr lang="x-none" altLang="en-US" sz="1600" dirty="0"/>
              <a:t>क्या उत्पाद सुरक्षित और सेहतमंद है?</a:t>
            </a:r>
          </a:p>
          <a:p>
            <a:pPr marL="571500">
              <a:buFont typeface="Arial" panose="020B0604020202020204" pitchFamily="34" charset="0"/>
              <a:buChar char="•"/>
              <a:defRPr/>
            </a:pPr>
            <a:r>
              <a:rPr lang="x-none" altLang="en-US" sz="1600" dirty="0"/>
              <a:t>यह उत्पाद कब तक चलेगा?</a:t>
            </a:r>
          </a:p>
          <a:p>
            <a:pPr marL="571500">
              <a:buFont typeface="Arial" panose="020B0604020202020204" pitchFamily="34" charset="0"/>
              <a:buChar char="•"/>
              <a:defRPr/>
            </a:pPr>
            <a:r>
              <a:rPr lang="x-none" altLang="en-US" sz="1600" dirty="0"/>
              <a:t>क्या उत्पाद को साफ़- सफाई से बनाया गया है?</a:t>
            </a:r>
            <a:endParaRPr lang="en-US" altLang="en-US" sz="1600" dirty="0">
              <a:cs typeface="Arial" pitchFamily="34" charset="0"/>
            </a:endParaRPr>
          </a:p>
        </p:txBody>
      </p:sp>
      <p:sp>
        <p:nvSpPr>
          <p:cNvPr id="12" name="Rectangle 11"/>
          <p:cNvSpPr>
            <a:spLocks noChangeArrowheads="1"/>
          </p:cNvSpPr>
          <p:nvPr/>
        </p:nvSpPr>
        <p:spPr bwMode="auto">
          <a:xfrm>
            <a:off x="4724400" y="5715000"/>
            <a:ext cx="4267200" cy="6858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sz="1200">
                <a:solidFill>
                  <a:schemeClr val="tx1"/>
                </a:solidFill>
                <a:latin typeface="Arial" panose="020B0604020202020204" pitchFamily="34" charset="0"/>
                <a:cs typeface="Arial" panose="020B0604020202020204" pitchFamily="34" charset="0"/>
              </a:defRPr>
            </a:lvl1pPr>
            <a:lvl2pPr marL="742950" indent="-285750" eaLnBrk="0" hangingPunct="0">
              <a:defRPr sz="1200">
                <a:solidFill>
                  <a:schemeClr val="tx1"/>
                </a:solidFill>
                <a:latin typeface="Arial" panose="020B0604020202020204" pitchFamily="34" charset="0"/>
                <a:cs typeface="Arial" panose="020B0604020202020204" pitchFamily="34" charset="0"/>
              </a:defRPr>
            </a:lvl2pPr>
            <a:lvl3pPr marL="1143000" indent="-228600" eaLnBrk="0" hangingPunct="0">
              <a:defRPr sz="1200">
                <a:solidFill>
                  <a:schemeClr val="tx1"/>
                </a:solidFill>
                <a:latin typeface="Arial" panose="020B0604020202020204" pitchFamily="34" charset="0"/>
                <a:cs typeface="Arial" panose="020B0604020202020204" pitchFamily="34" charset="0"/>
              </a:defRPr>
            </a:lvl3pPr>
            <a:lvl4pPr marL="1600200" indent="-228600" eaLnBrk="0" hangingPunct="0">
              <a:defRPr sz="1200">
                <a:solidFill>
                  <a:schemeClr val="tx1"/>
                </a:solidFill>
                <a:latin typeface="Arial" panose="020B0604020202020204" pitchFamily="34" charset="0"/>
                <a:cs typeface="Arial" panose="020B0604020202020204" pitchFamily="34" charset="0"/>
              </a:defRPr>
            </a:lvl4pPr>
            <a:lvl5pPr marL="2057400" indent="-228600" eaLnBrk="0" hangingPunct="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x-none" altLang="en-US" sz="1800" b="1" dirty="0">
                <a:latin typeface="Garamond" panose="02020404030301010803" pitchFamily="18" charset="0"/>
              </a:rPr>
              <a:t>चर्चा: </a:t>
            </a:r>
            <a:r>
              <a:rPr lang="x-none" altLang="en-US" sz="1800" dirty="0">
                <a:latin typeface="Garamond" panose="02020404030301010803" pitchFamily="18" charset="0"/>
              </a:rPr>
              <a:t>टेस्टी चाय की दुकान की स्थिति में अच्छी गुणवत्ता का क्या अर्थ है?</a:t>
            </a:r>
            <a:endParaRPr lang="en-US" altLang="en-US" sz="1800" dirty="0">
              <a:latin typeface="Garamond" panose="02020404030301010803" pitchFamily="18" charset="0"/>
            </a:endParaRPr>
          </a:p>
        </p:txBody>
      </p:sp>
      <p:sp>
        <p:nvSpPr>
          <p:cNvPr id="13"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solidFill>
                  <a:srgbClr val="000000"/>
                </a:solidFill>
              </a:rPr>
              <a:t>3. How will we ensure quality? - </a:t>
            </a:r>
            <a:r>
              <a:rPr lang="en-US" altLang="en-US" sz="2400" dirty="0"/>
              <a:t>What is Quality?</a:t>
            </a:r>
            <a:endParaRPr lang="en-US" sz="2400" dirty="0">
              <a:solidFill>
                <a:srgbClr val="000000"/>
              </a:solidFill>
              <a:cs typeface="Arial" pitchFamily="34" charset="0"/>
            </a:endParaRPr>
          </a:p>
        </p:txBody>
      </p:sp>
      <p:sp>
        <p:nvSpPr>
          <p:cNvPr id="14" name="Text Box 2"/>
          <p:cNvSpPr txBox="1">
            <a:spLocks noChangeArrowheads="1"/>
          </p:cNvSpPr>
          <p:nvPr/>
        </p:nvSpPr>
        <p:spPr bwMode="auto">
          <a:xfrm>
            <a:off x="228600" y="1035050"/>
            <a:ext cx="4267200" cy="4603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altLang="en-US" dirty="0"/>
              <a:t>Quality is defined as the extent to which a product or service meets </a:t>
            </a:r>
            <a:r>
              <a:rPr lang="en-US" altLang="en-US" dirty="0" smtClean="0"/>
              <a:t>needs </a:t>
            </a:r>
            <a:r>
              <a:rPr lang="en-US" altLang="en-US" dirty="0"/>
              <a:t>from the customers’ point of view</a:t>
            </a:r>
          </a:p>
          <a:p>
            <a:pPr>
              <a:buFont typeface="Arial" panose="020B0604020202020204" pitchFamily="34" charset="0"/>
              <a:buChar char="•"/>
              <a:defRPr/>
            </a:pPr>
            <a:r>
              <a:rPr lang="en-US" altLang="en-US" dirty="0" smtClean="0"/>
              <a:t>A </a:t>
            </a:r>
            <a:r>
              <a:rPr lang="en-US" altLang="en-US" dirty="0"/>
              <a:t>good Quality product meets or exceeds customer </a:t>
            </a:r>
            <a:r>
              <a:rPr lang="en-US" altLang="en-US" dirty="0" smtClean="0"/>
              <a:t>needs, </a:t>
            </a:r>
            <a:r>
              <a:rPr lang="en-US" altLang="en-US" dirty="0"/>
              <a:t>consistently</a:t>
            </a:r>
          </a:p>
          <a:p>
            <a:pPr>
              <a:buFont typeface="Arial" panose="020B0604020202020204" pitchFamily="34" charset="0"/>
              <a:buChar char="•"/>
              <a:defRPr/>
            </a:pPr>
            <a:r>
              <a:rPr lang="en-US" altLang="en-US" dirty="0"/>
              <a:t>A customer may define Quality in the product in several ways. For example:</a:t>
            </a:r>
            <a:endParaRPr lang="en-IN" altLang="en-US" dirty="0"/>
          </a:p>
          <a:p>
            <a:pPr marL="720000" lvl="2" indent="-342900">
              <a:buFont typeface="Wingdings" panose="05000000000000000000" pitchFamily="2" charset="2"/>
              <a:buChar char="§"/>
              <a:defRPr/>
            </a:pPr>
            <a:r>
              <a:rPr lang="en-US" altLang="en-US" sz="1600" dirty="0">
                <a:cs typeface="Arial" pitchFamily="34" charset="0"/>
              </a:rPr>
              <a:t>Is the product safe and healthy?</a:t>
            </a:r>
          </a:p>
          <a:p>
            <a:pPr marL="720000" lvl="2" indent="-342900">
              <a:buFont typeface="Wingdings" panose="05000000000000000000" pitchFamily="2" charset="2"/>
              <a:buChar char="§"/>
              <a:defRPr/>
            </a:pPr>
            <a:r>
              <a:rPr lang="en-US" altLang="en-US" sz="1600" dirty="0">
                <a:cs typeface="Arial" pitchFamily="34" charset="0"/>
              </a:rPr>
              <a:t>How long will the product last?</a:t>
            </a:r>
          </a:p>
          <a:p>
            <a:pPr marL="720000" lvl="2" indent="-342900">
              <a:buFont typeface="Wingdings" panose="05000000000000000000" pitchFamily="2" charset="2"/>
              <a:buChar char="§"/>
              <a:defRPr/>
            </a:pPr>
            <a:r>
              <a:rPr lang="en-US" altLang="en-US" sz="1600" dirty="0">
                <a:cs typeface="Arial" pitchFamily="34" charset="0"/>
              </a:rPr>
              <a:t>Is the product hygienically made?</a:t>
            </a:r>
          </a:p>
          <a:p>
            <a:pPr marL="720000" lvl="1">
              <a:buFont typeface="Arial" panose="020B0604020202020204" pitchFamily="34" charset="0"/>
              <a:buChar char="•"/>
            </a:pPr>
            <a:endParaRPr lang="en-US" altLang="en-US" sz="1600" dirty="0">
              <a:cs typeface="Arial" pitchFamily="34" charset="0"/>
            </a:endParaRPr>
          </a:p>
        </p:txBody>
      </p:sp>
      <p:sp>
        <p:nvSpPr>
          <p:cNvPr id="15" name="Rectangle 14"/>
          <p:cNvSpPr>
            <a:spLocks noChangeArrowheads="1"/>
          </p:cNvSpPr>
          <p:nvPr/>
        </p:nvSpPr>
        <p:spPr bwMode="auto">
          <a:xfrm>
            <a:off x="228600" y="5715000"/>
            <a:ext cx="4267200" cy="6858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sz="1200">
                <a:solidFill>
                  <a:schemeClr val="tx1"/>
                </a:solidFill>
                <a:latin typeface="Arial" panose="020B0604020202020204" pitchFamily="34" charset="0"/>
                <a:cs typeface="Arial" panose="020B0604020202020204" pitchFamily="34" charset="0"/>
              </a:defRPr>
            </a:lvl1pPr>
            <a:lvl2pPr marL="742950" indent="-285750" eaLnBrk="0" hangingPunct="0">
              <a:defRPr sz="1200">
                <a:solidFill>
                  <a:schemeClr val="tx1"/>
                </a:solidFill>
                <a:latin typeface="Arial" panose="020B0604020202020204" pitchFamily="34" charset="0"/>
                <a:cs typeface="Arial" panose="020B0604020202020204" pitchFamily="34" charset="0"/>
              </a:defRPr>
            </a:lvl2pPr>
            <a:lvl3pPr marL="1143000" indent="-228600" eaLnBrk="0" hangingPunct="0">
              <a:defRPr sz="1200">
                <a:solidFill>
                  <a:schemeClr val="tx1"/>
                </a:solidFill>
                <a:latin typeface="Arial" panose="020B0604020202020204" pitchFamily="34" charset="0"/>
                <a:cs typeface="Arial" panose="020B0604020202020204" pitchFamily="34" charset="0"/>
              </a:defRPr>
            </a:lvl3pPr>
            <a:lvl4pPr marL="1600200" indent="-228600" eaLnBrk="0" hangingPunct="0">
              <a:defRPr sz="1200">
                <a:solidFill>
                  <a:schemeClr val="tx1"/>
                </a:solidFill>
                <a:latin typeface="Arial" panose="020B0604020202020204" pitchFamily="34" charset="0"/>
                <a:cs typeface="Arial" panose="020B0604020202020204" pitchFamily="34" charset="0"/>
              </a:defRPr>
            </a:lvl4pPr>
            <a:lvl5pPr marL="2057400" indent="-228600" eaLnBrk="0" hangingPunct="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en-US" altLang="en-US" sz="1800" b="1">
                <a:latin typeface="Garamond" panose="02020404030301010803" pitchFamily="18" charset="0"/>
              </a:rPr>
              <a:t>Discussion:</a:t>
            </a:r>
            <a:r>
              <a:rPr lang="en-US" altLang="en-US" sz="1800">
                <a:latin typeface="Garamond" panose="02020404030301010803" pitchFamily="18" charset="0"/>
              </a:rPr>
              <a:t> What does good Quality mean in case of Tasty Tea Shop?</a:t>
            </a:r>
          </a:p>
        </p:txBody>
      </p:sp>
    </p:spTree>
    <p:extLst>
      <p:ext uri="{BB962C8B-B14F-4D97-AF65-F5344CB8AC3E}">
        <p14:creationId xmlns:p14="http://schemas.microsoft.com/office/powerpoint/2010/main" val="26725549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5715000"/>
            <a:ext cx="4267200" cy="7620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algn="ctr"/>
            <a:r>
              <a:rPr lang="en-US" sz="2400" b="1" dirty="0">
                <a:solidFill>
                  <a:srgbClr val="000000"/>
                </a:solidFill>
                <a:latin typeface="Garamond" pitchFamily="18" charset="0"/>
                <a:cs typeface="Arial" pitchFamily="34" charset="0"/>
              </a:rPr>
              <a:t>Discussion:</a:t>
            </a:r>
            <a:r>
              <a:rPr lang="en-US" sz="2400" dirty="0">
                <a:solidFill>
                  <a:srgbClr val="000000"/>
                </a:solidFill>
                <a:latin typeface="Garamond" pitchFamily="18" charset="0"/>
                <a:cs typeface="Arial" pitchFamily="34" charset="0"/>
              </a:rPr>
              <a:t> Why is Quality important?</a:t>
            </a: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t>Why is Quality important?</a:t>
            </a:r>
            <a:endParaRPr lang="en-US" sz="2400" dirty="0">
              <a:solidFill>
                <a:srgbClr val="000000"/>
              </a:solidFill>
              <a:cs typeface="Arial" pitchFamily="34" charset="0"/>
            </a:endParaRPr>
          </a:p>
        </p:txBody>
      </p:sp>
      <p:sp>
        <p:nvSpPr>
          <p:cNvPr id="12" name="Text Box 2"/>
          <p:cNvSpPr txBox="1">
            <a:spLocks noChangeArrowheads="1"/>
          </p:cNvSpPr>
          <p:nvPr/>
        </p:nvSpPr>
        <p:spPr bwMode="auto">
          <a:xfrm>
            <a:off x="228600" y="1035050"/>
            <a:ext cx="4267200" cy="4527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457200" indent="-457200">
              <a:spcBef>
                <a:spcPts val="1200"/>
              </a:spcBef>
              <a:buFont typeface="+mj-lt"/>
              <a:buAutoNum type="arabicPeriod"/>
            </a:pPr>
            <a:r>
              <a:rPr lang="en-US" altLang="en-US" sz="2000" dirty="0"/>
              <a:t>Products may not meet legal and certification requirements</a:t>
            </a:r>
          </a:p>
          <a:p>
            <a:pPr marL="457200" indent="-457200">
              <a:spcBef>
                <a:spcPts val="1200"/>
              </a:spcBef>
              <a:buFont typeface="+mj-lt"/>
              <a:buAutoNum type="arabicPeriod"/>
            </a:pPr>
            <a:r>
              <a:rPr lang="en-US" altLang="en-US" sz="2000" dirty="0"/>
              <a:t>Products may remain unsold</a:t>
            </a:r>
            <a:endParaRPr lang="en-US" altLang="en-US" dirty="0"/>
          </a:p>
          <a:p>
            <a:pPr marL="457200" indent="-457200">
              <a:spcBef>
                <a:spcPts val="1200"/>
              </a:spcBef>
              <a:buFont typeface="+mj-lt"/>
              <a:buAutoNum type="arabicPeriod"/>
            </a:pPr>
            <a:r>
              <a:rPr lang="en-US" altLang="en-US" sz="2000" dirty="0"/>
              <a:t>Business may end up with “bad-quality” reputation</a:t>
            </a:r>
          </a:p>
          <a:p>
            <a:pPr marL="457200" indent="-457200">
              <a:spcBef>
                <a:spcPts val="1200"/>
              </a:spcBef>
              <a:buFont typeface="+mj-lt"/>
              <a:buAutoNum type="arabicPeriod"/>
            </a:pPr>
            <a:r>
              <a:rPr lang="en-US" altLang="en-US" sz="2000" dirty="0"/>
              <a:t>Costs may increase</a:t>
            </a:r>
          </a:p>
          <a:p>
            <a:pPr marL="720000" lvl="2" indent="-342900">
              <a:spcBef>
                <a:spcPts val="600"/>
              </a:spcBef>
              <a:buFont typeface="Arial" panose="020B0604020202020204" pitchFamily="34" charset="0"/>
              <a:buChar char="•"/>
            </a:pPr>
            <a:r>
              <a:rPr lang="en-US" altLang="en-US" sz="1600" dirty="0"/>
              <a:t>Cost of reworking or repairing products</a:t>
            </a:r>
          </a:p>
          <a:p>
            <a:pPr marL="720000" lvl="2" indent="-342900">
              <a:spcBef>
                <a:spcPts val="600"/>
              </a:spcBef>
              <a:buFont typeface="Arial" panose="020B0604020202020204" pitchFamily="34" charset="0"/>
              <a:buChar char="•"/>
            </a:pPr>
            <a:r>
              <a:rPr lang="en-US" altLang="en-US" sz="1600" dirty="0"/>
              <a:t>Cost of replacements or refunds</a:t>
            </a:r>
          </a:p>
          <a:p>
            <a:pPr marL="720000" lvl="2" indent="-342900">
              <a:spcBef>
                <a:spcPts val="600"/>
              </a:spcBef>
              <a:buFont typeface="Arial" panose="020B0604020202020204" pitchFamily="34" charset="0"/>
              <a:buChar char="•"/>
            </a:pPr>
            <a:r>
              <a:rPr lang="en-US" altLang="en-US" sz="1600" dirty="0"/>
              <a:t>Cost of taking back unsold stock from retailers</a:t>
            </a:r>
          </a:p>
          <a:p>
            <a:pPr marL="720000" lvl="2" indent="-342900">
              <a:spcBef>
                <a:spcPts val="600"/>
              </a:spcBef>
              <a:buFont typeface="Arial" panose="020B0604020202020204" pitchFamily="34" charset="0"/>
              <a:buChar char="•"/>
            </a:pPr>
            <a:r>
              <a:rPr lang="en-US" altLang="en-US" sz="1600" dirty="0"/>
              <a:t>Cost of offering huge discounts to clear unsold stock</a:t>
            </a:r>
            <a:endParaRPr lang="en-US" altLang="en-US" dirty="0"/>
          </a:p>
        </p:txBody>
      </p:sp>
      <p:sp>
        <p:nvSpPr>
          <p:cNvPr id="14"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27CCAE95-24ED-4BB9-A61F-5CE581EB7A49}" type="slidenum">
              <a:rPr lang="en-US" sz="1600" b="1">
                <a:solidFill>
                  <a:srgbClr val="000000"/>
                </a:solidFill>
              </a:rPr>
              <a:pPr algn="ctr" eaLnBrk="1" hangingPunct="1"/>
              <a:t>26</a:t>
            </a:fld>
            <a:endParaRPr lang="en-US" sz="1600" b="1">
              <a:solidFill>
                <a:srgbClr val="000000"/>
              </a:solidFill>
            </a:endParaRPr>
          </a:p>
        </p:txBody>
      </p:sp>
      <p:sp>
        <p:nvSpPr>
          <p:cNvPr id="11" name="Rectangle 10"/>
          <p:cNvSpPr>
            <a:spLocks noChangeArrowheads="1"/>
          </p:cNvSpPr>
          <p:nvPr/>
        </p:nvSpPr>
        <p:spPr bwMode="auto">
          <a:xfrm>
            <a:off x="4648200" y="5715000"/>
            <a:ext cx="4267200" cy="7620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algn="ctr"/>
            <a:r>
              <a:rPr lang="x-none" sz="2400" dirty="0">
                <a:solidFill>
                  <a:srgbClr val="000000"/>
                </a:solidFill>
                <a:latin typeface="Garamond" pitchFamily="18" charset="0"/>
                <a:cs typeface="Arial" pitchFamily="34" charset="0"/>
              </a:rPr>
              <a:t>चर्चा: गुणवत्ता क्यों महत्वपूर्ण है</a:t>
            </a:r>
            <a:r>
              <a:rPr lang="en-US" sz="2400" dirty="0">
                <a:solidFill>
                  <a:srgbClr val="000000"/>
                </a:solidFill>
                <a:latin typeface="Garamond" pitchFamily="18" charset="0"/>
                <a:cs typeface="Arial" pitchFamily="34" charset="0"/>
              </a:rPr>
              <a:t> ?</a:t>
            </a:r>
          </a:p>
        </p:txBody>
      </p:sp>
      <p:sp>
        <p:nvSpPr>
          <p:cNvPr id="1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solidFill>
                  <a:srgbClr val="000000"/>
                </a:solidFill>
                <a:cs typeface="Arial" pitchFamily="34" charset="0"/>
              </a:rPr>
              <a:t>गुणवत्ता क्यों महत्वपूर्ण है</a:t>
            </a:r>
            <a:r>
              <a:rPr lang="en-US" sz="2400" dirty="0"/>
              <a:t> ?</a:t>
            </a:r>
            <a:endParaRPr lang="en-US" sz="2400" dirty="0">
              <a:solidFill>
                <a:srgbClr val="000000"/>
              </a:solidFill>
              <a:cs typeface="Arial" pitchFamily="34" charset="0"/>
            </a:endParaRPr>
          </a:p>
        </p:txBody>
      </p:sp>
      <p:sp>
        <p:nvSpPr>
          <p:cNvPr id="16" name="Text Box 2"/>
          <p:cNvSpPr txBox="1">
            <a:spLocks noChangeArrowheads="1"/>
          </p:cNvSpPr>
          <p:nvPr/>
        </p:nvSpPr>
        <p:spPr bwMode="auto">
          <a:xfrm>
            <a:off x="4648200" y="1035050"/>
            <a:ext cx="4267200" cy="4527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457200" indent="-457200">
              <a:spcBef>
                <a:spcPts val="1200"/>
              </a:spcBef>
              <a:buFont typeface="+mj-lt"/>
              <a:buAutoNum type="arabicPeriod"/>
            </a:pPr>
            <a:r>
              <a:rPr lang="x-none" altLang="en-US" sz="1600" dirty="0"/>
              <a:t>हो सकता है कि उत्पाद कानूनी और प्रमाणीकरण आवश्यकताओं को पूरा न करते हों </a:t>
            </a:r>
          </a:p>
          <a:p>
            <a:pPr marL="457200" indent="-457200">
              <a:spcBef>
                <a:spcPts val="1200"/>
              </a:spcBef>
              <a:buFont typeface="+mj-lt"/>
              <a:buAutoNum type="arabicPeriod"/>
            </a:pPr>
            <a:r>
              <a:rPr lang="x-none" altLang="en-US" sz="1600" dirty="0"/>
              <a:t>हो सकता है कि उत्पाद न बिके </a:t>
            </a:r>
          </a:p>
          <a:p>
            <a:pPr marL="457200" indent="-457200">
              <a:spcBef>
                <a:spcPts val="1200"/>
              </a:spcBef>
              <a:buFont typeface="+mj-lt"/>
              <a:buAutoNum type="arabicPeriod"/>
            </a:pPr>
            <a:r>
              <a:rPr lang="x-none" altLang="en-US" sz="1600" dirty="0"/>
              <a:t>व्यापार 'खराब—गुणवत्ता' की बदनामी के साथ बंद हो सकता है</a:t>
            </a:r>
          </a:p>
          <a:p>
            <a:pPr marL="457200" indent="-457200">
              <a:spcBef>
                <a:spcPts val="1200"/>
              </a:spcBef>
              <a:buFont typeface="+mj-lt"/>
              <a:buAutoNum type="arabicPeriod"/>
            </a:pPr>
            <a:r>
              <a:rPr lang="x-none" altLang="en-US" sz="1600" dirty="0"/>
              <a:t>खर्च बढ़ सकता है</a:t>
            </a:r>
          </a:p>
          <a:p>
            <a:pPr marL="749300" indent="-457200">
              <a:spcBef>
                <a:spcPts val="1200"/>
              </a:spcBef>
              <a:buFont typeface="Arial" pitchFamily="34" charset="0"/>
              <a:buChar char="•"/>
            </a:pPr>
            <a:r>
              <a:rPr lang="x-none" altLang="en-US" sz="1400" dirty="0"/>
              <a:t>उत्पाद पर फिर से काम करने या उसे सुधारने का खर्च</a:t>
            </a:r>
          </a:p>
          <a:p>
            <a:pPr marL="749300" indent="-457200">
              <a:spcBef>
                <a:spcPts val="1200"/>
              </a:spcBef>
              <a:buFont typeface="Arial" pitchFamily="34" charset="0"/>
              <a:buChar char="•"/>
            </a:pPr>
            <a:r>
              <a:rPr lang="x-none" altLang="en-US" sz="1400" dirty="0"/>
              <a:t>रिप्लेस करने/ बदलने या रिफ़ंड/प्रतिदाय का खर्च</a:t>
            </a:r>
          </a:p>
          <a:p>
            <a:pPr marL="749300" indent="-457200">
              <a:spcBef>
                <a:spcPts val="1200"/>
              </a:spcBef>
              <a:buFont typeface="Arial" pitchFamily="34" charset="0"/>
              <a:buChar char="•"/>
            </a:pPr>
            <a:r>
              <a:rPr lang="x-none" altLang="en-US" sz="1400" dirty="0"/>
              <a:t>फुटकर व्यापारियों से बिना बिके स्टॉक/माल को वापस लेने का खर्च</a:t>
            </a:r>
          </a:p>
          <a:p>
            <a:pPr marL="749300" indent="-457200">
              <a:spcBef>
                <a:spcPts val="1200"/>
              </a:spcBef>
              <a:buFont typeface="Arial" pitchFamily="34" charset="0"/>
              <a:buChar char="•"/>
            </a:pPr>
            <a:r>
              <a:rPr lang="x-none" altLang="en-US" sz="1400" dirty="0"/>
              <a:t>बिना बिके सामान को बेचकर खत्म करने के लिए भारी छूट देने का खर्च</a:t>
            </a:r>
            <a:endParaRPr lang="en-US" altLang="en-US" sz="1400" dirty="0"/>
          </a:p>
        </p:txBody>
      </p:sp>
    </p:spTree>
    <p:extLst>
      <p:ext uri="{BB962C8B-B14F-4D97-AF65-F5344CB8AC3E}">
        <p14:creationId xmlns:p14="http://schemas.microsoft.com/office/powerpoint/2010/main" val="27199214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6">
                                            <p:txEl>
                                              <p:pRg st="6" end="6"/>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t>In general, there are three types of Quality standards</a:t>
            </a:r>
            <a:endParaRPr lang="en-US" sz="2400" dirty="0">
              <a:solidFill>
                <a:srgbClr val="000000"/>
              </a:solidFill>
              <a:cs typeface="Arial" pitchFamily="34" charset="0"/>
            </a:endParaRPr>
          </a:p>
        </p:txBody>
      </p:sp>
      <p:sp>
        <p:nvSpPr>
          <p:cNvPr id="12" name="Text Box 2"/>
          <p:cNvSpPr txBox="1">
            <a:spLocks noChangeArrowheads="1"/>
          </p:cNvSpPr>
          <p:nvPr/>
        </p:nvSpPr>
        <p:spPr bwMode="auto">
          <a:xfrm>
            <a:off x="2286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a:lnSpc>
                <a:spcPct val="130000"/>
              </a:lnSpc>
              <a:buFont typeface="Calibri" pitchFamily="34" charset="0"/>
              <a:buAutoNum type="arabicPeriod"/>
              <a:defRPr/>
            </a:pPr>
            <a:r>
              <a:rPr lang="en-US" sz="2000" dirty="0" smtClean="0"/>
              <a:t>   Functionality </a:t>
            </a:r>
            <a:r>
              <a:rPr lang="en-US" sz="2000" dirty="0"/>
              <a:t>related</a:t>
            </a:r>
          </a:p>
          <a:p>
            <a:pPr marL="601200" lvl="3" indent="-144000">
              <a:lnSpc>
                <a:spcPct val="130000"/>
              </a:lnSpc>
              <a:buFont typeface="Arial" pitchFamily="34" charset="0"/>
              <a:buChar char="•"/>
              <a:defRPr/>
            </a:pPr>
            <a:r>
              <a:rPr lang="en-US" dirty="0"/>
              <a:t>Food items: Good taste</a:t>
            </a:r>
          </a:p>
          <a:p>
            <a:pPr marL="601200" lvl="3" indent="-144000">
              <a:lnSpc>
                <a:spcPct val="130000"/>
              </a:lnSpc>
              <a:buFont typeface="Arial" pitchFamily="34" charset="0"/>
              <a:buChar char="•"/>
              <a:defRPr/>
            </a:pPr>
            <a:r>
              <a:rPr lang="en-US" dirty="0"/>
              <a:t>Soap bars: does not dissolve too easily in water</a:t>
            </a:r>
          </a:p>
          <a:p>
            <a:pPr marL="216000" indent="-216000">
              <a:lnSpc>
                <a:spcPct val="130000"/>
              </a:lnSpc>
              <a:buFont typeface="Calibri" pitchFamily="34" charset="0"/>
              <a:buAutoNum type="arabicPeriod"/>
              <a:defRPr/>
            </a:pPr>
            <a:r>
              <a:rPr lang="en-US" sz="2000" dirty="0"/>
              <a:t> </a:t>
            </a:r>
            <a:r>
              <a:rPr lang="en-US" sz="2000" dirty="0" smtClean="0"/>
              <a:t>   Attractiveness</a:t>
            </a:r>
            <a:endParaRPr lang="en-US" sz="2000" dirty="0"/>
          </a:p>
          <a:p>
            <a:pPr marL="601200" lvl="3" indent="-144000">
              <a:lnSpc>
                <a:spcPct val="130000"/>
              </a:lnSpc>
              <a:buFont typeface="Arial" pitchFamily="34" charset="0"/>
              <a:buChar char="•"/>
              <a:defRPr/>
            </a:pPr>
            <a:r>
              <a:rPr lang="en-US" dirty="0"/>
              <a:t>Food items: A nice smell</a:t>
            </a:r>
          </a:p>
          <a:p>
            <a:pPr marL="601200" lvl="3" indent="-144000">
              <a:lnSpc>
                <a:spcPct val="130000"/>
              </a:lnSpc>
              <a:buFont typeface="Arial" pitchFamily="34" charset="0"/>
              <a:buChar char="•"/>
              <a:defRPr/>
            </a:pPr>
            <a:r>
              <a:rPr lang="en-US" dirty="0"/>
              <a:t>Soap bars: Nice smell </a:t>
            </a:r>
            <a:endParaRPr lang="en-US" dirty="0" smtClean="0"/>
          </a:p>
          <a:p>
            <a:pPr marL="457200" lvl="3" indent="-457200">
              <a:lnSpc>
                <a:spcPct val="130000"/>
              </a:lnSpc>
              <a:buFont typeface="+mj-lt"/>
              <a:buAutoNum type="arabicPeriod" startAt="3"/>
              <a:defRPr/>
            </a:pPr>
            <a:r>
              <a:rPr lang="en-US" sz="2000" dirty="0"/>
              <a:t>Safety related: Often regulated by law and certification requirements</a:t>
            </a:r>
          </a:p>
          <a:p>
            <a:pPr marL="601200" lvl="3" indent="-144000">
              <a:lnSpc>
                <a:spcPct val="130000"/>
              </a:lnSpc>
              <a:buFont typeface="Arial" pitchFamily="34" charset="0"/>
              <a:buChar char="•"/>
            </a:pPr>
            <a:r>
              <a:rPr lang="en-US" dirty="0"/>
              <a:t>Food items: no adulteration, hygienic processing/preparation</a:t>
            </a:r>
          </a:p>
          <a:p>
            <a:pPr marL="601200" lvl="3" indent="-144000">
              <a:lnSpc>
                <a:spcPct val="130000"/>
              </a:lnSpc>
              <a:buFont typeface="Arial" pitchFamily="34" charset="0"/>
              <a:buChar char="•"/>
            </a:pPr>
            <a:r>
              <a:rPr lang="en-US" dirty="0"/>
              <a:t>Soap bars: no harmful chemicals to irritate skin</a:t>
            </a:r>
          </a:p>
          <a:p>
            <a:pPr marL="216000" indent="-216000">
              <a:lnSpc>
                <a:spcPct val="130000"/>
              </a:lnSpc>
              <a:buFont typeface="Calibri" pitchFamily="34" charset="0"/>
              <a:buAutoNum type="arabicPeriod"/>
              <a:defRPr/>
            </a:pPr>
            <a:endParaRPr lang="en-US" dirty="0"/>
          </a:p>
        </p:txBody>
      </p:sp>
      <p:sp>
        <p:nvSpPr>
          <p:cNvPr id="14"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27CCAE95-24ED-4BB9-A61F-5CE581EB7A49}" type="slidenum">
              <a:rPr lang="en-US" sz="1600" b="1">
                <a:solidFill>
                  <a:srgbClr val="000000"/>
                </a:solidFill>
              </a:rPr>
              <a:pPr algn="ctr" eaLnBrk="1" hangingPunct="1"/>
              <a:t>27</a:t>
            </a:fld>
            <a:endParaRPr lang="en-US" sz="1600" b="1">
              <a:solidFill>
                <a:srgbClr val="000000"/>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t>सामान्य तौर पर, गुणवत्ता के मानक तीन प्रकार के होते हैं</a:t>
            </a:r>
            <a:endParaRPr lang="en-US"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a:lnSpc>
                <a:spcPct val="130000"/>
              </a:lnSpc>
            </a:pPr>
            <a:r>
              <a:rPr lang="en-IN" sz="1600" dirty="0" smtClean="0"/>
              <a:t>1</a:t>
            </a:r>
            <a:r>
              <a:rPr lang="x-none" sz="2400" dirty="0" smtClean="0"/>
              <a:t>. </a:t>
            </a:r>
            <a:r>
              <a:rPr lang="x-none" sz="2000" dirty="0"/>
              <a:t>व्यवहारिकता संबंधी</a:t>
            </a:r>
          </a:p>
          <a:p>
            <a:pPr marL="571500" indent="-215900">
              <a:lnSpc>
                <a:spcPct val="130000"/>
              </a:lnSpc>
              <a:buFont typeface="Arial" pitchFamily="34" charset="0"/>
              <a:buChar char="•"/>
              <a:tabLst>
                <a:tab pos="5715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a:t>खाद्य सामग्री: अच्छा स्वाद</a:t>
            </a:r>
          </a:p>
          <a:p>
            <a:pPr marL="571500" indent="-215900">
              <a:lnSpc>
                <a:spcPct val="130000"/>
              </a:lnSpc>
              <a:buFont typeface="Arial" pitchFamily="34" charset="0"/>
              <a:buChar char="•"/>
              <a:tabLst>
                <a:tab pos="5715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a:t>साबुन: पानी में आसानी से नहीं घुलती</a:t>
            </a:r>
          </a:p>
          <a:p>
            <a:pPr marL="216000" indent="-216000">
              <a:lnSpc>
                <a:spcPct val="130000"/>
              </a:lnSpc>
            </a:pPr>
            <a:r>
              <a:rPr lang="en-IN" dirty="0"/>
              <a:t>2</a:t>
            </a:r>
            <a:r>
              <a:rPr lang="x-none" sz="2400" dirty="0"/>
              <a:t>. 'रूप और आभास' या 'सौंदर्य'</a:t>
            </a:r>
          </a:p>
          <a:p>
            <a:pPr marL="520700" indent="-215900">
              <a:lnSpc>
                <a:spcPct val="130000"/>
              </a:lnSpc>
              <a:buFont typeface="Arial" pitchFamily="34" charset="0"/>
              <a:buChar char="•"/>
              <a:tabLst>
                <a:tab pos="5207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a:t>खाद्य सामग्री: अच्छी सुगंध</a:t>
            </a:r>
          </a:p>
          <a:p>
            <a:pPr marL="520700" indent="-215900">
              <a:lnSpc>
                <a:spcPct val="130000"/>
              </a:lnSpc>
              <a:buFont typeface="Arial" pitchFamily="34" charset="0"/>
              <a:buChar char="•"/>
              <a:tabLst>
                <a:tab pos="5207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a:t>साबुन: अच्छी सुगंध</a:t>
            </a:r>
            <a:endParaRPr lang="en-US" sz="2000" dirty="0"/>
          </a:p>
          <a:p>
            <a:pPr marL="0" indent="0">
              <a:lnSpc>
                <a:spcPct val="130000"/>
              </a:lnSpc>
            </a:pPr>
            <a:r>
              <a:rPr lang="en-IN" sz="2000" dirty="0" smtClean="0"/>
              <a:t>3. </a:t>
            </a:r>
            <a:r>
              <a:rPr lang="x-none" sz="2000" dirty="0" smtClean="0"/>
              <a:t>सुरक्षा </a:t>
            </a:r>
            <a:r>
              <a:rPr lang="x-none" sz="2000" dirty="0"/>
              <a:t>संबं​धी: प्राय: कानूनी और प्रमाणीकरण मांगों से नियंत्रित होते हैं</a:t>
            </a:r>
          </a:p>
          <a:p>
            <a:pPr marL="520700" indent="-215900">
              <a:lnSpc>
                <a:spcPct val="130000"/>
              </a:lnSpc>
              <a:buFont typeface="Arial" pitchFamily="34" charset="0"/>
              <a:buChar char="•"/>
              <a:tabLst>
                <a:tab pos="5207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a:t>खाद्य साम​ग्रियां: कोई मिलावट नहीं, स्वच्छता से तैयार किया हुआ</a:t>
            </a:r>
          </a:p>
          <a:p>
            <a:pPr marL="520700" indent="-215900">
              <a:lnSpc>
                <a:spcPct val="130000"/>
              </a:lnSpc>
              <a:buFont typeface="Arial" pitchFamily="34" charset="0"/>
              <a:buChar char="•"/>
              <a:tabLst>
                <a:tab pos="5207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a:t>साबुन: त्वचा को खराब करने वाले कोई नुकसानदायक रसायन </a:t>
            </a:r>
            <a:r>
              <a:rPr lang="x-none" dirty="0" smtClean="0"/>
              <a:t>नहीं</a:t>
            </a:r>
            <a:endParaRPr lang="x-none" dirty="0"/>
          </a:p>
        </p:txBody>
      </p:sp>
    </p:spTree>
    <p:extLst>
      <p:ext uri="{BB962C8B-B14F-4D97-AF65-F5344CB8AC3E}">
        <p14:creationId xmlns:p14="http://schemas.microsoft.com/office/powerpoint/2010/main" val="6140338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
          <p:cNvSpPr txBox="1">
            <a:spLocks noChangeArrowheads="1"/>
          </p:cNvSpPr>
          <p:nvPr/>
        </p:nvSpPr>
        <p:spPr bwMode="auto">
          <a:xfrm>
            <a:off x="76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t>Steps in Quality Management</a:t>
            </a:r>
            <a:endParaRPr lang="en-US" sz="2400" dirty="0">
              <a:solidFill>
                <a:srgbClr val="000000"/>
              </a:solidFill>
              <a:cs typeface="Arial" pitchFamily="34" charset="0"/>
            </a:endParaRPr>
          </a:p>
        </p:txBody>
      </p:sp>
      <p:sp>
        <p:nvSpPr>
          <p:cNvPr id="12" name="Text Box 2"/>
          <p:cNvSpPr txBox="1">
            <a:spLocks noChangeArrowheads="1"/>
          </p:cNvSpPr>
          <p:nvPr/>
        </p:nvSpPr>
        <p:spPr bwMode="auto">
          <a:xfrm>
            <a:off x="762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itchFamily="34" charset="0"/>
              <a:buNone/>
            </a:pPr>
            <a:endParaRPr lang="en-US" sz="2000" dirty="0"/>
          </a:p>
          <a:p>
            <a:pPr>
              <a:buFont typeface="Arial" pitchFamily="34" charset="0"/>
              <a:buNone/>
            </a:pPr>
            <a:endParaRPr lang="en-US" sz="2000" dirty="0"/>
          </a:p>
          <a:p>
            <a:pPr>
              <a:buFont typeface="Arial" pitchFamily="34" charset="0"/>
              <a:buNone/>
            </a:pPr>
            <a:r>
              <a:rPr lang="en-US" sz="2000" dirty="0"/>
              <a:t>Define Quality standards</a:t>
            </a:r>
          </a:p>
          <a:p>
            <a:pPr>
              <a:buFont typeface="Arial" pitchFamily="34" charset="0"/>
              <a:buNone/>
            </a:pPr>
            <a:endParaRPr lang="en-US" sz="1600" dirty="0"/>
          </a:p>
          <a:p>
            <a:pPr>
              <a:buFont typeface="Arial" pitchFamily="34" charset="0"/>
              <a:buNone/>
            </a:pPr>
            <a:endParaRPr lang="en-US" sz="1600" dirty="0"/>
          </a:p>
          <a:p>
            <a:pPr>
              <a:buFont typeface="Arial" pitchFamily="34" charset="0"/>
              <a:buNone/>
            </a:pPr>
            <a:endParaRPr lang="en-US" sz="1600" dirty="0"/>
          </a:p>
          <a:p>
            <a:pPr>
              <a:buFont typeface="Arial" pitchFamily="34" charset="0"/>
              <a:buNone/>
            </a:pPr>
            <a:r>
              <a:rPr lang="en-US" sz="2000" dirty="0"/>
              <a:t>Define Quality process steps</a:t>
            </a:r>
          </a:p>
          <a:p>
            <a:pPr>
              <a:buFont typeface="Arial" pitchFamily="34" charset="0"/>
              <a:buNone/>
            </a:pPr>
            <a:endParaRPr lang="en-US" sz="2000" dirty="0"/>
          </a:p>
          <a:p>
            <a:pPr>
              <a:buFont typeface="Arial" pitchFamily="34" charset="0"/>
              <a:buNone/>
            </a:pPr>
            <a:endParaRPr lang="en-US" dirty="0"/>
          </a:p>
          <a:p>
            <a:pPr>
              <a:buFont typeface="Arial" pitchFamily="34" charset="0"/>
              <a:buNone/>
            </a:pPr>
            <a:endParaRPr lang="en-US" dirty="0"/>
          </a:p>
          <a:p>
            <a:pPr>
              <a:buFont typeface="Arial" pitchFamily="34" charset="0"/>
              <a:buNone/>
            </a:pPr>
            <a:endParaRPr lang="en-US" dirty="0"/>
          </a:p>
          <a:p>
            <a:pPr>
              <a:buFont typeface="Arial" pitchFamily="34" charset="0"/>
              <a:buNone/>
            </a:pPr>
            <a:endParaRPr lang="en-US" dirty="0"/>
          </a:p>
          <a:p>
            <a:pPr>
              <a:buFont typeface="Arial" pitchFamily="34" charset="0"/>
              <a:buNone/>
            </a:pPr>
            <a:r>
              <a:rPr lang="en-US" sz="2000" dirty="0"/>
              <a:t>Conduct Quality checks</a:t>
            </a:r>
          </a:p>
          <a:p>
            <a:pPr>
              <a:buFont typeface="Arial" pitchFamily="34" charset="0"/>
              <a:buNone/>
            </a:pPr>
            <a:endParaRPr lang="en-US" sz="2000" dirty="0"/>
          </a:p>
          <a:p>
            <a:pPr>
              <a:buFont typeface="Arial" pitchFamily="34" charset="0"/>
              <a:buNone/>
            </a:pPr>
            <a:endParaRPr lang="en-US" sz="2000" dirty="0"/>
          </a:p>
          <a:p>
            <a:pPr>
              <a:buFont typeface="Arial" pitchFamily="34" charset="0"/>
              <a:buNone/>
            </a:pPr>
            <a:endParaRPr lang="en-US" sz="2000" dirty="0"/>
          </a:p>
          <a:p>
            <a:pPr>
              <a:buFont typeface="Arial" pitchFamily="34" charset="0"/>
              <a:buNone/>
            </a:pPr>
            <a:r>
              <a:rPr lang="en-US" sz="2000" dirty="0"/>
              <a:t>Improve Quality over time</a:t>
            </a:r>
          </a:p>
          <a:p>
            <a:pPr>
              <a:buFont typeface="Arial" pitchFamily="34" charset="0"/>
              <a:buNone/>
            </a:pPr>
            <a:endParaRPr lang="en-US" sz="2000" dirty="0"/>
          </a:p>
        </p:txBody>
      </p:sp>
      <p:sp>
        <p:nvSpPr>
          <p:cNvPr id="14"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27CCAE95-24ED-4BB9-A61F-5CE581EB7A49}" type="slidenum">
              <a:rPr lang="en-US" sz="1600" b="1">
                <a:solidFill>
                  <a:srgbClr val="000000"/>
                </a:solidFill>
              </a:rPr>
              <a:pPr algn="ctr" eaLnBrk="1" hangingPunct="1"/>
              <a:t>28</a:t>
            </a:fld>
            <a:endParaRPr lang="en-US" sz="1600" b="1">
              <a:solidFill>
                <a:srgbClr val="000000"/>
              </a:solidFill>
            </a:endParaRPr>
          </a:p>
        </p:txBody>
      </p:sp>
      <p:sp>
        <p:nvSpPr>
          <p:cNvPr id="7" name="Oval 6"/>
          <p:cNvSpPr>
            <a:spLocks noChangeAspect="1"/>
          </p:cNvSpPr>
          <p:nvPr/>
        </p:nvSpPr>
        <p:spPr bwMode="auto">
          <a:xfrm>
            <a:off x="4316412" y="1614487"/>
            <a:ext cx="506412" cy="442913"/>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solidFill>
                  <a:prstClr val="black"/>
                </a:solidFill>
              </a:rPr>
              <a:t>1</a:t>
            </a:r>
          </a:p>
        </p:txBody>
      </p:sp>
      <p:sp>
        <p:nvSpPr>
          <p:cNvPr id="8" name="Oval 7"/>
          <p:cNvSpPr>
            <a:spLocks noChangeAspect="1"/>
          </p:cNvSpPr>
          <p:nvPr/>
        </p:nvSpPr>
        <p:spPr bwMode="auto">
          <a:xfrm>
            <a:off x="4316412" y="2757487"/>
            <a:ext cx="506412" cy="442913"/>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solidFill>
                  <a:prstClr val="black"/>
                </a:solidFill>
              </a:rPr>
              <a:t>2</a:t>
            </a:r>
          </a:p>
        </p:txBody>
      </p:sp>
      <p:sp>
        <p:nvSpPr>
          <p:cNvPr id="11" name="Oval 10"/>
          <p:cNvSpPr>
            <a:spLocks noChangeAspect="1"/>
          </p:cNvSpPr>
          <p:nvPr/>
        </p:nvSpPr>
        <p:spPr bwMode="auto">
          <a:xfrm>
            <a:off x="4316412" y="4357687"/>
            <a:ext cx="506412" cy="442913"/>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solidFill>
                  <a:prstClr val="black"/>
                </a:solidFill>
              </a:rPr>
              <a:t>3</a:t>
            </a:r>
          </a:p>
        </p:txBody>
      </p:sp>
      <p:sp>
        <p:nvSpPr>
          <p:cNvPr id="15" name="Oval 14"/>
          <p:cNvSpPr>
            <a:spLocks noChangeAspect="1"/>
          </p:cNvSpPr>
          <p:nvPr/>
        </p:nvSpPr>
        <p:spPr bwMode="auto">
          <a:xfrm>
            <a:off x="4267200" y="5576888"/>
            <a:ext cx="506412" cy="44291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a:solidFill>
                  <a:prstClr val="black"/>
                </a:solidFill>
              </a:rPr>
              <a:t>4</a:t>
            </a:r>
          </a:p>
        </p:txBody>
      </p:sp>
      <p:sp>
        <p:nvSpPr>
          <p:cNvPr id="16" name="Text Box 1"/>
          <p:cNvSpPr txBox="1">
            <a:spLocks noChangeArrowheads="1"/>
          </p:cNvSpPr>
          <p:nvPr/>
        </p:nvSpPr>
        <p:spPr bwMode="auto">
          <a:xfrm>
            <a:off x="4800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solidFill>
                  <a:srgbClr val="000000"/>
                </a:solidFill>
                <a:cs typeface="Arial" pitchFamily="34" charset="0"/>
              </a:rPr>
              <a:t>गुणवत्ता प्रबंधन के चरण</a:t>
            </a:r>
            <a:endParaRPr lang="en-US" sz="2400" dirty="0">
              <a:solidFill>
                <a:srgbClr val="000000"/>
              </a:solidFill>
              <a:cs typeface="Arial" pitchFamily="34" charset="0"/>
            </a:endParaRPr>
          </a:p>
        </p:txBody>
      </p:sp>
      <p:sp>
        <p:nvSpPr>
          <p:cNvPr id="17" name="Text Box 2"/>
          <p:cNvSpPr txBox="1">
            <a:spLocks noChangeArrowheads="1"/>
          </p:cNvSpPr>
          <p:nvPr/>
        </p:nvSpPr>
        <p:spPr bwMode="auto">
          <a:xfrm>
            <a:off x="48006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itchFamily="34" charset="0"/>
              <a:buNone/>
            </a:pPr>
            <a:endParaRPr lang="x-none" sz="2000" dirty="0"/>
          </a:p>
          <a:p>
            <a:pPr>
              <a:buFont typeface="Arial" pitchFamily="34" charset="0"/>
              <a:buNone/>
            </a:pPr>
            <a:r>
              <a:rPr lang="x-none" sz="2000" dirty="0"/>
              <a:t>गुणवत्ता के मानकों को पारिभाषित करना</a:t>
            </a:r>
          </a:p>
          <a:p>
            <a:pPr>
              <a:buFont typeface="Arial" pitchFamily="34" charset="0"/>
              <a:buNone/>
            </a:pPr>
            <a:endParaRPr lang="x-none" sz="2000" dirty="0"/>
          </a:p>
          <a:p>
            <a:pPr>
              <a:buFont typeface="Arial" pitchFamily="34" charset="0"/>
              <a:buNone/>
            </a:pPr>
            <a:endParaRPr lang="x-none" sz="2000" dirty="0"/>
          </a:p>
          <a:p>
            <a:pPr>
              <a:buFont typeface="Arial" pitchFamily="34" charset="0"/>
              <a:buNone/>
            </a:pPr>
            <a:endParaRPr lang="x-none" sz="2000" dirty="0"/>
          </a:p>
          <a:p>
            <a:pPr>
              <a:buFont typeface="Arial" pitchFamily="34" charset="0"/>
              <a:buNone/>
            </a:pPr>
            <a:r>
              <a:rPr lang="x-none" sz="2000" dirty="0"/>
              <a:t>गुणवत्ता प्रक्रिया के चरणों को पारिभाषित करना</a:t>
            </a:r>
          </a:p>
          <a:p>
            <a:pPr>
              <a:buFont typeface="Arial" pitchFamily="34" charset="0"/>
              <a:buNone/>
            </a:pPr>
            <a:endParaRPr lang="x-none" sz="2000" dirty="0"/>
          </a:p>
          <a:p>
            <a:pPr>
              <a:buFont typeface="Arial" pitchFamily="34" charset="0"/>
              <a:buNone/>
            </a:pPr>
            <a:endParaRPr lang="x-none" sz="2000" dirty="0"/>
          </a:p>
          <a:p>
            <a:pPr>
              <a:buFont typeface="Arial" pitchFamily="34" charset="0"/>
              <a:buNone/>
            </a:pPr>
            <a:endParaRPr lang="x-none" sz="2000" dirty="0"/>
          </a:p>
          <a:p>
            <a:pPr>
              <a:buFont typeface="Arial" pitchFamily="34" charset="0"/>
              <a:buNone/>
            </a:pPr>
            <a:r>
              <a:rPr lang="x-none" sz="2000" dirty="0"/>
              <a:t>गुणवत्ता की जांच करना</a:t>
            </a:r>
          </a:p>
          <a:p>
            <a:pPr>
              <a:buFont typeface="Arial" pitchFamily="34" charset="0"/>
              <a:buNone/>
            </a:pPr>
            <a:endParaRPr lang="x-none" sz="2000" dirty="0"/>
          </a:p>
          <a:p>
            <a:pPr>
              <a:buFont typeface="Arial" pitchFamily="34" charset="0"/>
              <a:buNone/>
            </a:pPr>
            <a:endParaRPr lang="x-none" sz="2000" dirty="0"/>
          </a:p>
          <a:p>
            <a:pPr>
              <a:buFont typeface="Arial" pitchFamily="34" charset="0"/>
              <a:buNone/>
            </a:pPr>
            <a:endParaRPr lang="x-none" sz="2000" dirty="0"/>
          </a:p>
          <a:p>
            <a:pPr>
              <a:buFont typeface="Arial" pitchFamily="34" charset="0"/>
              <a:buNone/>
            </a:pPr>
            <a:r>
              <a:rPr lang="x-none" sz="2000" dirty="0"/>
              <a:t>समय—समय पर गुणवत्ता को बेहतर बनाना</a:t>
            </a:r>
            <a:endParaRPr lang="en-US" sz="2000" dirty="0"/>
          </a:p>
        </p:txBody>
      </p:sp>
    </p:spTree>
    <p:extLst>
      <p:ext uri="{BB962C8B-B14F-4D97-AF65-F5344CB8AC3E}">
        <p14:creationId xmlns:p14="http://schemas.microsoft.com/office/powerpoint/2010/main" val="24694040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12" end="1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16" end="1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3"/>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sz="2800" b="1">
              <a:solidFill>
                <a:srgbClr val="000000"/>
              </a:solidFill>
              <a:latin typeface="Times New Roman" pitchFamily="18" charset="0"/>
              <a:cs typeface="Arial" pitchFamily="34" charset="0"/>
            </a:endParaRPr>
          </a:p>
        </p:txBody>
      </p:sp>
      <p:sp>
        <p:nvSpPr>
          <p:cNvPr id="337926" name="TextBox 5"/>
          <p:cNvSpPr txBox="1">
            <a:spLocks noChangeArrowheads="1"/>
          </p:cNvSpPr>
          <p:nvPr/>
        </p:nvSpPr>
        <p:spPr bwMode="auto">
          <a:xfrm>
            <a:off x="381000" y="6096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dirty="0">
                <a:solidFill>
                  <a:srgbClr val="FFFFFF"/>
                </a:solidFill>
                <a:latin typeface="Bradley Hand ITC" pitchFamily="66" charset="0"/>
                <a:cs typeface="Arial" pitchFamily="34" charset="0"/>
              </a:rPr>
              <a:t>Key points</a:t>
            </a:r>
          </a:p>
        </p:txBody>
      </p:sp>
      <p:sp>
        <p:nvSpPr>
          <p:cNvPr id="8" name="TextBox 7"/>
          <p:cNvSpPr txBox="1"/>
          <p:nvPr/>
        </p:nvSpPr>
        <p:spPr>
          <a:xfrm>
            <a:off x="381000" y="1524000"/>
            <a:ext cx="4114800" cy="49530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87338" indent="-287338" fontAlgn="auto">
              <a:spcBef>
                <a:spcPts val="0"/>
              </a:spcBef>
              <a:spcAft>
                <a:spcPts val="500"/>
              </a:spcAft>
              <a:buFont typeface="Arial" pitchFamily="34" charset="0"/>
              <a:buChar char="•"/>
              <a:defRPr/>
            </a:pPr>
            <a:r>
              <a:rPr lang="en-US" sz="2400" dirty="0">
                <a:solidFill>
                  <a:prstClr val="white"/>
                </a:solidFill>
                <a:latin typeface="Calibri"/>
                <a:cs typeface="Arial" charset="0"/>
              </a:rPr>
              <a:t>Producing a good Quality product is important for meeting customer expectations</a:t>
            </a:r>
          </a:p>
          <a:p>
            <a:pPr marL="287338" indent="-287338" fontAlgn="auto">
              <a:spcBef>
                <a:spcPts val="0"/>
              </a:spcBef>
              <a:spcAft>
                <a:spcPts val="500"/>
              </a:spcAft>
              <a:buFont typeface="Arial" pitchFamily="34" charset="0"/>
              <a:buChar char="•"/>
              <a:defRPr/>
            </a:pPr>
            <a:endParaRPr lang="en-US" sz="2400" dirty="0">
              <a:solidFill>
                <a:prstClr val="white"/>
              </a:solidFill>
              <a:latin typeface="Calibri"/>
              <a:cs typeface="Arial" charset="0"/>
            </a:endParaRPr>
          </a:p>
          <a:p>
            <a:pPr marL="287338" indent="-287338" fontAlgn="auto">
              <a:spcBef>
                <a:spcPts val="0"/>
              </a:spcBef>
              <a:spcAft>
                <a:spcPts val="500"/>
              </a:spcAft>
              <a:buFont typeface="Arial" pitchFamily="34" charset="0"/>
              <a:buChar char="•"/>
              <a:defRPr/>
            </a:pPr>
            <a:r>
              <a:rPr lang="en-US" sz="2400" dirty="0">
                <a:solidFill>
                  <a:prstClr val="white"/>
                </a:solidFill>
                <a:latin typeface="Calibri"/>
                <a:cs typeface="Arial" charset="0"/>
              </a:rPr>
              <a:t>Quality includes </a:t>
            </a:r>
            <a:r>
              <a:rPr lang="en-US" sz="2400" dirty="0" smtClean="0">
                <a:solidFill>
                  <a:prstClr val="white"/>
                </a:solidFill>
                <a:latin typeface="Calibri"/>
                <a:cs typeface="Arial" charset="0"/>
              </a:rPr>
              <a:t>product functionality</a:t>
            </a:r>
            <a:r>
              <a:rPr lang="en-US" sz="2400" dirty="0">
                <a:solidFill>
                  <a:prstClr val="white"/>
                </a:solidFill>
                <a:latin typeface="Calibri"/>
                <a:cs typeface="Arial" charset="0"/>
              </a:rPr>
              <a:t>, attractiveness, and safety</a:t>
            </a:r>
          </a:p>
          <a:p>
            <a:pPr marL="287338" indent="-287338" fontAlgn="auto">
              <a:spcBef>
                <a:spcPts val="0"/>
              </a:spcBef>
              <a:spcAft>
                <a:spcPts val="500"/>
              </a:spcAft>
              <a:buFont typeface="Arial" pitchFamily="34" charset="0"/>
              <a:buChar char="•"/>
              <a:defRPr/>
            </a:pPr>
            <a:endParaRPr lang="en-US" sz="2400" dirty="0">
              <a:solidFill>
                <a:prstClr val="white"/>
              </a:solidFill>
              <a:latin typeface="Calibri"/>
              <a:cs typeface="Arial" charset="0"/>
            </a:endParaRPr>
          </a:p>
          <a:p>
            <a:pPr marL="287338" indent="-287338" fontAlgn="auto">
              <a:spcBef>
                <a:spcPts val="0"/>
              </a:spcBef>
              <a:spcAft>
                <a:spcPts val="500"/>
              </a:spcAft>
              <a:buFont typeface="Arial" pitchFamily="34" charset="0"/>
              <a:buChar char="•"/>
              <a:defRPr/>
            </a:pPr>
            <a:r>
              <a:rPr lang="en-US" sz="2400" dirty="0">
                <a:solidFill>
                  <a:prstClr val="white"/>
                </a:solidFill>
                <a:latin typeface="Calibri"/>
                <a:cs typeface="Arial" charset="0"/>
              </a:rPr>
              <a:t>Quality must be delivered </a:t>
            </a:r>
            <a:r>
              <a:rPr lang="en-US" sz="2400" u="sng" dirty="0">
                <a:solidFill>
                  <a:prstClr val="white"/>
                </a:solidFill>
                <a:latin typeface="Calibri"/>
                <a:cs typeface="Arial" charset="0"/>
              </a:rPr>
              <a:t>consistently</a:t>
            </a:r>
          </a:p>
          <a:p>
            <a:pPr marL="744538" lvl="1" indent="-287338" fontAlgn="auto">
              <a:spcBef>
                <a:spcPts val="0"/>
              </a:spcBef>
              <a:spcAft>
                <a:spcPts val="500"/>
              </a:spcAft>
              <a:defRPr/>
            </a:pPr>
            <a:endParaRPr lang="en-US" sz="1100" dirty="0">
              <a:solidFill>
                <a:prstClr val="white"/>
              </a:solidFill>
              <a:latin typeface="Calibri"/>
              <a:cs typeface="Arial" charset="0"/>
            </a:endParaRPr>
          </a:p>
        </p:txBody>
      </p:sp>
      <p:sp>
        <p:nvSpPr>
          <p:cNvPr id="33793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l" eaLnBrk="1" fontAlgn="base" hangingPunct="1">
              <a:spcBef>
                <a:spcPct val="0"/>
              </a:spcBef>
              <a:spcAft>
                <a:spcPct val="0"/>
              </a:spcAft>
            </a:pPr>
            <a:fld id="{DD023B07-4A46-490E-AD17-D2261592A1BF}" type="slidenum">
              <a:rPr lang="en-US" sz="1800" smtClean="0">
                <a:solidFill>
                  <a:srgbClr val="000000"/>
                </a:solidFill>
                <a:cs typeface="Arial" pitchFamily="34" charset="0"/>
              </a:rPr>
              <a:pPr algn="l" eaLnBrk="1" fontAlgn="base" hangingPunct="1">
                <a:spcBef>
                  <a:spcPct val="0"/>
                </a:spcBef>
                <a:spcAft>
                  <a:spcPct val="0"/>
                </a:spcAft>
              </a:pPr>
              <a:t>29</a:t>
            </a:fld>
            <a:endParaRPr lang="en-US" sz="1800">
              <a:solidFill>
                <a:srgbClr val="000000"/>
              </a:solidFill>
              <a:cs typeface="Arial" pitchFamily="34" charset="0"/>
            </a:endParaRPr>
          </a:p>
        </p:txBody>
      </p:sp>
      <p:sp>
        <p:nvSpPr>
          <p:cNvPr id="7" name="TextBox 5"/>
          <p:cNvSpPr txBox="1">
            <a:spLocks noChangeArrowheads="1"/>
          </p:cNvSpPr>
          <p:nvPr/>
        </p:nvSpPr>
        <p:spPr bwMode="auto">
          <a:xfrm>
            <a:off x="4876800" y="609600"/>
            <a:ext cx="3733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endParaRPr lang="en-US" sz="4000">
              <a:solidFill>
                <a:srgbClr val="FFFFFF"/>
              </a:solidFill>
              <a:latin typeface="Bradley Hand ITC" pitchFamily="66" charset="0"/>
              <a:cs typeface="Arial" pitchFamily="34" charset="0"/>
            </a:endParaRPr>
          </a:p>
        </p:txBody>
      </p:sp>
      <p:sp>
        <p:nvSpPr>
          <p:cNvPr id="337933" name="Slide Number Placeholder 5"/>
          <p:cNvSpPr txBox="1">
            <a:spLocks/>
          </p:cNvSpPr>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379E808C-005D-4A74-BDAC-8E99AEF600AE}" type="slidenum">
              <a:rPr lang="en-US" sz="1600" b="1">
                <a:solidFill>
                  <a:prstClr val="white"/>
                </a:solidFill>
              </a:rPr>
              <a:pPr algn="ctr" eaLnBrk="1" hangingPunct="1"/>
              <a:t>29</a:t>
            </a:fld>
            <a:endParaRPr lang="en-US" sz="1600" b="1">
              <a:solidFill>
                <a:prstClr val="white"/>
              </a:solidFill>
            </a:endParaRPr>
          </a:p>
        </p:txBody>
      </p:sp>
      <p:sp>
        <p:nvSpPr>
          <p:cNvPr id="10" name="TextBox 5"/>
          <p:cNvSpPr txBox="1">
            <a:spLocks noChangeArrowheads="1"/>
          </p:cNvSpPr>
          <p:nvPr/>
        </p:nvSpPr>
        <p:spPr bwMode="auto">
          <a:xfrm>
            <a:off x="4724400" y="6096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a:solidFill>
                  <a:srgbClr val="FFFFFF"/>
                </a:solidFill>
                <a:latin typeface="Bradley Hand ITC" pitchFamily="66" charset="0"/>
                <a:cs typeface="Arial" pitchFamily="34" charset="0"/>
              </a:rPr>
              <a:t>मुख्य बिंदु</a:t>
            </a:r>
            <a:endParaRPr lang="en-US" sz="4000" dirty="0">
              <a:solidFill>
                <a:srgbClr val="FFFFFF"/>
              </a:solidFill>
              <a:latin typeface="Bradley Hand ITC" pitchFamily="66" charset="0"/>
              <a:cs typeface="Arial" pitchFamily="34" charset="0"/>
            </a:endParaRPr>
          </a:p>
        </p:txBody>
      </p:sp>
      <p:sp>
        <p:nvSpPr>
          <p:cNvPr id="11" name="TextBox 10"/>
          <p:cNvSpPr txBox="1"/>
          <p:nvPr/>
        </p:nvSpPr>
        <p:spPr>
          <a:xfrm>
            <a:off x="4724400" y="1524000"/>
            <a:ext cx="4114800" cy="49530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87338" indent="-287338" fontAlgn="auto">
              <a:spcBef>
                <a:spcPts val="0"/>
              </a:spcBef>
              <a:spcAft>
                <a:spcPts val="500"/>
              </a:spcAft>
              <a:buFont typeface="Arial" pitchFamily="34" charset="0"/>
              <a:buChar char="•"/>
              <a:defRPr/>
            </a:pPr>
            <a:r>
              <a:rPr lang="x-none" sz="2400" dirty="0">
                <a:solidFill>
                  <a:prstClr val="white"/>
                </a:solidFill>
                <a:latin typeface="Calibri"/>
                <a:cs typeface="Arial" charset="0"/>
              </a:rPr>
              <a:t>ग्राहकों की उम्मीदों पर खरा उतरने के लिए अच्छी गुणवत्ता वाले उत्पाद का​ निर्माण करना महत्वपूर्ण है</a:t>
            </a:r>
          </a:p>
          <a:p>
            <a:pPr marL="287338" indent="-287338" fontAlgn="auto">
              <a:spcBef>
                <a:spcPts val="0"/>
              </a:spcBef>
              <a:spcAft>
                <a:spcPts val="500"/>
              </a:spcAft>
              <a:buFont typeface="Arial" pitchFamily="34" charset="0"/>
              <a:buChar char="•"/>
              <a:defRPr/>
            </a:pPr>
            <a:endParaRPr lang="x-none" sz="2400" dirty="0">
              <a:solidFill>
                <a:prstClr val="white"/>
              </a:solidFill>
              <a:latin typeface="Calibri"/>
              <a:cs typeface="Arial" charset="0"/>
            </a:endParaRPr>
          </a:p>
          <a:p>
            <a:pPr marL="287338" indent="-287338" fontAlgn="auto">
              <a:spcBef>
                <a:spcPts val="0"/>
              </a:spcBef>
              <a:spcAft>
                <a:spcPts val="500"/>
              </a:spcAft>
              <a:buFont typeface="Arial" pitchFamily="34" charset="0"/>
              <a:buChar char="•"/>
              <a:defRPr/>
            </a:pPr>
            <a:endParaRPr lang="en-IN" sz="2400" dirty="0">
              <a:solidFill>
                <a:prstClr val="white"/>
              </a:solidFill>
              <a:latin typeface="Calibri"/>
              <a:cs typeface="Arial" charset="0"/>
            </a:endParaRPr>
          </a:p>
          <a:p>
            <a:pPr marL="287338" indent="-287338" fontAlgn="auto">
              <a:spcBef>
                <a:spcPts val="0"/>
              </a:spcBef>
              <a:spcAft>
                <a:spcPts val="500"/>
              </a:spcAft>
              <a:buFont typeface="Arial" pitchFamily="34" charset="0"/>
              <a:buChar char="•"/>
              <a:defRPr/>
            </a:pPr>
            <a:endParaRPr lang="en-IN" sz="2400" dirty="0" smtClean="0">
              <a:solidFill>
                <a:prstClr val="white"/>
              </a:solidFill>
              <a:latin typeface="Calibri"/>
              <a:cs typeface="Arial" charset="0"/>
            </a:endParaRPr>
          </a:p>
          <a:p>
            <a:pPr marL="287338" indent="-287338" fontAlgn="auto">
              <a:spcBef>
                <a:spcPts val="0"/>
              </a:spcBef>
              <a:spcAft>
                <a:spcPts val="500"/>
              </a:spcAft>
              <a:buFont typeface="Arial" pitchFamily="34" charset="0"/>
              <a:buChar char="•"/>
              <a:defRPr/>
            </a:pPr>
            <a:endParaRPr lang="x-none" sz="2400" dirty="0">
              <a:solidFill>
                <a:prstClr val="white"/>
              </a:solidFill>
              <a:latin typeface="Calibri"/>
              <a:cs typeface="Arial" charset="0"/>
            </a:endParaRPr>
          </a:p>
          <a:p>
            <a:pPr marL="287338" indent="-287338" fontAlgn="auto">
              <a:spcBef>
                <a:spcPts val="0"/>
              </a:spcBef>
              <a:spcAft>
                <a:spcPts val="500"/>
              </a:spcAft>
              <a:buFont typeface="Arial" pitchFamily="34" charset="0"/>
              <a:buChar char="•"/>
              <a:defRPr/>
            </a:pPr>
            <a:r>
              <a:rPr lang="x-none" sz="2400" dirty="0">
                <a:solidFill>
                  <a:prstClr val="white"/>
                </a:solidFill>
                <a:latin typeface="Calibri"/>
                <a:cs typeface="Arial" charset="0"/>
              </a:rPr>
              <a:t>गुणवत्ती नियमित तौर पर दी जानी चाहिए</a:t>
            </a:r>
            <a:endParaRPr lang="en-US" sz="1100" dirty="0">
              <a:solidFill>
                <a:prstClr val="white"/>
              </a:solidFill>
              <a:latin typeface="Calibri"/>
              <a:cs typeface="Arial" charset="0"/>
            </a:endParaRPr>
          </a:p>
        </p:txBody>
      </p:sp>
    </p:spTree>
    <p:extLst>
      <p:ext uri="{BB962C8B-B14F-4D97-AF65-F5344CB8AC3E}">
        <p14:creationId xmlns:p14="http://schemas.microsoft.com/office/powerpoint/2010/main" val="2213375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1"/>
          <p:cNvSpPr txBox="1">
            <a:spLocks noChangeArrowheads="1"/>
          </p:cNvSpPr>
          <p:nvPr/>
        </p:nvSpPr>
        <p:spPr bwMode="auto">
          <a:xfrm>
            <a:off x="228600" y="152400"/>
            <a:ext cx="4240213"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Business viability – Five factors</a:t>
            </a:r>
            <a:endParaRPr lang="en-GB" sz="2400" dirty="0">
              <a:solidFill>
                <a:srgbClr val="000000"/>
              </a:solidFill>
              <a:cs typeface="Arial" charset="0"/>
            </a:endParaRPr>
          </a:p>
        </p:txBody>
      </p:sp>
      <p:sp>
        <p:nvSpPr>
          <p:cNvPr id="10243" name="Text Box 2"/>
          <p:cNvSpPr txBox="1">
            <a:spLocks noChangeArrowheads="1"/>
          </p:cNvSpPr>
          <p:nvPr/>
        </p:nvSpPr>
        <p:spPr bwMode="auto">
          <a:xfrm>
            <a:off x="228600" y="1035050"/>
            <a:ext cx="4240213" cy="3841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a:solidFill>
                  <a:srgbClr val="000000"/>
                </a:solidFill>
                <a:cs typeface="Arial" charset="0"/>
              </a:rPr>
              <a:t>There are 5 aspects which are key to the viability of the business</a:t>
            </a:r>
          </a:p>
        </p:txBody>
      </p:sp>
      <p:sp>
        <p:nvSpPr>
          <p:cNvPr id="10244" name="Rectangle 4"/>
          <p:cNvSpPr>
            <a:spLocks noChangeArrowheads="1"/>
          </p:cNvSpPr>
          <p:nvPr/>
        </p:nvSpPr>
        <p:spPr bwMode="auto">
          <a:xfrm>
            <a:off x="152400" y="4953000"/>
            <a:ext cx="4343400" cy="1676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000" b="1" dirty="0">
                <a:solidFill>
                  <a:srgbClr val="000000"/>
                </a:solidFill>
                <a:latin typeface="Garamond" pitchFamily="18" charset="0"/>
              </a:rPr>
              <a:t>Key point: </a:t>
            </a:r>
            <a:r>
              <a:rPr lang="en-IN" sz="2000" dirty="0">
                <a:solidFill>
                  <a:srgbClr val="000000"/>
                </a:solidFill>
                <a:latin typeface="Garamond" pitchFamily="18" charset="0"/>
              </a:rPr>
              <a:t>There is an easy way to remember them - “4C + E” . </a:t>
            </a:r>
            <a:r>
              <a:rPr lang="en-IN" sz="2000" dirty="0" smtClean="0">
                <a:solidFill>
                  <a:srgbClr val="000000"/>
                </a:solidFill>
                <a:latin typeface="Garamond" pitchFamily="18" charset="0"/>
              </a:rPr>
              <a:t>These factors are applicable for production, trading and services. </a:t>
            </a:r>
            <a:r>
              <a:rPr lang="en-US" sz="2000" dirty="0" smtClean="0">
                <a:solidFill>
                  <a:srgbClr val="000000"/>
                </a:solidFill>
                <a:latin typeface="Garamond" pitchFamily="18" charset="0"/>
              </a:rPr>
              <a:t>Let’s </a:t>
            </a:r>
            <a:r>
              <a:rPr lang="en-US" sz="2000" dirty="0">
                <a:solidFill>
                  <a:srgbClr val="000000"/>
                </a:solidFill>
                <a:latin typeface="Garamond" pitchFamily="18" charset="0"/>
              </a:rPr>
              <a:t>look at each of them briefly</a:t>
            </a:r>
            <a:endParaRPr lang="en-IN" sz="2000" dirty="0">
              <a:solidFill>
                <a:srgbClr val="000000"/>
              </a:solidFill>
              <a:latin typeface="Garamond" pitchFamily="18" charset="0"/>
            </a:endParaRPr>
          </a:p>
        </p:txBody>
      </p:sp>
      <p:grpSp>
        <p:nvGrpSpPr>
          <p:cNvPr id="2" name="Group 24"/>
          <p:cNvGrpSpPr>
            <a:grpSpLocks/>
          </p:cNvGrpSpPr>
          <p:nvPr/>
        </p:nvGrpSpPr>
        <p:grpSpPr bwMode="auto">
          <a:xfrm>
            <a:off x="533400" y="1905000"/>
            <a:ext cx="3505200" cy="2565400"/>
            <a:chOff x="1338600" y="3225600"/>
            <a:chExt cx="3274022" cy="2565579"/>
          </a:xfrm>
        </p:grpSpPr>
        <p:sp>
          <p:nvSpPr>
            <p:cNvPr id="11" name="Rectangle 10"/>
            <p:cNvSpPr/>
            <p:nvPr/>
          </p:nvSpPr>
          <p:spPr>
            <a:xfrm>
              <a:off x="1338600" y="3225600"/>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1. Customers &amp; Competition</a:t>
              </a:r>
              <a:endParaRPr lang="en-US" sz="2000" dirty="0">
                <a:solidFill>
                  <a:schemeClr val="tx1"/>
                </a:solidFill>
              </a:endParaRPr>
            </a:p>
          </p:txBody>
        </p:sp>
        <p:sp>
          <p:nvSpPr>
            <p:cNvPr id="12" name="Rectangle 11"/>
            <p:cNvSpPr/>
            <p:nvPr/>
          </p:nvSpPr>
          <p:spPr>
            <a:xfrm>
              <a:off x="1338600" y="3759037"/>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2. Capabilities</a:t>
              </a:r>
              <a:endParaRPr lang="en-US" sz="2000" b="1" u="sng" dirty="0">
                <a:solidFill>
                  <a:srgbClr val="C00000"/>
                </a:solidFill>
              </a:endParaRPr>
            </a:p>
          </p:txBody>
        </p:sp>
        <p:sp>
          <p:nvSpPr>
            <p:cNvPr id="13" name="Rectangle 12"/>
            <p:cNvSpPr/>
            <p:nvPr/>
          </p:nvSpPr>
          <p:spPr>
            <a:xfrm>
              <a:off x="1338600" y="4292474"/>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3. Cost </a:t>
              </a:r>
              <a:r>
                <a:rPr lang="en-US" sz="2000" dirty="0">
                  <a:solidFill>
                    <a:schemeClr val="tx1"/>
                  </a:solidFill>
                </a:rPr>
                <a:t>and </a:t>
              </a:r>
              <a:r>
                <a:rPr lang="en-US" sz="2000" dirty="0" smtClean="0">
                  <a:solidFill>
                    <a:schemeClr val="tx1"/>
                  </a:solidFill>
                </a:rPr>
                <a:t>Profits</a:t>
              </a:r>
              <a:endParaRPr lang="en-US" sz="2000" dirty="0">
                <a:solidFill>
                  <a:schemeClr val="tx1"/>
                </a:solidFill>
              </a:endParaRPr>
            </a:p>
          </p:txBody>
        </p:sp>
        <p:sp>
          <p:nvSpPr>
            <p:cNvPr id="14" name="Rectangle 13"/>
            <p:cNvSpPr/>
            <p:nvPr/>
          </p:nvSpPr>
          <p:spPr>
            <a:xfrm>
              <a:off x="1338600" y="4825912"/>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4. Capital</a:t>
              </a:r>
              <a:endParaRPr lang="en-US" sz="2000" dirty="0">
                <a:solidFill>
                  <a:schemeClr val="tx1"/>
                </a:solidFill>
              </a:endParaRPr>
            </a:p>
          </p:txBody>
        </p:sp>
        <p:sp>
          <p:nvSpPr>
            <p:cNvPr id="15" name="Rectangle 14"/>
            <p:cNvSpPr/>
            <p:nvPr/>
          </p:nvSpPr>
          <p:spPr>
            <a:xfrm>
              <a:off x="1338600" y="5359349"/>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5. Environment of the business</a:t>
              </a:r>
              <a:endParaRPr lang="en-US" sz="2000" dirty="0">
                <a:solidFill>
                  <a:schemeClr val="tx1"/>
                </a:solidFill>
              </a:endParaRPr>
            </a:p>
          </p:txBody>
        </p:sp>
      </p:grpSp>
      <p:sp>
        <p:nvSpPr>
          <p:cNvPr id="28" name="Slide Number Placeholder 5"/>
          <p:cNvSpPr>
            <a:spLocks noGrp="1"/>
          </p:cNvSpPr>
          <p:nvPr>
            <p:ph type="sldNum" sz="quarter" idx="12"/>
          </p:nvPr>
        </p:nvSpPr>
        <p:spPr>
          <a:xfrm>
            <a:off x="3048000" y="6416675"/>
            <a:ext cx="2895600" cy="365125"/>
          </a:xfrm>
        </p:spPr>
        <p:txBody>
          <a:bodyPr bIns="0" anchor="b" anchorCtr="0"/>
          <a:lstStyle/>
          <a:p>
            <a:pPr algn="ctr">
              <a:defRPr/>
            </a:pPr>
            <a:fld id="{D4E9F27F-99D4-4143-8420-5CAD55FFBA71}" type="slidenum">
              <a:rPr lang="en-US" sz="1600" b="1" smtClean="0">
                <a:solidFill>
                  <a:schemeClr val="tx1"/>
                </a:solidFill>
              </a:rPr>
              <a:pPr algn="ctr">
                <a:defRPr/>
              </a:pPr>
              <a:t>3</a:t>
            </a:fld>
            <a:endParaRPr lang="en-US" sz="1600" b="1" smtClean="0">
              <a:solidFill>
                <a:schemeClr val="tx1"/>
              </a:solidFill>
            </a:endParaRPr>
          </a:p>
        </p:txBody>
      </p:sp>
      <p:sp>
        <p:nvSpPr>
          <p:cNvPr id="27" name="Text Box 1"/>
          <p:cNvSpPr txBox="1">
            <a:spLocks noChangeArrowheads="1"/>
          </p:cNvSpPr>
          <p:nvPr/>
        </p:nvSpPr>
        <p:spPr bwMode="auto">
          <a:xfrm>
            <a:off x="4648200" y="152400"/>
            <a:ext cx="4240213"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व्यापार की लाभप्रदता/ व्यवहारिकता — पांच कारक</a:t>
            </a:r>
            <a:endParaRPr lang="en-GB" sz="2400" dirty="0">
              <a:solidFill>
                <a:srgbClr val="000000"/>
              </a:solidFill>
              <a:cs typeface="Arial" charset="0"/>
            </a:endParaRPr>
          </a:p>
        </p:txBody>
      </p:sp>
      <p:sp>
        <p:nvSpPr>
          <p:cNvPr id="29" name="Text Box 2"/>
          <p:cNvSpPr txBox="1">
            <a:spLocks noChangeArrowheads="1"/>
          </p:cNvSpPr>
          <p:nvPr/>
        </p:nvSpPr>
        <p:spPr bwMode="auto">
          <a:xfrm>
            <a:off x="4648200" y="1035050"/>
            <a:ext cx="4240213" cy="3841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व्यापार की लाभप्रदता के लिए 5 पहलू महत्वपूर्ण हैं</a:t>
            </a:r>
            <a:endParaRPr lang="en-US" sz="2000" dirty="0">
              <a:solidFill>
                <a:srgbClr val="000000"/>
              </a:solidFill>
              <a:cs typeface="Arial" charset="0"/>
            </a:endParaRPr>
          </a:p>
        </p:txBody>
      </p:sp>
      <p:sp>
        <p:nvSpPr>
          <p:cNvPr id="30" name="Rectangle 4"/>
          <p:cNvSpPr>
            <a:spLocks noChangeArrowheads="1"/>
          </p:cNvSpPr>
          <p:nvPr/>
        </p:nvSpPr>
        <p:spPr bwMode="auto">
          <a:xfrm>
            <a:off x="4572000" y="4953000"/>
            <a:ext cx="4343400" cy="1676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400" b="1" dirty="0" smtClean="0">
                <a:solidFill>
                  <a:srgbClr val="000000"/>
                </a:solidFill>
                <a:latin typeface="Garamond" pitchFamily="18" charset="0"/>
              </a:rPr>
              <a:t>मुख्य बिंदु: </a:t>
            </a:r>
            <a:r>
              <a:rPr lang="x-none" sz="2400" dirty="0" smtClean="0">
                <a:solidFill>
                  <a:srgbClr val="000000"/>
                </a:solidFill>
                <a:latin typeface="Garamond" pitchFamily="18" charset="0"/>
              </a:rPr>
              <a:t>इन्हें याद रखने का एक आसान तरीका है </a:t>
            </a:r>
            <a:r>
              <a:rPr lang="en-IN" sz="2400" dirty="0" smtClean="0">
                <a:solidFill>
                  <a:srgbClr val="000000"/>
                </a:solidFill>
                <a:latin typeface="Garamond" pitchFamily="18" charset="0"/>
              </a:rPr>
              <a:t>- </a:t>
            </a:r>
            <a:r>
              <a:rPr lang="en-IN" sz="2400" dirty="0">
                <a:solidFill>
                  <a:srgbClr val="000000"/>
                </a:solidFill>
                <a:latin typeface="Garamond" pitchFamily="18" charset="0"/>
              </a:rPr>
              <a:t>“4C + E</a:t>
            </a:r>
            <a:r>
              <a:rPr lang="en-IN" sz="2400" dirty="0" smtClean="0">
                <a:solidFill>
                  <a:srgbClr val="000000"/>
                </a:solidFill>
                <a:latin typeface="Garamond" pitchFamily="18" charset="0"/>
              </a:rPr>
              <a:t>”</a:t>
            </a:r>
            <a:r>
              <a:rPr lang="x-none" sz="2400" dirty="0" smtClean="0">
                <a:solidFill>
                  <a:srgbClr val="000000"/>
                </a:solidFill>
                <a:latin typeface="Garamond" pitchFamily="18" charset="0"/>
              </a:rPr>
              <a:t>। आइए इनमें से प्रत्येक के बारे में संक्षिप्त में जानते हैं</a:t>
            </a:r>
            <a:endParaRPr lang="en-IN" sz="2400" dirty="0">
              <a:solidFill>
                <a:srgbClr val="000000"/>
              </a:solidFill>
              <a:latin typeface="Garamond" pitchFamily="18" charset="0"/>
            </a:endParaRPr>
          </a:p>
        </p:txBody>
      </p:sp>
      <p:grpSp>
        <p:nvGrpSpPr>
          <p:cNvPr id="31" name="Group 24"/>
          <p:cNvGrpSpPr>
            <a:grpSpLocks/>
          </p:cNvGrpSpPr>
          <p:nvPr/>
        </p:nvGrpSpPr>
        <p:grpSpPr bwMode="auto">
          <a:xfrm>
            <a:off x="4953000" y="1905000"/>
            <a:ext cx="3505200" cy="2565400"/>
            <a:chOff x="1338600" y="3225600"/>
            <a:chExt cx="3274022" cy="2565579"/>
          </a:xfrm>
        </p:grpSpPr>
        <p:sp>
          <p:nvSpPr>
            <p:cNvPr id="38" name="Rectangle 37"/>
            <p:cNvSpPr/>
            <p:nvPr/>
          </p:nvSpPr>
          <p:spPr>
            <a:xfrm>
              <a:off x="1338600" y="3225600"/>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1. </a:t>
              </a:r>
              <a:r>
                <a:rPr lang="x-none" sz="2000" dirty="0" smtClean="0">
                  <a:solidFill>
                    <a:schemeClr val="tx1"/>
                  </a:solidFill>
                </a:rPr>
                <a:t>ग्राहक और प्रतिद्वंद्वी</a:t>
              </a:r>
              <a:endParaRPr lang="en-US" sz="2000" dirty="0">
                <a:solidFill>
                  <a:schemeClr val="tx1"/>
                </a:solidFill>
              </a:endParaRPr>
            </a:p>
          </p:txBody>
        </p:sp>
        <p:sp>
          <p:nvSpPr>
            <p:cNvPr id="39" name="Rectangle 38"/>
            <p:cNvSpPr/>
            <p:nvPr/>
          </p:nvSpPr>
          <p:spPr>
            <a:xfrm>
              <a:off x="1338600" y="3759037"/>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2. </a:t>
              </a:r>
              <a:r>
                <a:rPr lang="x-none" sz="2000" dirty="0" smtClean="0">
                  <a:solidFill>
                    <a:schemeClr val="tx1"/>
                  </a:solidFill>
                </a:rPr>
                <a:t>क्षमता </a:t>
              </a:r>
              <a:endParaRPr lang="en-US" sz="2000" b="1" u="sng" dirty="0">
                <a:solidFill>
                  <a:srgbClr val="C00000"/>
                </a:solidFill>
              </a:endParaRPr>
            </a:p>
          </p:txBody>
        </p:sp>
        <p:sp>
          <p:nvSpPr>
            <p:cNvPr id="40" name="Rectangle 39"/>
            <p:cNvSpPr/>
            <p:nvPr/>
          </p:nvSpPr>
          <p:spPr>
            <a:xfrm>
              <a:off x="1338600" y="4292474"/>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3. </a:t>
              </a:r>
              <a:r>
                <a:rPr lang="x-none" sz="2000" dirty="0" smtClean="0">
                  <a:solidFill>
                    <a:schemeClr val="tx1"/>
                  </a:solidFill>
                </a:rPr>
                <a:t>लागत और लाभ </a:t>
              </a:r>
              <a:endParaRPr lang="en-US" sz="2000" dirty="0">
                <a:solidFill>
                  <a:schemeClr val="tx1"/>
                </a:solidFill>
              </a:endParaRPr>
            </a:p>
          </p:txBody>
        </p:sp>
        <p:sp>
          <p:nvSpPr>
            <p:cNvPr id="41" name="Rectangle 40"/>
            <p:cNvSpPr/>
            <p:nvPr/>
          </p:nvSpPr>
          <p:spPr>
            <a:xfrm>
              <a:off x="1338600" y="4825912"/>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4. </a:t>
              </a:r>
              <a:r>
                <a:rPr lang="x-none" sz="2000" dirty="0" smtClean="0">
                  <a:solidFill>
                    <a:schemeClr val="tx1"/>
                  </a:solidFill>
                </a:rPr>
                <a:t>पूंजी</a:t>
              </a:r>
              <a:endParaRPr lang="en-US" sz="2000" dirty="0">
                <a:solidFill>
                  <a:schemeClr val="tx1"/>
                </a:solidFill>
              </a:endParaRPr>
            </a:p>
          </p:txBody>
        </p:sp>
        <p:sp>
          <p:nvSpPr>
            <p:cNvPr id="42" name="Rectangle 41"/>
            <p:cNvSpPr/>
            <p:nvPr/>
          </p:nvSpPr>
          <p:spPr>
            <a:xfrm>
              <a:off x="1338600" y="5359349"/>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5. </a:t>
              </a:r>
              <a:r>
                <a:rPr lang="x-none" sz="2000" dirty="0" smtClean="0">
                  <a:solidFill>
                    <a:schemeClr val="tx1"/>
                  </a:solidFill>
                </a:rPr>
                <a:t>व्यापार का वातावरण </a:t>
              </a:r>
              <a:endParaRPr lang="en-US" sz="2000" dirty="0">
                <a:solidFill>
                  <a:schemeClr val="tx1"/>
                </a:solidFill>
              </a:endParaRPr>
            </a:p>
          </p:txBody>
        </p:sp>
      </p:grpSp>
      <p:grpSp>
        <p:nvGrpSpPr>
          <p:cNvPr id="3" name="Group 23"/>
          <p:cNvGrpSpPr>
            <a:grpSpLocks/>
          </p:cNvGrpSpPr>
          <p:nvPr/>
        </p:nvGrpSpPr>
        <p:grpSpPr bwMode="auto">
          <a:xfrm>
            <a:off x="4294187" y="1905000"/>
            <a:ext cx="506413" cy="2576513"/>
            <a:chOff x="533400" y="3206750"/>
            <a:chExt cx="505968" cy="2576342"/>
          </a:xfrm>
        </p:grpSpPr>
        <p:sp>
          <p:nvSpPr>
            <p:cNvPr id="17" name="Oval 16"/>
            <p:cNvSpPr>
              <a:spLocks noChangeAspect="1"/>
            </p:cNvSpPr>
            <p:nvPr/>
          </p:nvSpPr>
          <p:spPr bwMode="auto">
            <a:xfrm>
              <a:off x="533400" y="3206750"/>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18" name="Oval 17"/>
            <p:cNvSpPr>
              <a:spLocks noChangeAspect="1"/>
            </p:cNvSpPr>
            <p:nvPr/>
          </p:nvSpPr>
          <p:spPr bwMode="auto">
            <a:xfrm>
              <a:off x="533400" y="3740115"/>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19" name="Oval 18"/>
            <p:cNvSpPr>
              <a:spLocks noChangeAspect="1"/>
            </p:cNvSpPr>
            <p:nvPr/>
          </p:nvSpPr>
          <p:spPr bwMode="auto">
            <a:xfrm>
              <a:off x="533400" y="4273479"/>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20" name="Oval 19"/>
            <p:cNvSpPr>
              <a:spLocks noChangeAspect="1"/>
            </p:cNvSpPr>
            <p:nvPr/>
          </p:nvSpPr>
          <p:spPr bwMode="auto">
            <a:xfrm>
              <a:off x="533400" y="4806844"/>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21" name="Oval 20"/>
            <p:cNvSpPr>
              <a:spLocks noChangeAspect="1"/>
            </p:cNvSpPr>
            <p:nvPr/>
          </p:nvSpPr>
          <p:spPr bwMode="auto">
            <a:xfrm>
              <a:off x="533400" y="5340208"/>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E</a:t>
              </a:r>
            </a:p>
          </p:txBody>
        </p:sp>
      </p:grpSp>
    </p:spTree>
    <p:extLst>
      <p:ext uri="{BB962C8B-B14F-4D97-AF65-F5344CB8AC3E}">
        <p14:creationId xmlns:p14="http://schemas.microsoft.com/office/powerpoint/2010/main" val="172777024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nimBg="1"/>
      <p:bldP spid="3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30</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30210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en-AU" sz="2000" dirty="0">
                <a:solidFill>
                  <a:srgbClr val="000000"/>
                </a:solidFill>
                <a:cs typeface="Arial" charset="0"/>
              </a:rPr>
              <a:t>Customers and their types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Customer needs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Profiling customers</a:t>
            </a:r>
          </a:p>
          <a:p>
            <a:pPr marL="342900" indent="-342900">
              <a:spcAft>
                <a:spcPts val="800"/>
              </a:spcAft>
              <a:buFont typeface="+mj-lt"/>
              <a:buAutoNum type="arabicPeriod"/>
            </a:pPr>
            <a:r>
              <a:rPr lang="en-US" sz="2000" dirty="0">
                <a:solidFill>
                  <a:srgbClr val="000000"/>
                </a:solidFill>
                <a:cs typeface="Arial" charset="0"/>
              </a:rPr>
              <a:t>Quality of products/services offered</a:t>
            </a:r>
          </a:p>
          <a:p>
            <a:pPr marL="342900" indent="-342900">
              <a:spcAft>
                <a:spcPts val="800"/>
              </a:spcAft>
              <a:buFont typeface="+mj-lt"/>
              <a:buAutoNum type="arabicPeriod"/>
            </a:pPr>
            <a:r>
              <a:rPr lang="en-AU" sz="2000" dirty="0">
                <a:solidFill>
                  <a:srgbClr val="000000"/>
                </a:solidFill>
                <a:cs typeface="Arial" charset="0"/>
              </a:rPr>
              <a:t>Competitors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Assignment</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Selecting products/services for business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Creating customer communication for the business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76200" y="1524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1905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23653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415548983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1-b. </a:t>
            </a:r>
            <a:r>
              <a:rPr lang="en-US" sz="2400" dirty="0">
                <a:solidFill>
                  <a:srgbClr val="000000"/>
                </a:solidFill>
                <a:cs typeface="Arial" charset="0"/>
              </a:rPr>
              <a:t>Your competitor</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IN" sz="2400" dirty="0">
                <a:solidFill>
                  <a:srgbClr val="000000"/>
                </a:solidFill>
                <a:cs typeface="Arial" charset="0"/>
              </a:rPr>
              <a:t>Competitors are any other business which sells the same or similar products or service as ours</a:t>
            </a:r>
            <a:endParaRPr lang="en-US" sz="2400" dirty="0">
              <a:solidFill>
                <a:srgbClr val="000000"/>
              </a:solidFill>
              <a:cs typeface="Arial" charset="0"/>
            </a:endParaRPr>
          </a:p>
          <a:p>
            <a:pPr lvl="1" eaLnBrk="1" hangingPunct="1">
              <a:lnSpc>
                <a:spcPct val="120000"/>
              </a:lnSpc>
              <a:buSzPct val="100000"/>
              <a:buFont typeface="Arial" charset="0"/>
              <a:buChar char="•"/>
            </a:pPr>
            <a:r>
              <a:rPr lang="en-IN" sz="2400" dirty="0">
                <a:solidFill>
                  <a:srgbClr val="000000"/>
                </a:solidFill>
                <a:cs typeface="Arial" charset="0"/>
              </a:rPr>
              <a:t>For any business, there is always competition! It may already be there today or someone may compete tomorrow</a:t>
            </a:r>
          </a:p>
        </p:txBody>
      </p:sp>
      <p:sp>
        <p:nvSpPr>
          <p:cNvPr id="10244" name="Rectangle 4"/>
          <p:cNvSpPr>
            <a:spLocks noChangeArrowheads="1"/>
          </p:cNvSpPr>
          <p:nvPr/>
        </p:nvSpPr>
        <p:spPr bwMode="auto">
          <a:xfrm>
            <a:off x="228600" y="5105400"/>
            <a:ext cx="4267200" cy="13716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400" b="1" dirty="0">
                <a:latin typeface="Garamond" pitchFamily="18" charset="0"/>
              </a:rPr>
              <a:t>Key point:</a:t>
            </a:r>
            <a:r>
              <a:rPr lang="en-US" sz="2400" dirty="0">
                <a:latin typeface="Garamond" pitchFamily="18" charset="0"/>
              </a:rPr>
              <a:t> </a:t>
            </a:r>
            <a:r>
              <a:rPr lang="en-IN" sz="2400" dirty="0">
                <a:latin typeface="Garamond" pitchFamily="18" charset="0"/>
              </a:rPr>
              <a:t>So what we sell to the customer must be at least as good as or better than the competitors’ </a:t>
            </a:r>
            <a:endParaRPr lang="en-US" sz="2400" dirty="0">
              <a:latin typeface="Garamond" pitchFamily="18"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949B6384-FEDD-4C06-A556-79FFD61514C9}" type="slidenum">
              <a:rPr lang="en-US" sz="1600" b="1" smtClean="0">
                <a:solidFill>
                  <a:schemeClr val="tx1"/>
                </a:solidFill>
              </a:rPr>
              <a:pPr algn="ctr">
                <a:defRPr/>
              </a:pPr>
              <a:t>31</a:t>
            </a:fld>
            <a:endParaRPr lang="en-US" sz="1600" b="1" smtClean="0">
              <a:solidFill>
                <a:schemeClr val="tx1"/>
              </a:solidFill>
            </a:endParaRPr>
          </a:p>
        </p:txBody>
      </p:sp>
      <p:sp>
        <p:nvSpPr>
          <p:cNvPr id="15" name="Text Box 1"/>
          <p:cNvSpPr txBox="1">
            <a:spLocks noChangeArrowheads="1"/>
          </p:cNvSpPr>
          <p:nvPr/>
        </p:nvSpPr>
        <p:spPr bwMode="auto">
          <a:xfrm>
            <a:off x="4648200" y="15480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1-b. </a:t>
            </a:r>
            <a:r>
              <a:rPr lang="x-none" sz="2400" dirty="0" smtClean="0">
                <a:solidFill>
                  <a:srgbClr val="000000"/>
                </a:solidFill>
                <a:cs typeface="Arial" charset="0"/>
              </a:rPr>
              <a:t>आपके प्रतियोगी/प्रतिद्वंद्वी  </a:t>
            </a:r>
            <a:endParaRPr lang="en-GB" sz="2400" dirty="0">
              <a:solidFill>
                <a:srgbClr val="000000"/>
              </a:solidFill>
              <a:cs typeface="Arial" charset="0"/>
            </a:endParaRPr>
          </a:p>
        </p:txBody>
      </p:sp>
      <p:sp>
        <p:nvSpPr>
          <p:cNvPr id="16" name="Text Box 2"/>
          <p:cNvSpPr txBox="1">
            <a:spLocks noChangeArrowheads="1"/>
          </p:cNvSpPr>
          <p:nvPr/>
        </p:nvSpPr>
        <p:spPr bwMode="auto">
          <a:xfrm>
            <a:off x="4648200" y="1037456"/>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x-none" sz="2400" dirty="0" smtClean="0">
                <a:solidFill>
                  <a:srgbClr val="000000"/>
                </a:solidFill>
                <a:cs typeface="Arial" charset="0"/>
              </a:rPr>
              <a:t>प्रतियोगी/प्रतिद्वंद्वी वे अन्य व्यापार होते हैं जो हमारे जैसे या मिलते- जुलते उत्पाद या सेवाएं बेचते हैं </a:t>
            </a:r>
            <a:endParaRPr lang="en-US" sz="2400" dirty="0">
              <a:solidFill>
                <a:srgbClr val="000000"/>
              </a:solidFill>
              <a:cs typeface="Arial" charset="0"/>
            </a:endParaRPr>
          </a:p>
          <a:p>
            <a:pPr lvl="1" eaLnBrk="1" hangingPunct="1">
              <a:lnSpc>
                <a:spcPct val="120000"/>
              </a:lnSpc>
              <a:buSzPct val="100000"/>
              <a:buFont typeface="Arial" charset="0"/>
              <a:buChar char="•"/>
            </a:pPr>
            <a:r>
              <a:rPr lang="x-none" sz="2400" dirty="0" smtClean="0">
                <a:solidFill>
                  <a:srgbClr val="000000"/>
                </a:solidFill>
                <a:cs typeface="Arial" charset="0"/>
              </a:rPr>
              <a:t>किसी भी व्यापार में, हमेशा प्रतिद्वंद्वि‍ता होती है। कोई आज भी आपका प्रतिद्वंद्वी हो सकता है या कल कोई प्रतिद्वंद्वी व्यापार में आ सकता है </a:t>
            </a:r>
            <a:endParaRPr lang="en-IN" sz="2400" dirty="0">
              <a:solidFill>
                <a:srgbClr val="000000"/>
              </a:solidFill>
              <a:cs typeface="Arial" charset="0"/>
            </a:endParaRPr>
          </a:p>
        </p:txBody>
      </p:sp>
      <p:sp>
        <p:nvSpPr>
          <p:cNvPr id="17" name="Rectangle 4"/>
          <p:cNvSpPr>
            <a:spLocks noChangeArrowheads="1"/>
          </p:cNvSpPr>
          <p:nvPr/>
        </p:nvSpPr>
        <p:spPr bwMode="auto">
          <a:xfrm>
            <a:off x="4648200" y="5107806"/>
            <a:ext cx="4267200" cy="13716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200" b="1" dirty="0" smtClean="0">
                <a:latin typeface="Garamond" pitchFamily="18" charset="0"/>
              </a:rPr>
              <a:t>मुख्य बिंदु: </a:t>
            </a:r>
            <a:r>
              <a:rPr lang="x-none" sz="2200" dirty="0" smtClean="0">
                <a:latin typeface="Garamond" pitchFamily="18" charset="0"/>
              </a:rPr>
              <a:t>तो हम ग्राहक को जो भी बेचें वह प्रतिद्वंद्वी की ही तरह या उससे भी अच्छा होना चाहिए </a:t>
            </a:r>
            <a:endParaRPr lang="en-US" sz="2200" dirty="0">
              <a:latin typeface="Garamond" pitchFamily="18" charset="0"/>
            </a:endParaRPr>
          </a:p>
        </p:txBody>
      </p:sp>
      <p:pic>
        <p:nvPicPr>
          <p:cNvPr id="10" name="Picture 14" descr="C:\Users\Ranjeet\AppData\Local\Microsoft\Windows\Temporary Internet Files\Content.IE5\EQBN0D14\MC90028757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90837" y="4134718"/>
            <a:ext cx="1009763" cy="894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220320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fill="hold" nodeType="clickEffect">
                                  <p:stCondLst>
                                    <p:cond delay="0"/>
                                  </p:stCondLst>
                                  <p:childTnLst>
                                    <p:set>
                                      <p:cBhvr additive="repl">
                                        <p:cTn id="16" dur="1" fill="hold">
                                          <p:stCondLst>
                                            <p:cond delay="0"/>
                                          </p:stCondLst>
                                        </p:cTn>
                                        <p:tgtEl>
                                          <p:spTgt spid="1024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fill="hold" nodeType="clickEffect">
                                  <p:stCondLst>
                                    <p:cond delay="0"/>
                                  </p:stCondLst>
                                  <p:childTnLst>
                                    <p:set>
                                      <p:cBhvr additive="repl">
                                        <p:cTn id="2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1-b. Your competitor</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3917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IN" sz="2000" dirty="0" smtClean="0">
                <a:cs typeface="Arial" charset="0"/>
              </a:rPr>
              <a:t>Here are some </a:t>
            </a:r>
            <a:r>
              <a:rPr lang="en-IN" sz="2000" dirty="0">
                <a:cs typeface="Arial" charset="0"/>
              </a:rPr>
              <a:t>of the ways in which </a:t>
            </a:r>
            <a:r>
              <a:rPr lang="en-IN" sz="2000" dirty="0" smtClean="0">
                <a:cs typeface="Arial" charset="0"/>
              </a:rPr>
              <a:t>our </a:t>
            </a:r>
            <a:r>
              <a:rPr lang="en-IN" sz="2000" dirty="0">
                <a:cs typeface="Arial" charset="0"/>
              </a:rPr>
              <a:t>product </a:t>
            </a:r>
            <a:r>
              <a:rPr lang="en-IN" sz="2000" dirty="0" smtClean="0">
                <a:cs typeface="Arial" charset="0"/>
              </a:rPr>
              <a:t>or service can </a:t>
            </a:r>
            <a:r>
              <a:rPr lang="en-IN" sz="2000" dirty="0">
                <a:cs typeface="Arial" charset="0"/>
              </a:rPr>
              <a:t>be better than </a:t>
            </a:r>
            <a:r>
              <a:rPr lang="en-IN" sz="2000" dirty="0" smtClean="0">
                <a:cs typeface="Arial" charset="0"/>
              </a:rPr>
              <a:t>competitiors</a:t>
            </a:r>
            <a:endParaRPr lang="en-IN" sz="2000" dirty="0">
              <a:cs typeface="Arial" charset="0"/>
            </a:endParaRPr>
          </a:p>
        </p:txBody>
      </p:sp>
      <p:sp>
        <p:nvSpPr>
          <p:cNvPr id="10244" name="Rectangle 4"/>
          <p:cNvSpPr>
            <a:spLocks noChangeArrowheads="1"/>
          </p:cNvSpPr>
          <p:nvPr/>
        </p:nvSpPr>
        <p:spPr bwMode="auto">
          <a:xfrm>
            <a:off x="152400" y="5105400"/>
            <a:ext cx="4343400" cy="1219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000" b="1" dirty="0">
                <a:latin typeface="Garamond" pitchFamily="18" charset="0"/>
              </a:rPr>
              <a:t>Key points:</a:t>
            </a:r>
            <a:r>
              <a:rPr lang="en-US" sz="2000" dirty="0">
                <a:latin typeface="Garamond" pitchFamily="18" charset="0"/>
              </a:rPr>
              <a:t> </a:t>
            </a:r>
            <a:r>
              <a:rPr lang="en-IN" sz="2000" dirty="0">
                <a:latin typeface="Garamond" pitchFamily="18" charset="0"/>
              </a:rPr>
              <a:t>1. There are many ways to be better than competition and  we must choose what works best for </a:t>
            </a:r>
            <a:r>
              <a:rPr lang="en-IN" sz="2000" dirty="0" smtClean="0">
                <a:latin typeface="Garamond" pitchFamily="18" charset="0"/>
              </a:rPr>
              <a:t>our business</a:t>
            </a:r>
            <a:endParaRPr lang="en-US" sz="2000" dirty="0">
              <a:latin typeface="Garamond" pitchFamily="18" charset="0"/>
            </a:endParaRPr>
          </a:p>
        </p:txBody>
      </p:sp>
      <p:grpSp>
        <p:nvGrpSpPr>
          <p:cNvPr id="2" name="Group 23"/>
          <p:cNvGrpSpPr>
            <a:grpSpLocks/>
          </p:cNvGrpSpPr>
          <p:nvPr/>
        </p:nvGrpSpPr>
        <p:grpSpPr bwMode="auto">
          <a:xfrm>
            <a:off x="533399" y="2314303"/>
            <a:ext cx="3514725" cy="490538"/>
            <a:chOff x="533400" y="2209800"/>
            <a:chExt cx="2952750" cy="360363"/>
          </a:xfrm>
        </p:grpSpPr>
        <p:sp>
          <p:nvSpPr>
            <p:cNvPr id="58418" name="TextBox 9"/>
            <p:cNvSpPr txBox="1">
              <a:spLocks noChangeArrowheads="1"/>
            </p:cNvSpPr>
            <p:nvPr/>
          </p:nvSpPr>
          <p:spPr bwMode="auto">
            <a:xfrm>
              <a:off x="533400" y="2209800"/>
              <a:ext cx="29527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pitchFamily="34" charset="0"/>
                </a:rPr>
                <a:t>1. Lower price</a:t>
              </a:r>
              <a:endParaRPr lang="en-IN" dirty="0">
                <a:latin typeface="Calibri" pitchFamily="34" charset="0"/>
              </a:endParaRPr>
            </a:p>
          </p:txBody>
        </p:sp>
        <p:sp>
          <p:nvSpPr>
            <p:cNvPr id="11" name="Rounded Rectangle 10"/>
            <p:cNvSpPr/>
            <p:nvPr/>
          </p:nvSpPr>
          <p:spPr bwMode="auto">
            <a:xfrm>
              <a:off x="533400" y="2209800"/>
              <a:ext cx="2952750" cy="3603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N"/>
            </a:p>
          </p:txBody>
        </p:sp>
      </p:grpSp>
      <p:grpSp>
        <p:nvGrpSpPr>
          <p:cNvPr id="3" name="Group 24"/>
          <p:cNvGrpSpPr>
            <a:grpSpLocks/>
          </p:cNvGrpSpPr>
          <p:nvPr/>
        </p:nvGrpSpPr>
        <p:grpSpPr bwMode="auto">
          <a:xfrm>
            <a:off x="533399" y="2936270"/>
            <a:ext cx="3514725" cy="490538"/>
            <a:chOff x="533400" y="2667000"/>
            <a:chExt cx="2952750" cy="360363"/>
          </a:xfrm>
        </p:grpSpPr>
        <p:sp>
          <p:nvSpPr>
            <p:cNvPr id="58416" name="TextBox 12"/>
            <p:cNvSpPr txBox="1">
              <a:spLocks noChangeArrowheads="1"/>
            </p:cNvSpPr>
            <p:nvPr/>
          </p:nvSpPr>
          <p:spPr bwMode="auto">
            <a:xfrm>
              <a:off x="533400" y="2667000"/>
              <a:ext cx="2952750" cy="27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pitchFamily="34" charset="0"/>
                </a:rPr>
                <a:t>2. Better </a:t>
              </a:r>
              <a:r>
                <a:rPr lang="en-US" dirty="0" smtClean="0">
                  <a:latin typeface="Calibri" pitchFamily="34" charset="0"/>
                </a:rPr>
                <a:t>quality</a:t>
              </a:r>
              <a:endParaRPr lang="en-IN" dirty="0">
                <a:latin typeface="Calibri" pitchFamily="34" charset="0"/>
              </a:endParaRPr>
            </a:p>
          </p:txBody>
        </p:sp>
        <p:sp>
          <p:nvSpPr>
            <p:cNvPr id="13" name="Rounded Rectangle 12"/>
            <p:cNvSpPr/>
            <p:nvPr/>
          </p:nvSpPr>
          <p:spPr bwMode="auto">
            <a:xfrm>
              <a:off x="533400" y="2667000"/>
              <a:ext cx="2952750" cy="3603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N"/>
            </a:p>
          </p:txBody>
        </p:sp>
      </p:grpSp>
      <p:grpSp>
        <p:nvGrpSpPr>
          <p:cNvPr id="4" name="Group 25"/>
          <p:cNvGrpSpPr>
            <a:grpSpLocks/>
          </p:cNvGrpSpPr>
          <p:nvPr/>
        </p:nvGrpSpPr>
        <p:grpSpPr bwMode="auto">
          <a:xfrm>
            <a:off x="533399" y="3554139"/>
            <a:ext cx="3514725" cy="490538"/>
            <a:chOff x="533400" y="3124200"/>
            <a:chExt cx="2952750" cy="360363"/>
          </a:xfrm>
        </p:grpSpPr>
        <p:sp>
          <p:nvSpPr>
            <p:cNvPr id="58414" name="TextBox 14"/>
            <p:cNvSpPr txBox="1">
              <a:spLocks noChangeArrowheads="1"/>
            </p:cNvSpPr>
            <p:nvPr/>
          </p:nvSpPr>
          <p:spPr bwMode="auto">
            <a:xfrm>
              <a:off x="533400" y="3124200"/>
              <a:ext cx="2952750" cy="27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pitchFamily="34" charset="0"/>
                </a:rPr>
                <a:t>3. Greater </a:t>
              </a:r>
              <a:r>
                <a:rPr lang="en-US" dirty="0" smtClean="0">
                  <a:latin typeface="Calibri" pitchFamily="34" charset="0"/>
                </a:rPr>
                <a:t>range</a:t>
              </a:r>
              <a:endParaRPr lang="en-IN" dirty="0">
                <a:latin typeface="Calibri" pitchFamily="34" charset="0"/>
              </a:endParaRPr>
            </a:p>
          </p:txBody>
        </p:sp>
        <p:sp>
          <p:nvSpPr>
            <p:cNvPr id="15" name="Rounded Rectangle 14"/>
            <p:cNvSpPr/>
            <p:nvPr/>
          </p:nvSpPr>
          <p:spPr bwMode="auto">
            <a:xfrm>
              <a:off x="533400" y="3124200"/>
              <a:ext cx="2952750" cy="3603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N"/>
            </a:p>
          </p:txBody>
        </p:sp>
      </p:grpSp>
      <p:grpSp>
        <p:nvGrpSpPr>
          <p:cNvPr id="8" name="Group 28"/>
          <p:cNvGrpSpPr>
            <a:grpSpLocks/>
          </p:cNvGrpSpPr>
          <p:nvPr/>
        </p:nvGrpSpPr>
        <p:grpSpPr bwMode="auto">
          <a:xfrm>
            <a:off x="533399" y="4176432"/>
            <a:ext cx="3514725" cy="852768"/>
            <a:chOff x="533400" y="4495800"/>
            <a:chExt cx="2952750" cy="474813"/>
          </a:xfrm>
        </p:grpSpPr>
        <p:sp>
          <p:nvSpPr>
            <p:cNvPr id="58408" name="TextBox 18"/>
            <p:cNvSpPr txBox="1">
              <a:spLocks noChangeArrowheads="1"/>
            </p:cNvSpPr>
            <p:nvPr/>
          </p:nvSpPr>
          <p:spPr bwMode="auto">
            <a:xfrm>
              <a:off x="533400" y="4495800"/>
              <a:ext cx="2952750" cy="47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latin typeface="Calibri" pitchFamily="34" charset="0"/>
                </a:rPr>
                <a:t>4. Better experience for the customer</a:t>
              </a:r>
              <a:endParaRPr lang="en-IN" dirty="0">
                <a:latin typeface="Calibri" pitchFamily="34" charset="0"/>
              </a:endParaRPr>
            </a:p>
          </p:txBody>
        </p:sp>
        <p:sp>
          <p:nvSpPr>
            <p:cNvPr id="21" name="Rounded Rectangle 20"/>
            <p:cNvSpPr/>
            <p:nvPr/>
          </p:nvSpPr>
          <p:spPr bwMode="auto">
            <a:xfrm>
              <a:off x="533400" y="4516438"/>
              <a:ext cx="2952750" cy="3603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N"/>
            </a:p>
          </p:txBody>
        </p:sp>
      </p:grpSp>
      <p:pic>
        <p:nvPicPr>
          <p:cNvPr id="22" name="Picture 16" descr="C:\Users\Ranjeet\AppData\Local\Microsoft\Windows\Temporary Internet Files\Content.IE5\YR4HEZC3\MC90007873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57663" y="4097081"/>
            <a:ext cx="89535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Slide Number Placeholder 5"/>
          <p:cNvSpPr>
            <a:spLocks noGrp="1"/>
          </p:cNvSpPr>
          <p:nvPr>
            <p:ph type="sldNum" sz="quarter" idx="12"/>
          </p:nvPr>
        </p:nvSpPr>
        <p:spPr>
          <a:xfrm>
            <a:off x="3048000" y="6416675"/>
            <a:ext cx="2895600" cy="365125"/>
          </a:xfrm>
        </p:spPr>
        <p:txBody>
          <a:bodyPr bIns="0" anchor="b" anchorCtr="0"/>
          <a:lstStyle/>
          <a:p>
            <a:pPr algn="ctr">
              <a:defRPr/>
            </a:pPr>
            <a:fld id="{B014AAF6-BC0D-4D65-82D9-1B3CEDFAAA5E}" type="slidenum">
              <a:rPr lang="en-US" sz="1600" b="1" smtClean="0">
                <a:solidFill>
                  <a:schemeClr val="tx1"/>
                </a:solidFill>
              </a:rPr>
              <a:pPr algn="ctr">
                <a:defRPr/>
              </a:pPr>
              <a:t>32</a:t>
            </a:fld>
            <a:endParaRPr lang="en-US" sz="1600" b="1" dirty="0" smtClean="0">
              <a:solidFill>
                <a:schemeClr val="tx1"/>
              </a:solidFill>
            </a:endParaRPr>
          </a:p>
        </p:txBody>
      </p:sp>
      <p:sp>
        <p:nvSpPr>
          <p:cNvPr id="48"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1-b. </a:t>
            </a:r>
            <a:r>
              <a:rPr lang="x-none" sz="2400" dirty="0" smtClean="0">
                <a:solidFill>
                  <a:srgbClr val="000000"/>
                </a:solidFill>
                <a:cs typeface="Arial" charset="0"/>
              </a:rPr>
              <a:t>आपके प्रतियोगी/प्रतिद्वंद्वी </a:t>
            </a:r>
            <a:endParaRPr lang="en-GB" sz="2400" dirty="0">
              <a:solidFill>
                <a:srgbClr val="000000"/>
              </a:solidFill>
              <a:cs typeface="Arial" charset="0"/>
            </a:endParaRPr>
          </a:p>
        </p:txBody>
      </p:sp>
      <p:sp>
        <p:nvSpPr>
          <p:cNvPr id="51" name="Text Box 2"/>
          <p:cNvSpPr txBox="1">
            <a:spLocks noChangeArrowheads="1"/>
          </p:cNvSpPr>
          <p:nvPr/>
        </p:nvSpPr>
        <p:spPr bwMode="auto">
          <a:xfrm>
            <a:off x="4724400" y="1035050"/>
            <a:ext cx="4267200" cy="3917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x-none" sz="2000" dirty="0" smtClean="0">
                <a:solidFill>
                  <a:srgbClr val="000000"/>
                </a:solidFill>
                <a:cs typeface="Arial" charset="0"/>
              </a:rPr>
              <a:t>कुछ तरीके जिनसे आपका उत्पाद प्रतिद्वंद्वी के उत्पाद से बेहतर हो सकता है </a:t>
            </a:r>
            <a:endParaRPr lang="en-IN" sz="2000" dirty="0">
              <a:solidFill>
                <a:srgbClr val="000000"/>
              </a:solidFill>
              <a:cs typeface="Arial" charset="0"/>
            </a:endParaRPr>
          </a:p>
        </p:txBody>
      </p:sp>
      <p:sp>
        <p:nvSpPr>
          <p:cNvPr id="52" name="Rectangle 4"/>
          <p:cNvSpPr>
            <a:spLocks noChangeArrowheads="1"/>
          </p:cNvSpPr>
          <p:nvPr/>
        </p:nvSpPr>
        <p:spPr bwMode="auto">
          <a:xfrm>
            <a:off x="4648200" y="5105400"/>
            <a:ext cx="4343400" cy="1219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000" b="1" dirty="0" smtClean="0">
                <a:latin typeface="Garamond" pitchFamily="18" charset="0"/>
              </a:rPr>
              <a:t>मुख्य बिंदु: </a:t>
            </a:r>
            <a:r>
              <a:rPr lang="x-none" sz="2000" dirty="0" smtClean="0">
                <a:latin typeface="Garamond" pitchFamily="18" charset="0"/>
              </a:rPr>
              <a:t>1. प्रतिद्वंद्वी से बेहतर बनने के कई तरीके हैं और हमें वह चुनना चाहिए जो हमारे व्यापार के लिए सबसे अच्छा हो </a:t>
            </a:r>
            <a:endParaRPr lang="en-US" sz="2000" dirty="0">
              <a:latin typeface="Garamond" pitchFamily="18" charset="0"/>
            </a:endParaRPr>
          </a:p>
        </p:txBody>
      </p:sp>
      <p:grpSp>
        <p:nvGrpSpPr>
          <p:cNvPr id="53" name="Group 23"/>
          <p:cNvGrpSpPr>
            <a:grpSpLocks/>
          </p:cNvGrpSpPr>
          <p:nvPr/>
        </p:nvGrpSpPr>
        <p:grpSpPr bwMode="auto">
          <a:xfrm>
            <a:off x="5029199" y="2314303"/>
            <a:ext cx="3514725" cy="490538"/>
            <a:chOff x="533400" y="2209800"/>
            <a:chExt cx="2952750" cy="360363"/>
          </a:xfrm>
        </p:grpSpPr>
        <p:sp>
          <p:nvSpPr>
            <p:cNvPr id="54" name="TextBox 9"/>
            <p:cNvSpPr txBox="1">
              <a:spLocks noChangeArrowheads="1"/>
            </p:cNvSpPr>
            <p:nvPr/>
          </p:nvSpPr>
          <p:spPr bwMode="auto">
            <a:xfrm>
              <a:off x="533400" y="2209800"/>
              <a:ext cx="2952750" cy="27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pitchFamily="34" charset="0"/>
                </a:rPr>
                <a:t>1. </a:t>
              </a:r>
              <a:r>
                <a:rPr lang="x-none" dirty="0" smtClean="0">
                  <a:latin typeface="Calibri" pitchFamily="34" charset="0"/>
                </a:rPr>
                <a:t>कम कीमत </a:t>
              </a:r>
              <a:endParaRPr lang="en-IN" dirty="0">
                <a:latin typeface="Calibri" pitchFamily="34" charset="0"/>
              </a:endParaRPr>
            </a:p>
          </p:txBody>
        </p:sp>
        <p:sp>
          <p:nvSpPr>
            <p:cNvPr id="55" name="Rounded Rectangle 54"/>
            <p:cNvSpPr/>
            <p:nvPr/>
          </p:nvSpPr>
          <p:spPr bwMode="auto">
            <a:xfrm>
              <a:off x="533400" y="2209800"/>
              <a:ext cx="2952750" cy="3603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N"/>
            </a:p>
          </p:txBody>
        </p:sp>
      </p:grpSp>
      <p:grpSp>
        <p:nvGrpSpPr>
          <p:cNvPr id="56" name="Group 24"/>
          <p:cNvGrpSpPr>
            <a:grpSpLocks/>
          </p:cNvGrpSpPr>
          <p:nvPr/>
        </p:nvGrpSpPr>
        <p:grpSpPr bwMode="auto">
          <a:xfrm>
            <a:off x="5029199" y="2936270"/>
            <a:ext cx="3514725" cy="490538"/>
            <a:chOff x="533400" y="2667000"/>
            <a:chExt cx="2952750" cy="360363"/>
          </a:xfrm>
        </p:grpSpPr>
        <p:sp>
          <p:nvSpPr>
            <p:cNvPr id="57" name="TextBox 12"/>
            <p:cNvSpPr txBox="1">
              <a:spLocks noChangeArrowheads="1"/>
            </p:cNvSpPr>
            <p:nvPr/>
          </p:nvSpPr>
          <p:spPr bwMode="auto">
            <a:xfrm>
              <a:off x="533400" y="2667000"/>
              <a:ext cx="2952750" cy="27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pitchFamily="34" charset="0"/>
                </a:rPr>
                <a:t>2. </a:t>
              </a:r>
              <a:r>
                <a:rPr lang="x-none" dirty="0" smtClean="0">
                  <a:latin typeface="Calibri" pitchFamily="34" charset="0"/>
                </a:rPr>
                <a:t>बेहतर गुणवत्ता के उत्पाद/सेवा </a:t>
              </a:r>
              <a:endParaRPr lang="en-IN" dirty="0">
                <a:latin typeface="Calibri" pitchFamily="34" charset="0"/>
              </a:endParaRPr>
            </a:p>
          </p:txBody>
        </p:sp>
        <p:sp>
          <p:nvSpPr>
            <p:cNvPr id="58" name="Rounded Rectangle 57"/>
            <p:cNvSpPr/>
            <p:nvPr/>
          </p:nvSpPr>
          <p:spPr bwMode="auto">
            <a:xfrm>
              <a:off x="533400" y="2667000"/>
              <a:ext cx="2952750" cy="3603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N"/>
            </a:p>
          </p:txBody>
        </p:sp>
      </p:grpSp>
      <p:grpSp>
        <p:nvGrpSpPr>
          <p:cNvPr id="59" name="Group 25"/>
          <p:cNvGrpSpPr>
            <a:grpSpLocks/>
          </p:cNvGrpSpPr>
          <p:nvPr/>
        </p:nvGrpSpPr>
        <p:grpSpPr bwMode="auto">
          <a:xfrm>
            <a:off x="5029199" y="3554139"/>
            <a:ext cx="3514725" cy="490538"/>
            <a:chOff x="533400" y="3124200"/>
            <a:chExt cx="2952750" cy="360363"/>
          </a:xfrm>
        </p:grpSpPr>
        <p:sp>
          <p:nvSpPr>
            <p:cNvPr id="60" name="TextBox 14"/>
            <p:cNvSpPr txBox="1">
              <a:spLocks noChangeArrowheads="1"/>
            </p:cNvSpPr>
            <p:nvPr/>
          </p:nvSpPr>
          <p:spPr bwMode="auto">
            <a:xfrm>
              <a:off x="533400" y="3124200"/>
              <a:ext cx="2952750" cy="27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pitchFamily="34" charset="0"/>
                </a:rPr>
                <a:t>3. </a:t>
              </a:r>
              <a:r>
                <a:rPr lang="x-none" dirty="0" smtClean="0">
                  <a:latin typeface="Calibri" pitchFamily="34" charset="0"/>
                </a:rPr>
                <a:t>उत्पाद की बेहतर रेंज </a:t>
              </a:r>
              <a:endParaRPr lang="en-IN" dirty="0">
                <a:latin typeface="Calibri" pitchFamily="34" charset="0"/>
              </a:endParaRPr>
            </a:p>
          </p:txBody>
        </p:sp>
        <p:sp>
          <p:nvSpPr>
            <p:cNvPr id="61" name="Rounded Rectangle 60"/>
            <p:cNvSpPr/>
            <p:nvPr/>
          </p:nvSpPr>
          <p:spPr bwMode="auto">
            <a:xfrm>
              <a:off x="533400" y="3124200"/>
              <a:ext cx="2952750" cy="3603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N"/>
            </a:p>
          </p:txBody>
        </p:sp>
      </p:grpSp>
      <p:grpSp>
        <p:nvGrpSpPr>
          <p:cNvPr id="62" name="Group 28"/>
          <p:cNvGrpSpPr>
            <a:grpSpLocks/>
          </p:cNvGrpSpPr>
          <p:nvPr/>
        </p:nvGrpSpPr>
        <p:grpSpPr bwMode="auto">
          <a:xfrm>
            <a:off x="5029199" y="4176431"/>
            <a:ext cx="3514725" cy="684279"/>
            <a:chOff x="533400" y="4495800"/>
            <a:chExt cx="2952750" cy="381000"/>
          </a:xfrm>
        </p:grpSpPr>
        <p:sp>
          <p:nvSpPr>
            <p:cNvPr id="63" name="TextBox 18"/>
            <p:cNvSpPr txBox="1">
              <a:spLocks noChangeArrowheads="1"/>
            </p:cNvSpPr>
            <p:nvPr/>
          </p:nvSpPr>
          <p:spPr bwMode="auto">
            <a:xfrm>
              <a:off x="533400" y="4495800"/>
              <a:ext cx="2952750" cy="205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latin typeface="Calibri" pitchFamily="34" charset="0"/>
                </a:rPr>
                <a:t>4. </a:t>
              </a:r>
              <a:r>
                <a:rPr lang="x-none" dirty="0" smtClean="0">
                  <a:latin typeface="Calibri" pitchFamily="34" charset="0"/>
                </a:rPr>
                <a:t>ग्राहक का बेहतर अनुभव </a:t>
              </a:r>
              <a:endParaRPr lang="en-IN" dirty="0">
                <a:latin typeface="Calibri" pitchFamily="34" charset="0"/>
              </a:endParaRPr>
            </a:p>
          </p:txBody>
        </p:sp>
        <p:sp>
          <p:nvSpPr>
            <p:cNvPr id="64" name="Rounded Rectangle 63"/>
            <p:cNvSpPr/>
            <p:nvPr/>
          </p:nvSpPr>
          <p:spPr bwMode="auto">
            <a:xfrm>
              <a:off x="533400" y="4516438"/>
              <a:ext cx="2952750" cy="3603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N"/>
            </a:p>
          </p:txBody>
        </p:sp>
      </p:grpSp>
    </p:spTree>
    <p:extLst>
      <p:ext uri="{BB962C8B-B14F-4D97-AF65-F5344CB8AC3E}">
        <p14:creationId xmlns:p14="http://schemas.microsoft.com/office/powerpoint/2010/main" val="328360680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fill="hold" nodeType="clickEffect">
                                  <p:stCondLst>
                                    <p:cond delay="0"/>
                                  </p:stCondLst>
                                  <p:childTnLst>
                                    <p:set>
                                      <p:cBhvr additive="repl">
                                        <p:cTn id="28" dur="1" fill="hold">
                                          <p:stCondLst>
                                            <p:cond delay="0"/>
                                          </p:stCondLst>
                                        </p:cTn>
                                        <p:tgtEl>
                                          <p:spTgt spid="1024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1">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6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fill="hold" nodeType="clickEffect">
                                  <p:stCondLst>
                                    <p:cond delay="0"/>
                                  </p:stCondLst>
                                  <p:childTnLst>
                                    <p:set>
                                      <p:cBhvr additive="repl">
                                        <p:cTn id="52"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Rectangle 1"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56142" r:id="rId5" imgW="0" imgH="0" progId="">
                  <p:embed/>
                </p:oleObj>
              </mc:Choice>
              <mc:Fallback>
                <p:oleObj r:id="rId5" imgW="0" imgH="0" progId="">
                  <p:embed/>
                  <p:pic>
                    <p:nvPicPr>
                      <p:cNvPr id="0" name="AutoShape 3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228600" y="1143000"/>
            <a:ext cx="4191000" cy="646113"/>
          </a:xfrm>
          <a:prstGeom prst="rect">
            <a:avLst/>
          </a:prstGeom>
          <a:solidFill>
            <a:schemeClr val="accent6">
              <a:lumMod val="40000"/>
              <a:lumOff val="60000"/>
            </a:schemeClr>
          </a:solidFill>
        </p:spPr>
        <p:txBody>
          <a:bodyPr wrap="square" anchor="ctr">
            <a:spAutoFit/>
          </a:bodyPr>
          <a:lstStyle/>
          <a:p>
            <a:pPr algn="ctr">
              <a:spcBef>
                <a:spcPct val="20000"/>
              </a:spcBef>
              <a:defRPr/>
            </a:pPr>
            <a:r>
              <a:rPr lang="en-US" dirty="0" smtClean="0">
                <a:latin typeface="+mn-lt"/>
              </a:rPr>
              <a:t>Here are some ways </a:t>
            </a:r>
            <a:r>
              <a:rPr lang="en-US" dirty="0">
                <a:latin typeface="+mn-lt"/>
              </a:rPr>
              <a:t>in which a tea shop can be better than </a:t>
            </a:r>
            <a:r>
              <a:rPr lang="en-US" dirty="0" smtClean="0">
                <a:latin typeface="+mn-lt"/>
              </a:rPr>
              <a:t>competitors </a:t>
            </a:r>
            <a:endParaRPr lang="en-US" dirty="0">
              <a:latin typeface="+mn-lt"/>
            </a:endParaRPr>
          </a:p>
        </p:txBody>
      </p:sp>
      <p:sp>
        <p:nvSpPr>
          <p:cNvPr id="55302" name="TextBox 9"/>
          <p:cNvSpPr txBox="1">
            <a:spLocks noChangeArrowheads="1"/>
          </p:cNvSpPr>
          <p:nvPr/>
        </p:nvSpPr>
        <p:spPr bwMode="auto">
          <a:xfrm>
            <a:off x="685800" y="2039938"/>
            <a:ext cx="3124200" cy="368300"/>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dirty="0" smtClean="0">
                <a:latin typeface="+mj-lt"/>
              </a:rPr>
              <a:t>1. </a:t>
            </a:r>
            <a:r>
              <a:rPr lang="en-US" dirty="0" err="1" smtClean="0">
                <a:latin typeface="+mj-lt"/>
              </a:rPr>
              <a:t>Ramu</a:t>
            </a:r>
            <a:r>
              <a:rPr lang="en-US" dirty="0" smtClean="0">
                <a:latin typeface="+mj-lt"/>
              </a:rPr>
              <a:t> offers cheaper snacks</a:t>
            </a:r>
            <a:endParaRPr lang="en-IN" dirty="0" smtClean="0">
              <a:latin typeface="+mj-lt"/>
            </a:endParaRPr>
          </a:p>
        </p:txBody>
      </p:sp>
      <p:sp>
        <p:nvSpPr>
          <p:cNvPr id="36" name="Rounded Rectangle 35"/>
          <p:cNvSpPr/>
          <p:nvPr/>
        </p:nvSpPr>
        <p:spPr bwMode="auto">
          <a:xfrm>
            <a:off x="685800" y="1981200"/>
            <a:ext cx="31242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55305" name="TextBox 12"/>
          <p:cNvSpPr txBox="1">
            <a:spLocks noChangeArrowheads="1"/>
          </p:cNvSpPr>
          <p:nvPr/>
        </p:nvSpPr>
        <p:spPr bwMode="auto">
          <a:xfrm>
            <a:off x="685800" y="2573338"/>
            <a:ext cx="3124200" cy="368300"/>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dirty="0" smtClean="0">
                <a:latin typeface="+mj-lt"/>
              </a:rPr>
              <a:t>2. </a:t>
            </a:r>
            <a:r>
              <a:rPr lang="en-US" dirty="0" err="1" smtClean="0">
                <a:latin typeface="+mj-lt"/>
              </a:rPr>
              <a:t>Ramu’s</a:t>
            </a:r>
            <a:r>
              <a:rPr lang="en-US" dirty="0" smtClean="0">
                <a:latin typeface="+mj-lt"/>
              </a:rPr>
              <a:t> snacks taste better</a:t>
            </a:r>
            <a:endParaRPr lang="en-IN" dirty="0" smtClean="0">
              <a:latin typeface="+mj-lt"/>
            </a:endParaRPr>
          </a:p>
        </p:txBody>
      </p:sp>
      <p:sp>
        <p:nvSpPr>
          <p:cNvPr id="38" name="Rounded Rectangle 37"/>
          <p:cNvSpPr/>
          <p:nvPr/>
        </p:nvSpPr>
        <p:spPr bwMode="auto">
          <a:xfrm>
            <a:off x="685800" y="2540000"/>
            <a:ext cx="31242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55308" name="TextBox 14"/>
          <p:cNvSpPr txBox="1">
            <a:spLocks noChangeArrowheads="1"/>
          </p:cNvSpPr>
          <p:nvPr/>
        </p:nvSpPr>
        <p:spPr bwMode="auto">
          <a:xfrm>
            <a:off x="685800" y="3106738"/>
            <a:ext cx="3124200" cy="954107"/>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dirty="0" smtClean="0">
                <a:latin typeface="+mj-lt"/>
              </a:rPr>
              <a:t>3. </a:t>
            </a:r>
            <a:r>
              <a:rPr lang="en-US" dirty="0" err="1" smtClean="0">
                <a:latin typeface="+mj-lt"/>
              </a:rPr>
              <a:t>Ramu</a:t>
            </a:r>
            <a:r>
              <a:rPr lang="en-US" dirty="0" smtClean="0">
                <a:latin typeface="+mj-lt"/>
              </a:rPr>
              <a:t> offers </a:t>
            </a:r>
            <a:r>
              <a:rPr lang="en-US" dirty="0" err="1" smtClean="0">
                <a:latin typeface="+mj-lt"/>
              </a:rPr>
              <a:t>pakoda</a:t>
            </a:r>
            <a:r>
              <a:rPr lang="en-US" dirty="0" smtClean="0">
                <a:latin typeface="+mj-lt"/>
              </a:rPr>
              <a:t> like his competitor but also sweets which the competitor doesn’t</a:t>
            </a:r>
            <a:endParaRPr lang="en-IN" sz="2000" dirty="0" smtClean="0">
              <a:latin typeface="+mj-lt"/>
            </a:endParaRPr>
          </a:p>
        </p:txBody>
      </p:sp>
      <p:sp>
        <p:nvSpPr>
          <p:cNvPr id="40" name="Rounded Rectangle 39"/>
          <p:cNvSpPr/>
          <p:nvPr/>
        </p:nvSpPr>
        <p:spPr bwMode="auto">
          <a:xfrm>
            <a:off x="685800" y="3073399"/>
            <a:ext cx="3124200" cy="9874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43" name="Slide Number Placeholder 3"/>
          <p:cNvSpPr>
            <a:spLocks noGrp="1"/>
          </p:cNvSpPr>
          <p:nvPr>
            <p:ph type="sldNum" sz="quarter" idx="10"/>
          </p:nvPr>
        </p:nvSpPr>
        <p:spPr>
          <a:xfrm>
            <a:off x="3429000" y="6369049"/>
            <a:ext cx="2133600" cy="365125"/>
          </a:xfrm>
        </p:spPr>
        <p:txBody>
          <a:bodyPr/>
          <a:lstStyle/>
          <a:p>
            <a:pPr algn="ctr">
              <a:defRPr/>
            </a:pPr>
            <a:fld id="{8C20C8DB-8FC5-4E29-9CB7-E5864F8928F9}" type="slidenum">
              <a:rPr lang="en-US" sz="1600" b="1" smtClean="0">
                <a:solidFill>
                  <a:schemeClr val="tx1"/>
                </a:solidFill>
              </a:rPr>
              <a:pPr algn="ctr">
                <a:defRPr/>
              </a:pPr>
              <a:t>33</a:t>
            </a:fld>
            <a:endParaRPr lang="en-US" sz="1600" b="1" smtClean="0">
              <a:solidFill>
                <a:schemeClr val="tx1"/>
              </a:solidFill>
            </a:endParaRPr>
          </a:p>
        </p:txBody>
      </p:sp>
      <p:sp>
        <p:nvSpPr>
          <p:cNvPr id="47" name="Content Placeholder 2"/>
          <p:cNvSpPr>
            <a:spLocks noGrp="1"/>
          </p:cNvSpPr>
          <p:nvPr>
            <p:ph idx="1"/>
          </p:nvPr>
        </p:nvSpPr>
        <p:spPr>
          <a:xfrm>
            <a:off x="228600" y="4267200"/>
            <a:ext cx="4114800" cy="2514600"/>
          </a:xfr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p>
            <a:pPr marL="200025" indent="-200025" eaLnBrk="1" hangingPunct="1">
              <a:lnSpc>
                <a:spcPct val="114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cs typeface="Arial" pitchFamily="34" charset="0"/>
              </a:rPr>
              <a:t>What if </a:t>
            </a:r>
            <a:r>
              <a:rPr lang="en-US" sz="1800" dirty="0" err="1">
                <a:solidFill>
                  <a:srgbClr val="000000"/>
                </a:solidFill>
                <a:latin typeface="Arial" charset="0"/>
                <a:cs typeface="Arial" pitchFamily="34" charset="0"/>
              </a:rPr>
              <a:t>Ramu’s</a:t>
            </a:r>
            <a:r>
              <a:rPr lang="en-US" sz="1800" dirty="0">
                <a:solidFill>
                  <a:srgbClr val="000000"/>
                </a:solidFill>
                <a:latin typeface="Arial" charset="0"/>
                <a:cs typeface="Arial" pitchFamily="34" charset="0"/>
              </a:rPr>
              <a:t> Tasty Tea shop is located on a highway and decides to spend money on beautiful plates and cups ? The owner also puts up a board that mentions this in order to attract customers. </a:t>
            </a:r>
          </a:p>
          <a:p>
            <a:pPr marL="200025" indent="-200025" eaLnBrk="1" hangingPunct="1">
              <a:lnSpc>
                <a:spcPct val="114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cs typeface="Arial" pitchFamily="34" charset="0"/>
              </a:rPr>
              <a:t>What effect will this have on costs, revenue and profits ?</a:t>
            </a:r>
          </a:p>
          <a:p>
            <a:pPr marL="200025" lvl="1" indent="-200025" eaLnBrk="1" hangingPunct="1">
              <a:lnSpc>
                <a:spcPct val="114000"/>
              </a:lnSpc>
              <a:spcBef>
                <a:spcPct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800" dirty="0">
              <a:solidFill>
                <a:srgbClr val="000000"/>
              </a:solidFill>
              <a:latin typeface="Arial" charset="0"/>
              <a:cs typeface="Arial" charset="0"/>
            </a:endParaRPr>
          </a:p>
        </p:txBody>
      </p:sp>
      <p:sp>
        <p:nvSpPr>
          <p:cNvPr id="14" name="Text Box 1"/>
          <p:cNvSpPr txBox="1">
            <a:spLocks noChangeArrowheads="1"/>
          </p:cNvSpPr>
          <p:nvPr/>
        </p:nvSpPr>
        <p:spPr bwMode="auto">
          <a:xfrm>
            <a:off x="45720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1-b. </a:t>
            </a:r>
            <a:r>
              <a:rPr lang="x-none" sz="2400" dirty="0" smtClean="0">
                <a:solidFill>
                  <a:srgbClr val="000000"/>
                </a:solidFill>
                <a:cs typeface="Arial" charset="0"/>
              </a:rPr>
              <a:t>‘प्रतिद्वंद्वी से बेहतर’ का अर्थ </a:t>
            </a:r>
            <a:endParaRPr lang="en-GB" sz="2400" dirty="0">
              <a:solidFill>
                <a:srgbClr val="000000"/>
              </a:solidFill>
              <a:cs typeface="Arial" charset="0"/>
            </a:endParaRPr>
          </a:p>
        </p:txBody>
      </p:sp>
      <p:sp>
        <p:nvSpPr>
          <p:cNvPr id="16"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cs typeface="Arial" charset="0"/>
              </a:rPr>
              <a:t>1-b. Meaning </a:t>
            </a:r>
            <a:r>
              <a:rPr lang="en-US" sz="2400" dirty="0">
                <a:cs typeface="Arial" charset="0"/>
              </a:rPr>
              <a:t>of </a:t>
            </a:r>
            <a:br>
              <a:rPr lang="en-US" sz="2400" dirty="0">
                <a:cs typeface="Arial" charset="0"/>
              </a:rPr>
            </a:br>
            <a:r>
              <a:rPr lang="en-US" sz="2400" dirty="0">
                <a:cs typeface="Arial" charset="0"/>
              </a:rPr>
              <a:t>“better than </a:t>
            </a:r>
            <a:r>
              <a:rPr lang="en-US" sz="2400" dirty="0" smtClean="0">
                <a:cs typeface="Arial" charset="0"/>
              </a:rPr>
              <a:t>competitors”</a:t>
            </a:r>
            <a:endParaRPr lang="en-GB" sz="2400" dirty="0">
              <a:cs typeface="Arial" charset="0"/>
            </a:endParaRPr>
          </a:p>
        </p:txBody>
      </p:sp>
      <p:sp>
        <p:nvSpPr>
          <p:cNvPr id="17" name="Rectangle 16"/>
          <p:cNvSpPr/>
          <p:nvPr/>
        </p:nvSpPr>
        <p:spPr>
          <a:xfrm>
            <a:off x="4572000" y="1143000"/>
            <a:ext cx="4191000" cy="646331"/>
          </a:xfrm>
          <a:prstGeom prst="rect">
            <a:avLst/>
          </a:prstGeom>
          <a:solidFill>
            <a:schemeClr val="accent6">
              <a:lumMod val="40000"/>
              <a:lumOff val="60000"/>
            </a:schemeClr>
          </a:solidFill>
        </p:spPr>
        <p:txBody>
          <a:bodyPr wrap="square" anchor="ctr">
            <a:spAutoFit/>
          </a:bodyPr>
          <a:lstStyle/>
          <a:p>
            <a:pPr algn="ctr">
              <a:spcBef>
                <a:spcPct val="20000"/>
              </a:spcBef>
              <a:defRPr/>
            </a:pPr>
            <a:r>
              <a:rPr lang="x-none" dirty="0" smtClean="0">
                <a:latin typeface="+mn-lt"/>
              </a:rPr>
              <a:t>वे तरीके जिससे चाय की एक दुकान अपने प्रतिद्वंद्व‍ियों से बेहतर हो सकती है </a:t>
            </a:r>
            <a:endParaRPr lang="en-US" dirty="0">
              <a:latin typeface="+mn-lt"/>
            </a:endParaRPr>
          </a:p>
        </p:txBody>
      </p:sp>
      <p:sp>
        <p:nvSpPr>
          <p:cNvPr id="18" name="TextBox 9"/>
          <p:cNvSpPr txBox="1">
            <a:spLocks noChangeArrowheads="1"/>
          </p:cNvSpPr>
          <p:nvPr/>
        </p:nvSpPr>
        <p:spPr bwMode="auto">
          <a:xfrm>
            <a:off x="5029200" y="2039938"/>
            <a:ext cx="3124200" cy="368300"/>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dirty="0" smtClean="0">
                <a:latin typeface="+mj-lt"/>
              </a:rPr>
              <a:t>1. </a:t>
            </a:r>
            <a:r>
              <a:rPr lang="x-none" dirty="0" smtClean="0">
                <a:latin typeface="+mj-lt"/>
              </a:rPr>
              <a:t>सस्ते स्नैक्स देकर </a:t>
            </a:r>
            <a:endParaRPr lang="en-IN" dirty="0" smtClean="0">
              <a:latin typeface="+mj-lt"/>
            </a:endParaRPr>
          </a:p>
        </p:txBody>
      </p:sp>
      <p:sp>
        <p:nvSpPr>
          <p:cNvPr id="19" name="Rounded Rectangle 18"/>
          <p:cNvSpPr/>
          <p:nvPr/>
        </p:nvSpPr>
        <p:spPr bwMode="auto">
          <a:xfrm>
            <a:off x="5029200" y="1981200"/>
            <a:ext cx="31242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20" name="TextBox 12"/>
          <p:cNvSpPr txBox="1">
            <a:spLocks noChangeArrowheads="1"/>
          </p:cNvSpPr>
          <p:nvPr/>
        </p:nvSpPr>
        <p:spPr bwMode="auto">
          <a:xfrm>
            <a:off x="5029200" y="2573338"/>
            <a:ext cx="3124200" cy="584775"/>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sz="1600" dirty="0" smtClean="0">
                <a:latin typeface="+mj-lt"/>
              </a:rPr>
              <a:t>2. </a:t>
            </a:r>
            <a:r>
              <a:rPr lang="x-none" sz="1600" dirty="0" smtClean="0">
                <a:latin typeface="+mj-lt"/>
              </a:rPr>
              <a:t>अपने स्नैक्स का स्वाद बेहतर करके</a:t>
            </a:r>
            <a:endParaRPr lang="en-IN" sz="1600" dirty="0" smtClean="0">
              <a:latin typeface="+mj-lt"/>
            </a:endParaRPr>
          </a:p>
        </p:txBody>
      </p:sp>
      <p:sp>
        <p:nvSpPr>
          <p:cNvPr id="21" name="Rounded Rectangle 20"/>
          <p:cNvSpPr/>
          <p:nvPr/>
        </p:nvSpPr>
        <p:spPr bwMode="auto">
          <a:xfrm>
            <a:off x="5029200" y="2540000"/>
            <a:ext cx="31242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22" name="TextBox 14"/>
          <p:cNvSpPr txBox="1">
            <a:spLocks noChangeArrowheads="1"/>
          </p:cNvSpPr>
          <p:nvPr/>
        </p:nvSpPr>
        <p:spPr bwMode="auto">
          <a:xfrm>
            <a:off x="5029200" y="3106738"/>
            <a:ext cx="3124200" cy="400050"/>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dirty="0" smtClean="0">
                <a:latin typeface="+mj-lt"/>
              </a:rPr>
              <a:t>3. </a:t>
            </a:r>
            <a:r>
              <a:rPr lang="x-none" dirty="0" smtClean="0">
                <a:latin typeface="+mj-lt"/>
              </a:rPr>
              <a:t>पकौड़े और मिठाई भी बेचे </a:t>
            </a:r>
            <a:endParaRPr lang="en-IN" sz="2000" dirty="0" smtClean="0">
              <a:latin typeface="+mj-lt"/>
            </a:endParaRPr>
          </a:p>
        </p:txBody>
      </p:sp>
      <p:sp>
        <p:nvSpPr>
          <p:cNvPr id="23" name="Rounded Rectangle 22"/>
          <p:cNvSpPr/>
          <p:nvPr/>
        </p:nvSpPr>
        <p:spPr bwMode="auto">
          <a:xfrm>
            <a:off x="5029200" y="3073400"/>
            <a:ext cx="31242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24" name="Content Placeholder 2"/>
          <p:cNvSpPr txBox="1">
            <a:spLocks/>
          </p:cNvSpPr>
          <p:nvPr/>
        </p:nvSpPr>
        <p:spPr bwMode="auto">
          <a:xfrm>
            <a:off x="4724400" y="4267200"/>
            <a:ext cx="4114800" cy="2514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14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800" dirty="0" smtClean="0">
                <a:solidFill>
                  <a:srgbClr val="000000"/>
                </a:solidFill>
                <a:latin typeface="Arial" charset="0"/>
                <a:cs typeface="Arial" pitchFamily="34" charset="0"/>
              </a:rPr>
              <a:t>क्या हो यदि रामू की चाय की दुकान हाइवे पर स्थि‍त हो और वह सुंदर प्लेटों और कपों पर पैसे खर्च करने  का निर्णय ले</a:t>
            </a:r>
            <a:r>
              <a:rPr lang="en-US" sz="1800" dirty="0" smtClean="0">
                <a:solidFill>
                  <a:srgbClr val="000000"/>
                </a:solidFill>
                <a:latin typeface="Arial" charset="0"/>
                <a:cs typeface="Arial" pitchFamily="34" charset="0"/>
              </a:rPr>
              <a:t> ?</a:t>
            </a:r>
            <a:r>
              <a:rPr lang="x-none" sz="1800" dirty="0" smtClean="0">
                <a:solidFill>
                  <a:srgbClr val="000000"/>
                </a:solidFill>
                <a:latin typeface="Arial" charset="0"/>
                <a:cs typeface="Arial" pitchFamily="34" charset="0"/>
              </a:rPr>
              <a:t> मालिक ग्राहकों को आकर्षि‍त करने के लिए इन बातों का एक बोर्ड लगाता है। </a:t>
            </a:r>
            <a:endParaRPr lang="en-US" sz="1800" dirty="0" smtClean="0">
              <a:solidFill>
                <a:srgbClr val="000000"/>
              </a:solidFill>
              <a:latin typeface="Arial" charset="0"/>
              <a:cs typeface="Arial" pitchFamily="34" charset="0"/>
            </a:endParaRPr>
          </a:p>
          <a:p>
            <a:pPr marL="200025" indent="-200025" eaLnBrk="1" hangingPunct="1">
              <a:lnSpc>
                <a:spcPct val="114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800" smtClean="0">
                <a:solidFill>
                  <a:srgbClr val="000000"/>
                </a:solidFill>
                <a:latin typeface="Arial" charset="0"/>
                <a:cs typeface="Arial" pitchFamily="34" charset="0"/>
              </a:rPr>
              <a:t>लागत, आय और लाभ पर इसका क्या असर पड़ेगा</a:t>
            </a:r>
            <a:r>
              <a:rPr lang="en-US" sz="1800" smtClean="0">
                <a:solidFill>
                  <a:srgbClr val="000000"/>
                </a:solidFill>
                <a:latin typeface="Arial" charset="0"/>
                <a:cs typeface="Arial" pitchFamily="34" charset="0"/>
              </a:rPr>
              <a:t>?</a:t>
            </a:r>
            <a:endParaRPr lang="en-US" sz="1800" dirty="0" smtClean="0">
              <a:solidFill>
                <a:srgbClr val="000000"/>
              </a:solidFill>
              <a:latin typeface="Arial" charset="0"/>
              <a:cs typeface="Arial" pitchFamily="34" charset="0"/>
            </a:endParaRPr>
          </a:p>
          <a:p>
            <a:pPr marL="200025" lvl="1" indent="-200025" eaLnBrk="1" hangingPunct="1">
              <a:lnSpc>
                <a:spcPct val="114000"/>
              </a:lnSpc>
              <a:spcBef>
                <a:spcPct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800" dirty="0">
              <a:solidFill>
                <a:srgbClr val="000000"/>
              </a:solidFill>
              <a:latin typeface="Arial" charset="0"/>
              <a:cs typeface="Arial" charset="0"/>
            </a:endParaRPr>
          </a:p>
        </p:txBody>
      </p:sp>
    </p:spTree>
    <p:extLst>
      <p:ext uri="{BB962C8B-B14F-4D97-AF65-F5344CB8AC3E}">
        <p14:creationId xmlns:p14="http://schemas.microsoft.com/office/powerpoint/2010/main" val="2795018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P spid="24"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Rectangle 1"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59116"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228600" y="1004392"/>
            <a:ext cx="4191000" cy="923330"/>
          </a:xfrm>
          <a:prstGeom prst="rect">
            <a:avLst/>
          </a:prstGeom>
          <a:solidFill>
            <a:schemeClr val="accent6">
              <a:lumMod val="40000"/>
              <a:lumOff val="60000"/>
            </a:schemeClr>
          </a:solidFill>
        </p:spPr>
        <p:txBody>
          <a:bodyPr wrap="square" anchor="ctr">
            <a:spAutoFit/>
          </a:bodyPr>
          <a:lstStyle/>
          <a:p>
            <a:pPr algn="ctr">
              <a:spcBef>
                <a:spcPct val="20000"/>
              </a:spcBef>
              <a:defRPr/>
            </a:pPr>
            <a:r>
              <a:rPr lang="en-US" dirty="0" smtClean="0">
                <a:latin typeface="+mn-lt"/>
              </a:rPr>
              <a:t>Here are some ways </a:t>
            </a:r>
            <a:r>
              <a:rPr lang="en-US" dirty="0">
                <a:latin typeface="+mn-lt"/>
              </a:rPr>
              <a:t>in which </a:t>
            </a:r>
            <a:r>
              <a:rPr lang="en-US" dirty="0" err="1" smtClean="0">
                <a:latin typeface="+mn-lt"/>
              </a:rPr>
              <a:t>Kanku’s</a:t>
            </a:r>
            <a:r>
              <a:rPr lang="en-US" dirty="0" smtClean="0">
                <a:latin typeface="+mn-lt"/>
              </a:rPr>
              <a:t> General store can </a:t>
            </a:r>
            <a:r>
              <a:rPr lang="en-US" dirty="0">
                <a:latin typeface="+mn-lt"/>
              </a:rPr>
              <a:t>be better than </a:t>
            </a:r>
            <a:r>
              <a:rPr lang="en-US" dirty="0" smtClean="0">
                <a:latin typeface="+mn-lt"/>
              </a:rPr>
              <a:t>competitors </a:t>
            </a:r>
            <a:endParaRPr lang="en-US" dirty="0">
              <a:latin typeface="+mn-lt"/>
            </a:endParaRPr>
          </a:p>
        </p:txBody>
      </p:sp>
      <p:sp>
        <p:nvSpPr>
          <p:cNvPr id="55302" name="TextBox 9"/>
          <p:cNvSpPr txBox="1">
            <a:spLocks noChangeArrowheads="1"/>
          </p:cNvSpPr>
          <p:nvPr/>
        </p:nvSpPr>
        <p:spPr bwMode="auto">
          <a:xfrm>
            <a:off x="685800" y="1944469"/>
            <a:ext cx="3124200" cy="646331"/>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dirty="0" smtClean="0">
                <a:latin typeface="+mj-lt"/>
              </a:rPr>
              <a:t>1. </a:t>
            </a:r>
            <a:r>
              <a:rPr lang="en-US" dirty="0" err="1" smtClean="0">
                <a:latin typeface="+mj-lt"/>
              </a:rPr>
              <a:t>Kanku</a:t>
            </a:r>
            <a:r>
              <a:rPr lang="en-US" dirty="0" smtClean="0">
                <a:latin typeface="+mj-lt"/>
              </a:rPr>
              <a:t> can take orders on her mobile phone</a:t>
            </a:r>
            <a:endParaRPr lang="en-IN" dirty="0" smtClean="0">
              <a:latin typeface="+mj-lt"/>
            </a:endParaRPr>
          </a:p>
        </p:txBody>
      </p:sp>
      <p:sp>
        <p:nvSpPr>
          <p:cNvPr id="36" name="Rounded Rectangle 35"/>
          <p:cNvSpPr/>
          <p:nvPr/>
        </p:nvSpPr>
        <p:spPr bwMode="auto">
          <a:xfrm>
            <a:off x="381000" y="1882755"/>
            <a:ext cx="4114800" cy="762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55305" name="TextBox 12"/>
          <p:cNvSpPr txBox="1">
            <a:spLocks noChangeArrowheads="1"/>
          </p:cNvSpPr>
          <p:nvPr/>
        </p:nvSpPr>
        <p:spPr bwMode="auto">
          <a:xfrm>
            <a:off x="685800" y="2895600"/>
            <a:ext cx="3733800" cy="923330"/>
          </a:xfrm>
          <a:prstGeom prst="rect">
            <a:avLst/>
          </a:prstGeom>
          <a:noFill/>
          <a:ln>
            <a:noFill/>
          </a:ln>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dirty="0" smtClean="0">
                <a:latin typeface="+mj-lt"/>
              </a:rPr>
              <a:t>2. </a:t>
            </a:r>
            <a:r>
              <a:rPr lang="en-US" dirty="0" err="1" smtClean="0">
                <a:latin typeface="+mj-lt"/>
              </a:rPr>
              <a:t>Kanku</a:t>
            </a:r>
            <a:r>
              <a:rPr lang="en-US" dirty="0" smtClean="0">
                <a:latin typeface="+mj-lt"/>
              </a:rPr>
              <a:t> takes special orders from customers before she visits a large market in the nearby city </a:t>
            </a:r>
            <a:endParaRPr lang="en-IN" dirty="0" smtClean="0">
              <a:latin typeface="+mj-lt"/>
            </a:endParaRPr>
          </a:p>
        </p:txBody>
      </p:sp>
      <p:sp>
        <p:nvSpPr>
          <p:cNvPr id="40" name="Rounded Rectangle 39"/>
          <p:cNvSpPr/>
          <p:nvPr/>
        </p:nvSpPr>
        <p:spPr bwMode="auto">
          <a:xfrm>
            <a:off x="381000" y="2797156"/>
            <a:ext cx="4114800" cy="11652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43" name="Slide Number Placeholder 3"/>
          <p:cNvSpPr>
            <a:spLocks noGrp="1"/>
          </p:cNvSpPr>
          <p:nvPr>
            <p:ph type="sldNum" sz="quarter" idx="10"/>
          </p:nvPr>
        </p:nvSpPr>
        <p:spPr>
          <a:xfrm>
            <a:off x="3429000" y="6369049"/>
            <a:ext cx="2133600" cy="365125"/>
          </a:xfrm>
        </p:spPr>
        <p:txBody>
          <a:bodyPr/>
          <a:lstStyle/>
          <a:p>
            <a:pPr algn="ctr">
              <a:defRPr/>
            </a:pPr>
            <a:fld id="{8C20C8DB-8FC5-4E29-9CB7-E5864F8928F9}" type="slidenum">
              <a:rPr lang="en-US" sz="1600" b="1" smtClean="0">
                <a:solidFill>
                  <a:schemeClr val="tx1"/>
                </a:solidFill>
              </a:rPr>
              <a:pPr algn="ctr">
                <a:defRPr/>
              </a:pPr>
              <a:t>34</a:t>
            </a:fld>
            <a:endParaRPr lang="en-US" sz="1600" b="1" smtClean="0">
              <a:solidFill>
                <a:schemeClr val="tx1"/>
              </a:solidFill>
            </a:endParaRPr>
          </a:p>
        </p:txBody>
      </p:sp>
      <p:sp>
        <p:nvSpPr>
          <p:cNvPr id="14" name="Text Box 1"/>
          <p:cNvSpPr txBox="1">
            <a:spLocks noChangeArrowheads="1"/>
          </p:cNvSpPr>
          <p:nvPr/>
        </p:nvSpPr>
        <p:spPr bwMode="auto">
          <a:xfrm>
            <a:off x="45720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1-b. </a:t>
            </a:r>
            <a:r>
              <a:rPr lang="x-none" sz="2400" dirty="0" smtClean="0">
                <a:solidFill>
                  <a:srgbClr val="000000"/>
                </a:solidFill>
                <a:cs typeface="Arial" charset="0"/>
              </a:rPr>
              <a:t>‘प्रतिद्वंद्वी से बेहतर’ का अर्थ </a:t>
            </a:r>
            <a:endParaRPr lang="en-GB" sz="2400" dirty="0">
              <a:solidFill>
                <a:srgbClr val="000000"/>
              </a:solidFill>
              <a:cs typeface="Arial" charset="0"/>
            </a:endParaRPr>
          </a:p>
        </p:txBody>
      </p:sp>
      <p:sp>
        <p:nvSpPr>
          <p:cNvPr id="16"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000" dirty="0" smtClean="0">
                <a:cs typeface="Arial" charset="0"/>
              </a:rPr>
              <a:t>1-b. Meaning </a:t>
            </a:r>
            <a:r>
              <a:rPr lang="en-US" sz="2000" dirty="0">
                <a:cs typeface="Arial" charset="0"/>
              </a:rPr>
              <a:t>of </a:t>
            </a:r>
            <a:br>
              <a:rPr lang="en-US" sz="2000" dirty="0">
                <a:cs typeface="Arial" charset="0"/>
              </a:rPr>
            </a:br>
            <a:r>
              <a:rPr lang="en-US" sz="2000" dirty="0">
                <a:cs typeface="Arial" charset="0"/>
              </a:rPr>
              <a:t>“better than </a:t>
            </a:r>
            <a:r>
              <a:rPr lang="en-US" sz="2000" dirty="0" smtClean="0">
                <a:cs typeface="Arial" charset="0"/>
              </a:rPr>
              <a:t>competitors” </a:t>
            </a:r>
            <a:r>
              <a:rPr lang="mr-IN" sz="2000" dirty="0" smtClean="0">
                <a:cs typeface="Arial" charset="0"/>
              </a:rPr>
              <a:t>–</a:t>
            </a:r>
            <a:r>
              <a:rPr lang="en-US" sz="2000" dirty="0" smtClean="0">
                <a:cs typeface="Arial" charset="0"/>
              </a:rPr>
              <a:t> Trading </a:t>
            </a:r>
            <a:r>
              <a:rPr lang="en-US" sz="2000" smtClean="0">
                <a:cs typeface="Arial" charset="0"/>
              </a:rPr>
              <a:t>and Service</a:t>
            </a:r>
            <a:endParaRPr lang="en-GB" sz="2000" dirty="0">
              <a:cs typeface="Arial" charset="0"/>
            </a:endParaRPr>
          </a:p>
        </p:txBody>
      </p:sp>
      <p:sp>
        <p:nvSpPr>
          <p:cNvPr id="17" name="Rectangle 16"/>
          <p:cNvSpPr/>
          <p:nvPr/>
        </p:nvSpPr>
        <p:spPr>
          <a:xfrm>
            <a:off x="4572000" y="1143000"/>
            <a:ext cx="4191000" cy="646331"/>
          </a:xfrm>
          <a:prstGeom prst="rect">
            <a:avLst/>
          </a:prstGeom>
          <a:solidFill>
            <a:schemeClr val="accent6">
              <a:lumMod val="40000"/>
              <a:lumOff val="60000"/>
            </a:schemeClr>
          </a:solidFill>
        </p:spPr>
        <p:txBody>
          <a:bodyPr wrap="square" anchor="ctr">
            <a:spAutoFit/>
          </a:bodyPr>
          <a:lstStyle/>
          <a:p>
            <a:pPr algn="ctr">
              <a:spcBef>
                <a:spcPct val="20000"/>
              </a:spcBef>
              <a:defRPr/>
            </a:pPr>
            <a:r>
              <a:rPr lang="x-none" dirty="0" smtClean="0">
                <a:latin typeface="+mn-lt"/>
              </a:rPr>
              <a:t>वे तरीके जिससे चाय की एक दुकान अपने प्रतिद्वंद्व‍ियों से बेहतर हो सकती है </a:t>
            </a:r>
            <a:endParaRPr lang="en-US" dirty="0">
              <a:latin typeface="+mn-lt"/>
            </a:endParaRPr>
          </a:p>
        </p:txBody>
      </p:sp>
      <p:sp>
        <p:nvSpPr>
          <p:cNvPr id="18" name="TextBox 9"/>
          <p:cNvSpPr txBox="1">
            <a:spLocks noChangeArrowheads="1"/>
          </p:cNvSpPr>
          <p:nvPr/>
        </p:nvSpPr>
        <p:spPr bwMode="auto">
          <a:xfrm>
            <a:off x="5029200" y="2039938"/>
            <a:ext cx="3124200" cy="368300"/>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dirty="0" smtClean="0">
                <a:latin typeface="+mj-lt"/>
              </a:rPr>
              <a:t>1. </a:t>
            </a:r>
            <a:r>
              <a:rPr lang="x-none" dirty="0" smtClean="0">
                <a:latin typeface="+mj-lt"/>
              </a:rPr>
              <a:t>सस्ते स्नैक्स देकर </a:t>
            </a:r>
            <a:endParaRPr lang="en-IN" dirty="0" smtClean="0">
              <a:latin typeface="+mj-lt"/>
            </a:endParaRPr>
          </a:p>
        </p:txBody>
      </p:sp>
      <p:sp>
        <p:nvSpPr>
          <p:cNvPr id="19" name="Rounded Rectangle 18"/>
          <p:cNvSpPr/>
          <p:nvPr/>
        </p:nvSpPr>
        <p:spPr bwMode="auto">
          <a:xfrm>
            <a:off x="5029200" y="1981200"/>
            <a:ext cx="31242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20" name="TextBox 12"/>
          <p:cNvSpPr txBox="1">
            <a:spLocks noChangeArrowheads="1"/>
          </p:cNvSpPr>
          <p:nvPr/>
        </p:nvSpPr>
        <p:spPr bwMode="auto">
          <a:xfrm>
            <a:off x="5029200" y="2573338"/>
            <a:ext cx="3124200" cy="584775"/>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sz="1600" dirty="0" smtClean="0">
                <a:latin typeface="+mj-lt"/>
              </a:rPr>
              <a:t>2. </a:t>
            </a:r>
            <a:r>
              <a:rPr lang="x-none" sz="1600" dirty="0" smtClean="0">
                <a:latin typeface="+mj-lt"/>
              </a:rPr>
              <a:t>अपने स्नैक्स का स्वाद बेहतर करके</a:t>
            </a:r>
            <a:endParaRPr lang="en-IN" sz="1600" dirty="0" smtClean="0">
              <a:latin typeface="+mj-lt"/>
            </a:endParaRPr>
          </a:p>
        </p:txBody>
      </p:sp>
      <p:sp>
        <p:nvSpPr>
          <p:cNvPr id="21" name="Rounded Rectangle 20"/>
          <p:cNvSpPr/>
          <p:nvPr/>
        </p:nvSpPr>
        <p:spPr bwMode="auto">
          <a:xfrm>
            <a:off x="5029200" y="2540000"/>
            <a:ext cx="31242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22" name="TextBox 14"/>
          <p:cNvSpPr txBox="1">
            <a:spLocks noChangeArrowheads="1"/>
          </p:cNvSpPr>
          <p:nvPr/>
        </p:nvSpPr>
        <p:spPr bwMode="auto">
          <a:xfrm>
            <a:off x="5029200" y="3106738"/>
            <a:ext cx="3124200" cy="400050"/>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dirty="0" smtClean="0">
                <a:latin typeface="+mj-lt"/>
              </a:rPr>
              <a:t>3. </a:t>
            </a:r>
            <a:r>
              <a:rPr lang="x-none" dirty="0" smtClean="0">
                <a:latin typeface="+mj-lt"/>
              </a:rPr>
              <a:t>पकौड़े और मिठाई भी बेचे </a:t>
            </a:r>
            <a:endParaRPr lang="en-IN" sz="2000" dirty="0" smtClean="0">
              <a:latin typeface="+mj-lt"/>
            </a:endParaRPr>
          </a:p>
        </p:txBody>
      </p:sp>
      <p:sp>
        <p:nvSpPr>
          <p:cNvPr id="23" name="Rounded Rectangle 22"/>
          <p:cNvSpPr/>
          <p:nvPr/>
        </p:nvSpPr>
        <p:spPr bwMode="auto">
          <a:xfrm>
            <a:off x="5029200" y="3073400"/>
            <a:ext cx="31242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25" name="Rectangle 24"/>
          <p:cNvSpPr/>
          <p:nvPr/>
        </p:nvSpPr>
        <p:spPr>
          <a:xfrm>
            <a:off x="381000" y="4114800"/>
            <a:ext cx="4191000" cy="646113"/>
          </a:xfrm>
          <a:prstGeom prst="rect">
            <a:avLst/>
          </a:prstGeom>
          <a:solidFill>
            <a:schemeClr val="accent6">
              <a:lumMod val="40000"/>
              <a:lumOff val="60000"/>
            </a:schemeClr>
          </a:solidFill>
        </p:spPr>
        <p:txBody>
          <a:bodyPr wrap="square" anchor="ctr">
            <a:spAutoFit/>
          </a:bodyPr>
          <a:lstStyle/>
          <a:p>
            <a:pPr algn="ctr">
              <a:spcBef>
                <a:spcPct val="20000"/>
              </a:spcBef>
              <a:defRPr/>
            </a:pPr>
            <a:r>
              <a:rPr lang="en-US" dirty="0" smtClean="0">
                <a:latin typeface="+mn-lt"/>
              </a:rPr>
              <a:t>Here are some ways </a:t>
            </a:r>
            <a:r>
              <a:rPr lang="en-US" dirty="0">
                <a:latin typeface="+mn-lt"/>
              </a:rPr>
              <a:t>in which </a:t>
            </a:r>
            <a:r>
              <a:rPr lang="en-US" dirty="0" err="1" smtClean="0">
                <a:latin typeface="+mn-lt"/>
              </a:rPr>
              <a:t>Sundari</a:t>
            </a:r>
            <a:r>
              <a:rPr lang="en-US" dirty="0" smtClean="0">
                <a:latin typeface="+mn-lt"/>
              </a:rPr>
              <a:t> Garments can </a:t>
            </a:r>
            <a:r>
              <a:rPr lang="en-US" dirty="0">
                <a:latin typeface="+mn-lt"/>
              </a:rPr>
              <a:t>be better than </a:t>
            </a:r>
            <a:r>
              <a:rPr lang="en-US" dirty="0" smtClean="0">
                <a:latin typeface="+mn-lt"/>
              </a:rPr>
              <a:t>competitors </a:t>
            </a:r>
            <a:endParaRPr lang="en-US" dirty="0">
              <a:latin typeface="+mn-lt"/>
            </a:endParaRPr>
          </a:p>
        </p:txBody>
      </p:sp>
      <p:sp>
        <p:nvSpPr>
          <p:cNvPr id="27" name="Rounded Rectangle 26"/>
          <p:cNvSpPr/>
          <p:nvPr/>
        </p:nvSpPr>
        <p:spPr bwMode="auto">
          <a:xfrm>
            <a:off x="457200" y="4876800"/>
            <a:ext cx="419100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dirty="0">
                <a:solidFill>
                  <a:srgbClr val="000000"/>
                </a:solidFill>
              </a:rPr>
              <a:t>1. </a:t>
            </a:r>
            <a:r>
              <a:rPr lang="en-US" dirty="0" err="1">
                <a:solidFill>
                  <a:srgbClr val="000000"/>
                </a:solidFill>
              </a:rPr>
              <a:t>Sundari</a:t>
            </a:r>
            <a:r>
              <a:rPr lang="en-US" dirty="0">
                <a:solidFill>
                  <a:srgbClr val="000000"/>
                </a:solidFill>
              </a:rPr>
              <a:t> can stitch a dress for a customer based on the picture of the dress brought by the customer</a:t>
            </a:r>
            <a:endParaRPr lang="en-IN" dirty="0">
              <a:solidFill>
                <a:srgbClr val="000000"/>
              </a:solidFill>
            </a:endParaRPr>
          </a:p>
        </p:txBody>
      </p:sp>
      <p:sp>
        <p:nvSpPr>
          <p:cNvPr id="30" name="Rounded Rectangle 29"/>
          <p:cNvSpPr/>
          <p:nvPr/>
        </p:nvSpPr>
        <p:spPr bwMode="auto">
          <a:xfrm>
            <a:off x="457200" y="5943600"/>
            <a:ext cx="419100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IN" dirty="0" smtClean="0">
                <a:solidFill>
                  <a:schemeClr val="tx1"/>
                </a:solidFill>
              </a:rPr>
              <a:t>2. Sundari can make an urgent delivery within two days for an extra charge</a:t>
            </a:r>
            <a:endParaRPr lang="en-IN" dirty="0">
              <a:solidFill>
                <a:schemeClr val="tx1"/>
              </a:solidFill>
            </a:endParaRPr>
          </a:p>
        </p:txBody>
      </p:sp>
    </p:spTree>
    <p:extLst>
      <p:ext uri="{BB962C8B-B14F-4D97-AF65-F5344CB8AC3E}">
        <p14:creationId xmlns:p14="http://schemas.microsoft.com/office/powerpoint/2010/main" val="65167725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bwMode="auto">
          <a:xfrm>
            <a:off x="228599" y="1143000"/>
            <a:ext cx="4214261"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defPPr>
              <a:defRPr lang="en-US"/>
            </a:defPPr>
            <a:lvl1pPr marL="200025" indent="-200025" eaLnBrk="1" hangingPunct="1">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pitchFamily="34" charset="0"/>
              </a:defRPr>
            </a:lvl1pPr>
            <a:lvl2pPr marL="200025" lvl="1" indent="-200025" eaLnBrk="1" hangingPunct="1">
              <a:lnSpc>
                <a:spcPct val="114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2pPr>
            <a:lvl3pPr marL="657225" lvl="2" indent="-200025" eaLnBrk="1" hangingPunct="1">
              <a:lnSpc>
                <a:spcPct val="114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9pPr>
          </a:lstStyle>
          <a:p>
            <a:r>
              <a:rPr lang="en-US" dirty="0">
                <a:solidFill>
                  <a:schemeClr val="tx1"/>
                </a:solidFill>
              </a:rPr>
              <a:t>Usually it costs extra to create </a:t>
            </a:r>
            <a:r>
              <a:rPr lang="en-US" dirty="0" smtClean="0">
                <a:solidFill>
                  <a:schemeClr val="tx1"/>
                </a:solidFill>
              </a:rPr>
              <a:t>a  </a:t>
            </a:r>
            <a:r>
              <a:rPr lang="en-US" dirty="0">
                <a:solidFill>
                  <a:schemeClr val="tx1"/>
                </a:solidFill>
              </a:rPr>
              <a:t>product or service that is better than </a:t>
            </a:r>
            <a:r>
              <a:rPr lang="en-US" dirty="0" smtClean="0">
                <a:solidFill>
                  <a:schemeClr val="tx1"/>
                </a:solidFill>
              </a:rPr>
              <a:t>competitor's. It also costs to communicate this with customers</a:t>
            </a:r>
            <a:endParaRPr lang="en-US" dirty="0">
              <a:solidFill>
                <a:schemeClr val="tx1"/>
              </a:solidFill>
            </a:endParaRPr>
          </a:p>
          <a:p>
            <a:r>
              <a:rPr lang="en-US" dirty="0" smtClean="0">
                <a:solidFill>
                  <a:schemeClr val="tx1"/>
                </a:solidFill>
              </a:rPr>
              <a:t>So a </a:t>
            </a:r>
            <a:r>
              <a:rPr lang="en-US" dirty="0">
                <a:solidFill>
                  <a:schemeClr val="tx1"/>
                </a:solidFill>
              </a:rPr>
              <a:t>business should focus on only those improvements that are valuable / important to the target customer type</a:t>
            </a:r>
          </a:p>
          <a:p>
            <a:r>
              <a:rPr lang="en-US" dirty="0" smtClean="0">
                <a:solidFill>
                  <a:schemeClr val="tx1"/>
                </a:solidFill>
              </a:rPr>
              <a:t>But </a:t>
            </a:r>
            <a:r>
              <a:rPr lang="en-US" dirty="0">
                <a:solidFill>
                  <a:schemeClr val="tx1"/>
                </a:solidFill>
              </a:rPr>
              <a:t>how will the business know which improvements these are ? </a:t>
            </a:r>
          </a:p>
          <a:p>
            <a:pPr lvl="1"/>
            <a:r>
              <a:rPr lang="en-US" dirty="0" smtClean="0">
                <a:solidFill>
                  <a:schemeClr val="tx1"/>
                </a:solidFill>
              </a:rPr>
              <a:t>We must </a:t>
            </a:r>
            <a:r>
              <a:rPr lang="en-US" dirty="0">
                <a:solidFill>
                  <a:schemeClr val="tx1"/>
                </a:solidFill>
              </a:rPr>
              <a:t>understand target customer type’s essential needs, and which improvements </a:t>
            </a:r>
            <a:r>
              <a:rPr lang="en-US" dirty="0" smtClean="0">
                <a:solidFill>
                  <a:schemeClr val="tx1"/>
                </a:solidFill>
              </a:rPr>
              <a:t>are really needed to attract those customers</a:t>
            </a:r>
            <a:endParaRPr lang="en-US" dirty="0">
              <a:solidFill>
                <a:schemeClr val="tx1"/>
              </a:solidFill>
            </a:endParaRPr>
          </a:p>
        </p:txBody>
      </p:sp>
      <p:sp>
        <p:nvSpPr>
          <p:cNvPr id="5" name="Text Box 1"/>
          <p:cNvSpPr txBox="1">
            <a:spLocks noChangeArrowheads="1"/>
          </p:cNvSpPr>
          <p:nvPr/>
        </p:nvSpPr>
        <p:spPr bwMode="auto">
          <a:xfrm>
            <a:off x="45720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1-b. </a:t>
            </a:r>
            <a:r>
              <a:rPr lang="x-none" sz="2400" dirty="0" smtClean="0">
                <a:solidFill>
                  <a:srgbClr val="000000"/>
                </a:solidFill>
                <a:cs typeface="Arial" charset="0"/>
              </a:rPr>
              <a:t>‘प्रतिद्वंद्वी से बेहतर’ का अर्थ ... जारी </a:t>
            </a:r>
            <a:endParaRPr lang="en-GB" sz="2400" dirty="0">
              <a:solidFill>
                <a:srgbClr val="000000"/>
              </a:solidFill>
              <a:cs typeface="Arial" charset="0"/>
            </a:endParaRPr>
          </a:p>
        </p:txBody>
      </p:sp>
      <p:sp>
        <p:nvSpPr>
          <p:cNvPr id="7" name="Text Box 1"/>
          <p:cNvSpPr txBox="1">
            <a:spLocks noChangeArrowheads="1"/>
          </p:cNvSpPr>
          <p:nvPr/>
        </p:nvSpPr>
        <p:spPr bwMode="auto">
          <a:xfrm>
            <a:off x="251861"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cs typeface="Arial" charset="0"/>
              </a:rPr>
              <a:t>1-b. Meaning </a:t>
            </a:r>
            <a:r>
              <a:rPr lang="en-US" sz="2400" dirty="0">
                <a:cs typeface="Arial" charset="0"/>
              </a:rPr>
              <a:t>of “better than </a:t>
            </a:r>
            <a:r>
              <a:rPr lang="en-US" sz="2400" dirty="0" smtClean="0">
                <a:cs typeface="Arial" charset="0"/>
              </a:rPr>
              <a:t>competitors” </a:t>
            </a:r>
            <a:r>
              <a:rPr lang="en-US" sz="2400" dirty="0">
                <a:cs typeface="Arial" charset="0"/>
              </a:rPr>
              <a:t>… continued</a:t>
            </a:r>
            <a:endParaRPr lang="en-GB" sz="2400" dirty="0">
              <a:cs typeface="Arial" charset="0"/>
            </a:endParaRPr>
          </a:p>
        </p:txBody>
      </p:sp>
      <p:sp>
        <p:nvSpPr>
          <p:cNvPr id="10" name="Content Placeholder 2"/>
          <p:cNvSpPr txBox="1">
            <a:spLocks/>
          </p:cNvSpPr>
          <p:nvPr/>
        </p:nvSpPr>
        <p:spPr bwMode="auto">
          <a:xfrm>
            <a:off x="4572000" y="1143000"/>
            <a:ext cx="4214261"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defPPr>
              <a:defRPr lang="en-US"/>
            </a:defPPr>
            <a:lvl1pPr marL="200025" indent="-200025" eaLnBrk="1" hangingPunct="1">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pitchFamily="34" charset="0"/>
              </a:defRPr>
            </a:lvl1pPr>
            <a:lvl2pPr marL="200025" lvl="1" indent="-200025" eaLnBrk="1" hangingPunct="1">
              <a:lnSpc>
                <a:spcPct val="114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2pPr>
            <a:lvl3pPr marL="657225" lvl="2" indent="-200025" eaLnBrk="1" hangingPunct="1">
              <a:lnSpc>
                <a:spcPct val="114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defRPr>
            </a:lvl9pPr>
          </a:lstStyle>
          <a:p>
            <a:r>
              <a:rPr lang="x-none" dirty="0" smtClean="0"/>
              <a:t>आमतौर पर प्रतिद्वंद्वी से बेहतर उत्पाद या सेवा का निर्माण करने और प्रकट करने में अतिरिक्त खर्च आता है </a:t>
            </a:r>
            <a:endParaRPr lang="en-US" dirty="0"/>
          </a:p>
          <a:p>
            <a:r>
              <a:rPr lang="x-none" dirty="0" smtClean="0"/>
              <a:t>एक व्यापार में सिर्फ उन सुधारों पर ही ध्यान देना चाहिए जो कि लक्ष्य ग्राहकों के प्रकारों के लिए मूल्यवान/महत्व्पूर्ण हैं </a:t>
            </a:r>
            <a:endParaRPr lang="en-US" dirty="0"/>
          </a:p>
          <a:p>
            <a:r>
              <a:rPr lang="x-none" dirty="0" smtClean="0"/>
              <a:t>लेकिन व्यापार को यह कैसे पता चलेगा कि ये कौन से सुधार हैं</a:t>
            </a:r>
            <a:r>
              <a:rPr lang="en-US" dirty="0" smtClean="0"/>
              <a:t>? </a:t>
            </a:r>
            <a:endParaRPr lang="en-US" dirty="0"/>
          </a:p>
          <a:p>
            <a:pPr lvl="1"/>
            <a:r>
              <a:rPr lang="x-none" dirty="0" smtClean="0"/>
              <a:t>लक्ष्य ग्राहकों के प्रकारों की आवश्यक जरूरतों और कौन से सुधार किन जरूरतों को पूरा करते हैं, यह समझना आवश्यक है </a:t>
            </a:r>
            <a:r>
              <a:rPr lang="en-US" dirty="0" smtClean="0"/>
              <a:t> </a:t>
            </a:r>
            <a:endParaRPr lang="en-US" dirty="0"/>
          </a:p>
        </p:txBody>
      </p:sp>
      <p:sp>
        <p:nvSpPr>
          <p:cNvPr id="11" name="Slide Number Placeholder 3"/>
          <p:cNvSpPr>
            <a:spLocks noGrp="1"/>
          </p:cNvSpPr>
          <p:nvPr>
            <p:ph type="sldNum" sz="quarter" idx="10"/>
          </p:nvPr>
        </p:nvSpPr>
        <p:spPr>
          <a:xfrm>
            <a:off x="3429000" y="6369049"/>
            <a:ext cx="2133600" cy="365125"/>
          </a:xfrm>
        </p:spPr>
        <p:txBody>
          <a:bodyPr/>
          <a:lstStyle/>
          <a:p>
            <a:pPr algn="ctr">
              <a:defRPr/>
            </a:pPr>
            <a:fld id="{15522837-2961-0F48-881E-15C94BF0DE30}" type="slidenum">
              <a:rPr lang="en-US" sz="1600" b="1" smtClean="0">
                <a:solidFill>
                  <a:schemeClr val="tx1"/>
                </a:solidFill>
              </a:rPr>
              <a:t>35</a:t>
            </a:fld>
            <a:endParaRPr lang="en-US" sz="1600" b="1" dirty="0" smtClean="0">
              <a:solidFill>
                <a:schemeClr val="tx1"/>
              </a:solidFill>
            </a:endParaRPr>
          </a:p>
        </p:txBody>
      </p:sp>
    </p:spTree>
    <p:extLst>
      <p:ext uri="{BB962C8B-B14F-4D97-AF65-F5344CB8AC3E}">
        <p14:creationId xmlns:p14="http://schemas.microsoft.com/office/powerpoint/2010/main" val="25233436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346" name="Rectangle 1"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57164" r:id="rId5" imgW="0" imgH="0" progId="">
                  <p:embed/>
                </p:oleObj>
              </mc:Choice>
              <mc:Fallback>
                <p:oleObj r:id="rId5" imgW="0" imgH="0" progId="">
                  <p:embed/>
                  <p:pic>
                    <p:nvPicPr>
                      <p:cNvPr id="0" name="AutoShape 3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7347" name="Rectangle 23"/>
          <p:cNvSpPr>
            <a:spLocks noChangeArrowheads="1"/>
          </p:cNvSpPr>
          <p:nvPr/>
        </p:nvSpPr>
        <p:spPr bwMode="auto">
          <a:xfrm>
            <a:off x="228600" y="1143000"/>
            <a:ext cx="4191000" cy="5029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smtClean="0">
                <a:latin typeface="Arial" charset="0"/>
                <a:cs typeface="Arial" pitchFamily="34" charset="0"/>
              </a:rPr>
              <a:t>Key </a:t>
            </a:r>
            <a:r>
              <a:rPr lang="en-US" sz="2000" dirty="0">
                <a:latin typeface="Arial" charset="0"/>
                <a:cs typeface="Arial" pitchFamily="34" charset="0"/>
              </a:rPr>
              <a:t>Point 1:  There are many ways to be better than </a:t>
            </a:r>
            <a:r>
              <a:rPr lang="en-US" sz="2000" dirty="0" smtClean="0">
                <a:latin typeface="Arial" charset="0"/>
                <a:cs typeface="Arial" pitchFamily="34" charset="0"/>
              </a:rPr>
              <a:t>competitors, </a:t>
            </a:r>
            <a:r>
              <a:rPr lang="en-US" sz="2000" dirty="0">
                <a:latin typeface="Arial" charset="0"/>
                <a:cs typeface="Arial" pitchFamily="34" charset="0"/>
              </a:rPr>
              <a:t>but a business cannot focus on and implement all of those ways ; hence it must choose </a:t>
            </a:r>
            <a:r>
              <a:rPr lang="en-US" sz="2000" dirty="0" smtClean="0">
                <a:latin typeface="Arial" charset="0"/>
                <a:cs typeface="Arial" pitchFamily="34" charset="0"/>
              </a:rPr>
              <a:t>amongst </a:t>
            </a:r>
            <a:r>
              <a:rPr lang="en-US" sz="2000" dirty="0">
                <a:latin typeface="Arial" charset="0"/>
                <a:cs typeface="Arial" pitchFamily="34" charset="0"/>
              </a:rPr>
              <a:t>them</a:t>
            </a: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2000" dirty="0">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latin typeface="Arial" charset="0"/>
                <a:cs typeface="Arial" pitchFamily="34" charset="0"/>
              </a:rPr>
              <a:t>Key Point 2:  </a:t>
            </a:r>
            <a:r>
              <a:rPr lang="en-US" sz="2000" dirty="0" smtClean="0">
                <a:latin typeface="Arial" charset="0"/>
                <a:cs typeface="Arial" pitchFamily="34" charset="0"/>
              </a:rPr>
              <a:t>We must </a:t>
            </a:r>
            <a:r>
              <a:rPr lang="en-US" sz="2000" dirty="0">
                <a:latin typeface="Arial" charset="0"/>
                <a:cs typeface="Arial" pitchFamily="34" charset="0"/>
              </a:rPr>
              <a:t>match </a:t>
            </a:r>
            <a:r>
              <a:rPr lang="en-US" sz="2000" dirty="0" smtClean="0">
                <a:latin typeface="Arial" charset="0"/>
                <a:cs typeface="Arial" pitchFamily="34" charset="0"/>
              </a:rPr>
              <a:t>competitors </a:t>
            </a:r>
            <a:r>
              <a:rPr lang="en-US" sz="2000" dirty="0">
                <a:latin typeface="Arial" charset="0"/>
                <a:cs typeface="Arial" pitchFamily="34" charset="0"/>
              </a:rPr>
              <a:t>on “essential” needs</a:t>
            </a: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2000" dirty="0">
              <a:latin typeface="Arial" charset="0"/>
              <a:cs typeface="Arial" pitchFamily="34" charset="0"/>
            </a:endParaRPr>
          </a:p>
        </p:txBody>
      </p:sp>
      <p:sp>
        <p:nvSpPr>
          <p:cNvPr id="6" name="Text Box 1"/>
          <p:cNvSpPr txBox="1">
            <a:spLocks noChangeArrowheads="1"/>
          </p:cNvSpPr>
          <p:nvPr/>
        </p:nvSpPr>
        <p:spPr bwMode="auto">
          <a:xfrm>
            <a:off x="45720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1-b. </a:t>
            </a:r>
            <a:r>
              <a:rPr lang="x-none" sz="2400" smtClean="0">
                <a:solidFill>
                  <a:srgbClr val="000000"/>
                </a:solidFill>
                <a:cs typeface="Arial" charset="0"/>
              </a:rPr>
              <a:t>‘प्रतिद्वंद्वी से बेहतर’ का अर्थ: मुख्य बिंदु </a:t>
            </a:r>
            <a:endParaRPr lang="en-GB" sz="2400" dirty="0">
              <a:solidFill>
                <a:srgbClr val="000000"/>
              </a:solidFill>
              <a:cs typeface="Arial" charset="0"/>
            </a:endParaRPr>
          </a:p>
        </p:txBody>
      </p:sp>
      <p:sp>
        <p:nvSpPr>
          <p:cNvPr id="8"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1-b. Meaning </a:t>
            </a:r>
            <a:r>
              <a:rPr lang="en-US" sz="2400" dirty="0">
                <a:solidFill>
                  <a:srgbClr val="000000"/>
                </a:solidFill>
                <a:cs typeface="Arial" charset="0"/>
              </a:rPr>
              <a:t>of “better than competition”: Key points</a:t>
            </a:r>
            <a:endParaRPr lang="en-GB" sz="2400" dirty="0">
              <a:solidFill>
                <a:srgbClr val="000000"/>
              </a:solidFill>
              <a:cs typeface="Arial" charset="0"/>
            </a:endParaRPr>
          </a:p>
        </p:txBody>
      </p:sp>
      <p:sp>
        <p:nvSpPr>
          <p:cNvPr id="10" name="Rectangle 23"/>
          <p:cNvSpPr>
            <a:spLocks noChangeArrowheads="1"/>
          </p:cNvSpPr>
          <p:nvPr/>
        </p:nvSpPr>
        <p:spPr bwMode="auto">
          <a:xfrm>
            <a:off x="4610100" y="1143000"/>
            <a:ext cx="4152900" cy="5029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latin typeface="Arial" charset="0"/>
                <a:cs typeface="Arial" pitchFamily="34" charset="0"/>
              </a:rPr>
              <a:t>मुख्य बिंदु 1: प्रतिद्वंद्वी से बेहतर होने के कई तरीके हैं, लेकिन एक व्यापार उन सब पर आधारित नहीं हो सकता और न ही उन सबको कार्यान्वि‍त कर सकता है; इसलिए हमें उनमें से चुनना चाहिए </a:t>
            </a:r>
            <a:endParaRPr lang="en-US" sz="20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20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latin typeface="Arial" charset="0"/>
                <a:cs typeface="Arial" pitchFamily="34" charset="0"/>
              </a:rPr>
              <a:t>मुख्य बिंदु 2: ‘आवश्यक’ जरूरतों पर कम से कम प्रतिद्वंद्वी की बराबरी करना जरूरी है </a:t>
            </a:r>
            <a:endParaRPr lang="en-US" sz="2000" dirty="0">
              <a:solidFill>
                <a:srgbClr val="000000"/>
              </a:solidFill>
              <a:latin typeface="Arial" charset="0"/>
              <a:cs typeface="Arial" pitchFamily="34" charset="0"/>
            </a:endParaRPr>
          </a:p>
          <a:p>
            <a:pPr marL="200025" indent="-200025">
              <a:lnSpc>
                <a:spcPct val="114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2000" dirty="0">
              <a:solidFill>
                <a:srgbClr val="000000"/>
              </a:solidFill>
              <a:latin typeface="Arial" charset="0"/>
              <a:cs typeface="Arial" pitchFamily="34" charset="0"/>
            </a:endParaRPr>
          </a:p>
        </p:txBody>
      </p:sp>
      <p:sp>
        <p:nvSpPr>
          <p:cNvPr id="11" name="Slide Number Placeholder 3"/>
          <p:cNvSpPr>
            <a:spLocks noGrp="1"/>
          </p:cNvSpPr>
          <p:nvPr>
            <p:ph type="sldNum" sz="quarter" idx="10"/>
          </p:nvPr>
        </p:nvSpPr>
        <p:spPr>
          <a:xfrm>
            <a:off x="3429000" y="6369049"/>
            <a:ext cx="2133600" cy="365125"/>
          </a:xfrm>
        </p:spPr>
        <p:txBody>
          <a:bodyPr/>
          <a:lstStyle/>
          <a:p>
            <a:pPr algn="ctr">
              <a:defRPr/>
            </a:pPr>
            <a:fld id="{4DA9B57D-B765-4D46-94C6-8B97B2021DA6}" type="slidenum">
              <a:rPr lang="en-US" sz="1600" b="1" smtClean="0">
                <a:solidFill>
                  <a:schemeClr val="tx1"/>
                </a:solidFill>
              </a:rPr>
              <a:t>36</a:t>
            </a:fld>
            <a:endParaRPr lang="en-US" sz="1600" b="1" dirty="0" smtClean="0">
              <a:solidFill>
                <a:schemeClr val="tx1"/>
              </a:solidFill>
            </a:endParaRPr>
          </a:p>
        </p:txBody>
      </p:sp>
    </p:spTree>
    <p:extLst>
      <p:ext uri="{BB962C8B-B14F-4D97-AF65-F5344CB8AC3E}">
        <p14:creationId xmlns:p14="http://schemas.microsoft.com/office/powerpoint/2010/main" val="310523121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37</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34290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en-AU" sz="2000" dirty="0">
                <a:solidFill>
                  <a:srgbClr val="000000"/>
                </a:solidFill>
                <a:cs typeface="Arial" charset="0"/>
              </a:rPr>
              <a:t>Customers and their types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Customer needs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Profiling customers</a:t>
            </a:r>
          </a:p>
          <a:p>
            <a:pPr marL="342900" indent="-342900">
              <a:spcAft>
                <a:spcPts val="800"/>
              </a:spcAft>
              <a:buFont typeface="+mj-lt"/>
              <a:buAutoNum type="arabicPeriod"/>
            </a:pPr>
            <a:r>
              <a:rPr lang="en-US" sz="2000" dirty="0">
                <a:solidFill>
                  <a:srgbClr val="000000"/>
                </a:solidFill>
                <a:cs typeface="Arial" charset="0"/>
              </a:rPr>
              <a:t>Quality of products/services offered</a:t>
            </a:r>
          </a:p>
          <a:p>
            <a:pPr marL="342900" indent="-342900">
              <a:spcAft>
                <a:spcPts val="800"/>
              </a:spcAft>
              <a:buFont typeface="+mj-lt"/>
              <a:buAutoNum type="arabicPeriod"/>
            </a:pPr>
            <a:r>
              <a:rPr lang="en-AU" sz="2000" dirty="0">
                <a:solidFill>
                  <a:srgbClr val="000000"/>
                </a:solidFill>
                <a:cs typeface="Arial" charset="0"/>
              </a:rPr>
              <a:t>Competitors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Assignment</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Selecting products/services for business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Creating customer communication for the business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76200" y="1524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1905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23653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9" name="Text Box 17"/>
          <p:cNvSpPr txBox="1">
            <a:spLocks noChangeArrowheads="1"/>
          </p:cNvSpPr>
          <p:nvPr/>
        </p:nvSpPr>
        <p:spPr bwMode="auto">
          <a:xfrm>
            <a:off x="-109538" y="30511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103571268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cs typeface="Arial" charset="0"/>
              </a:rPr>
              <a:t>Assignment</a:t>
            </a:r>
            <a:endParaRPr lang="en-GB" sz="2400" dirty="0">
              <a:cs typeface="Arial" charset="0"/>
            </a:endParaRPr>
          </a:p>
        </p:txBody>
      </p:sp>
      <p:sp>
        <p:nvSpPr>
          <p:cNvPr id="15363" name="Text Box 2"/>
          <p:cNvSpPr txBox="1">
            <a:spLocks noChangeArrowheads="1"/>
          </p:cNvSpPr>
          <p:nvPr/>
        </p:nvSpPr>
        <p:spPr bwMode="auto">
          <a:xfrm>
            <a:off x="228600" y="1035050"/>
            <a:ext cx="41910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10000"/>
              </a:lnSpc>
              <a:buSzPct val="100000"/>
              <a:buFont typeface="Arial" charset="0"/>
              <a:buChar char="•"/>
            </a:pPr>
            <a:r>
              <a:rPr lang="en-US" sz="2000" dirty="0" smtClean="0">
                <a:solidFill>
                  <a:srgbClr val="000000"/>
                </a:solidFill>
                <a:cs typeface="Arial" charset="0"/>
              </a:rPr>
              <a:t>Each </a:t>
            </a:r>
            <a:r>
              <a:rPr lang="en-US" sz="2000" dirty="0">
                <a:solidFill>
                  <a:srgbClr val="000000"/>
                </a:solidFill>
                <a:cs typeface="Arial" charset="0"/>
              </a:rPr>
              <a:t>group </a:t>
            </a:r>
            <a:r>
              <a:rPr lang="en-US" sz="2000" dirty="0" smtClean="0">
                <a:solidFill>
                  <a:srgbClr val="000000"/>
                </a:solidFill>
                <a:cs typeface="Arial" charset="0"/>
              </a:rPr>
              <a:t>must choose </a:t>
            </a:r>
            <a:r>
              <a:rPr lang="en-US" sz="2000" dirty="0">
                <a:solidFill>
                  <a:srgbClr val="000000"/>
                </a:solidFill>
                <a:cs typeface="Arial" charset="0"/>
              </a:rPr>
              <a:t>one business from the list of </a:t>
            </a:r>
            <a:r>
              <a:rPr lang="en-US" sz="2000" dirty="0" smtClean="0">
                <a:solidFill>
                  <a:srgbClr val="000000"/>
                </a:solidFill>
                <a:cs typeface="Arial" charset="0"/>
              </a:rPr>
              <a:t>businesses</a:t>
            </a:r>
            <a:r>
              <a:rPr lang="en-US" sz="2000" dirty="0">
                <a:solidFill>
                  <a:srgbClr val="000000"/>
                </a:solidFill>
                <a:cs typeface="Arial" charset="0"/>
              </a:rPr>
              <a:t>. </a:t>
            </a:r>
          </a:p>
          <a:p>
            <a:pPr lvl="1" eaLnBrk="1" hangingPunct="1">
              <a:lnSpc>
                <a:spcPct val="110000"/>
              </a:lnSpc>
              <a:buSzPct val="100000"/>
              <a:buFont typeface="Arial" charset="0"/>
              <a:buChar char="•"/>
            </a:pPr>
            <a:r>
              <a:rPr lang="en-IN" sz="2000" dirty="0">
                <a:solidFill>
                  <a:srgbClr val="000000"/>
                </a:solidFill>
                <a:cs typeface="Arial" charset="0"/>
              </a:rPr>
              <a:t>For your </a:t>
            </a:r>
            <a:r>
              <a:rPr lang="en-IN" sz="2000" dirty="0" smtClean="0">
                <a:solidFill>
                  <a:srgbClr val="000000"/>
                </a:solidFill>
                <a:cs typeface="Arial" charset="0"/>
              </a:rPr>
              <a:t>group’s business</a:t>
            </a:r>
            <a:r>
              <a:rPr lang="en-IN" sz="2000" dirty="0">
                <a:solidFill>
                  <a:srgbClr val="000000"/>
                </a:solidFill>
                <a:cs typeface="Arial" charset="0"/>
              </a:rPr>
              <a:t>:</a:t>
            </a:r>
          </a:p>
          <a:p>
            <a:pPr lvl="2" eaLnBrk="1" hangingPunct="1">
              <a:lnSpc>
                <a:spcPct val="110000"/>
              </a:lnSpc>
              <a:buSzPct val="100000"/>
              <a:buFont typeface="Calibri" pitchFamily="34" charset="0"/>
              <a:buAutoNum type="arabicPeriod"/>
            </a:pPr>
            <a:r>
              <a:rPr lang="en-IN" dirty="0">
                <a:solidFill>
                  <a:srgbClr val="000000"/>
                </a:solidFill>
                <a:cs typeface="Arial" charset="0"/>
              </a:rPr>
              <a:t>Identify the different </a:t>
            </a:r>
            <a:r>
              <a:rPr lang="en-IN" dirty="0" smtClean="0">
                <a:solidFill>
                  <a:srgbClr val="000000"/>
                </a:solidFill>
                <a:cs typeface="Arial" charset="0"/>
              </a:rPr>
              <a:t>types of </a:t>
            </a:r>
            <a:r>
              <a:rPr lang="en-IN" dirty="0">
                <a:solidFill>
                  <a:srgbClr val="000000"/>
                </a:solidFill>
                <a:cs typeface="Arial" charset="0"/>
              </a:rPr>
              <a:t>potential customers</a:t>
            </a:r>
          </a:p>
          <a:p>
            <a:pPr lvl="2" eaLnBrk="1" hangingPunct="1">
              <a:lnSpc>
                <a:spcPct val="110000"/>
              </a:lnSpc>
              <a:buSzPct val="100000"/>
              <a:buFont typeface="Calibri" pitchFamily="34" charset="0"/>
              <a:buAutoNum type="arabicPeriod"/>
            </a:pPr>
            <a:r>
              <a:rPr lang="en-IN" dirty="0">
                <a:solidFill>
                  <a:srgbClr val="000000"/>
                </a:solidFill>
                <a:cs typeface="Arial" charset="0"/>
              </a:rPr>
              <a:t>Now identify </a:t>
            </a:r>
            <a:r>
              <a:rPr lang="en-IN" dirty="0" smtClean="0">
                <a:solidFill>
                  <a:srgbClr val="000000"/>
                </a:solidFill>
                <a:cs typeface="Arial" charset="0"/>
              </a:rPr>
              <a:t>essential needs </a:t>
            </a:r>
            <a:r>
              <a:rPr lang="en-IN" dirty="0">
                <a:solidFill>
                  <a:srgbClr val="000000"/>
                </a:solidFill>
                <a:cs typeface="Arial" charset="0"/>
              </a:rPr>
              <a:t>for the types of customers you have identified</a:t>
            </a:r>
          </a:p>
          <a:p>
            <a:pPr lvl="2" eaLnBrk="1" hangingPunct="1">
              <a:lnSpc>
                <a:spcPct val="110000"/>
              </a:lnSpc>
              <a:buSzPct val="100000"/>
              <a:buFont typeface="Calibri" pitchFamily="34" charset="0"/>
              <a:buAutoNum type="arabicPeriod"/>
            </a:pPr>
            <a:r>
              <a:rPr lang="en-IN" dirty="0" smtClean="0">
                <a:solidFill>
                  <a:srgbClr val="000000"/>
                </a:solidFill>
                <a:cs typeface="Arial" charset="0"/>
              </a:rPr>
              <a:t>Identify which products/services you will offer</a:t>
            </a:r>
          </a:p>
          <a:p>
            <a:pPr lvl="2" eaLnBrk="1" hangingPunct="1">
              <a:lnSpc>
                <a:spcPct val="110000"/>
              </a:lnSpc>
              <a:buSzPct val="100000"/>
              <a:buFont typeface="Calibri" pitchFamily="34" charset="0"/>
              <a:buAutoNum type="arabicPeriod"/>
            </a:pPr>
            <a:r>
              <a:rPr lang="en-IN" dirty="0" smtClean="0">
                <a:solidFill>
                  <a:srgbClr val="000000"/>
                </a:solidFill>
                <a:cs typeface="Arial" charset="0"/>
              </a:rPr>
              <a:t>Discuss </a:t>
            </a:r>
            <a:r>
              <a:rPr lang="en-IN" dirty="0">
                <a:solidFill>
                  <a:srgbClr val="000000"/>
                </a:solidFill>
                <a:cs typeface="Arial" charset="0"/>
              </a:rPr>
              <a:t>how your </a:t>
            </a:r>
            <a:r>
              <a:rPr lang="en-IN" dirty="0" smtClean="0">
                <a:solidFill>
                  <a:srgbClr val="000000"/>
                </a:solidFill>
                <a:cs typeface="Arial" charset="0"/>
              </a:rPr>
              <a:t>product/Service </a:t>
            </a:r>
            <a:r>
              <a:rPr lang="en-IN" dirty="0">
                <a:solidFill>
                  <a:srgbClr val="000000"/>
                </a:solidFill>
                <a:cs typeface="Arial" charset="0"/>
              </a:rPr>
              <a:t>can be better than competition</a:t>
            </a:r>
          </a:p>
          <a:p>
            <a:pPr lvl="1" eaLnBrk="1" hangingPunct="1">
              <a:lnSpc>
                <a:spcPct val="110000"/>
              </a:lnSpc>
              <a:buSzPct val="100000"/>
              <a:buFont typeface="Arial" charset="0"/>
              <a:buChar char="•"/>
            </a:pPr>
            <a:r>
              <a:rPr lang="en-IN" sz="2000" dirty="0">
                <a:solidFill>
                  <a:srgbClr val="000000"/>
                </a:solidFill>
                <a:cs typeface="Arial" charset="0"/>
              </a:rPr>
              <a:t>Write your findings on a chart paper &amp; present </a:t>
            </a:r>
            <a:r>
              <a:rPr lang="en-IN" sz="2000" dirty="0" smtClean="0">
                <a:solidFill>
                  <a:srgbClr val="000000"/>
                </a:solidFill>
                <a:cs typeface="Arial" charset="0"/>
              </a:rPr>
              <a:t>them</a:t>
            </a:r>
            <a:endParaRPr lang="en-IN" sz="2000" dirty="0">
              <a:solidFill>
                <a:srgbClr val="000000"/>
              </a:solidFill>
              <a:cs typeface="Arial" charset="0"/>
            </a:endParaRPr>
          </a:p>
        </p:txBody>
      </p:sp>
      <p:sp>
        <p:nvSpPr>
          <p:cNvPr id="8" name="Slide Number Placeholder 5"/>
          <p:cNvSpPr>
            <a:spLocks noGrp="1"/>
          </p:cNvSpPr>
          <p:nvPr>
            <p:ph type="sldNum" sz="quarter" idx="12"/>
          </p:nvPr>
        </p:nvSpPr>
        <p:spPr>
          <a:xfrm>
            <a:off x="3048000" y="6416675"/>
            <a:ext cx="2895600" cy="365125"/>
          </a:xfrm>
        </p:spPr>
        <p:txBody>
          <a:bodyPr bIns="0" anchor="b" anchorCtr="0"/>
          <a:lstStyle/>
          <a:p>
            <a:pPr algn="ctr">
              <a:defRPr/>
            </a:pPr>
            <a:fld id="{525EB05F-D211-4EB9-813D-40ACA58ADD47}" type="slidenum">
              <a:rPr lang="en-US" sz="1600" b="1" smtClean="0">
                <a:solidFill>
                  <a:schemeClr val="tx1"/>
                </a:solidFill>
              </a:rPr>
              <a:pPr algn="ctr">
                <a:defRPr/>
              </a:pPr>
              <a:t>38</a:t>
            </a:fld>
            <a:endParaRPr lang="en-US" sz="1600" b="1" smtClean="0">
              <a:solidFill>
                <a:schemeClr val="tx1"/>
              </a:solidFill>
            </a:endParaRPr>
          </a:p>
        </p:txBody>
      </p:sp>
      <p:sp>
        <p:nvSpPr>
          <p:cNvPr id="5" name="Text Box 1"/>
          <p:cNvSpPr txBox="1">
            <a:spLocks noChangeArrowheads="1"/>
          </p:cNvSpPr>
          <p:nvPr/>
        </p:nvSpPr>
        <p:spPr bwMode="auto">
          <a:xfrm>
            <a:off x="45720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cs typeface="Arial" charset="0"/>
              </a:rPr>
              <a:t>असाइनमेंट </a:t>
            </a:r>
            <a:endParaRPr lang="en-GB" sz="2400" dirty="0">
              <a:cs typeface="Arial" charset="0"/>
            </a:endParaRPr>
          </a:p>
        </p:txBody>
      </p:sp>
      <p:sp>
        <p:nvSpPr>
          <p:cNvPr id="6" name="Text Box 2"/>
          <p:cNvSpPr txBox="1">
            <a:spLocks noChangeArrowheads="1"/>
          </p:cNvSpPr>
          <p:nvPr/>
        </p:nvSpPr>
        <p:spPr bwMode="auto">
          <a:xfrm>
            <a:off x="4572000" y="1035050"/>
            <a:ext cx="41910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10000"/>
              </a:lnSpc>
              <a:buSzPct val="100000"/>
              <a:buFont typeface="Arial" charset="0"/>
              <a:buChar char="•"/>
            </a:pPr>
            <a:r>
              <a:rPr lang="x-none" sz="2000" dirty="0" smtClean="0">
                <a:solidFill>
                  <a:srgbClr val="000000"/>
                </a:solidFill>
                <a:cs typeface="Arial" charset="0"/>
              </a:rPr>
              <a:t>प्रत्येक समूह व्यापारों की सूची से एक व्यापार चुनता है। </a:t>
            </a:r>
            <a:r>
              <a:rPr lang="en-US" sz="2000" dirty="0" smtClean="0">
                <a:solidFill>
                  <a:srgbClr val="000000"/>
                </a:solidFill>
                <a:cs typeface="Arial" charset="0"/>
              </a:rPr>
              <a:t> </a:t>
            </a:r>
            <a:endParaRPr lang="en-US" sz="2000" dirty="0">
              <a:solidFill>
                <a:srgbClr val="000000"/>
              </a:solidFill>
              <a:cs typeface="Arial" charset="0"/>
            </a:endParaRPr>
          </a:p>
          <a:p>
            <a:pPr lvl="1" eaLnBrk="1" hangingPunct="1">
              <a:lnSpc>
                <a:spcPct val="110000"/>
              </a:lnSpc>
              <a:buSzPct val="100000"/>
              <a:buFont typeface="Arial" charset="0"/>
              <a:buChar char="•"/>
            </a:pPr>
            <a:r>
              <a:rPr lang="x-none" sz="2000" dirty="0" smtClean="0">
                <a:solidFill>
                  <a:srgbClr val="000000"/>
                </a:solidFill>
                <a:cs typeface="Arial" charset="0"/>
              </a:rPr>
              <a:t>अपने व्यापार के लिए</a:t>
            </a:r>
            <a:r>
              <a:rPr lang="en-IN" sz="2000" dirty="0" smtClean="0">
                <a:solidFill>
                  <a:srgbClr val="000000"/>
                </a:solidFill>
                <a:cs typeface="Arial" charset="0"/>
              </a:rPr>
              <a:t>:</a:t>
            </a:r>
            <a:endParaRPr lang="en-IN" sz="2000" dirty="0">
              <a:solidFill>
                <a:srgbClr val="000000"/>
              </a:solidFill>
              <a:cs typeface="Arial" charset="0"/>
            </a:endParaRPr>
          </a:p>
          <a:p>
            <a:pPr lvl="2" eaLnBrk="1" hangingPunct="1">
              <a:lnSpc>
                <a:spcPct val="110000"/>
              </a:lnSpc>
              <a:buSzPct val="100000"/>
              <a:buFont typeface="Calibri" pitchFamily="34" charset="0"/>
              <a:buAutoNum type="arabicPeriod"/>
            </a:pPr>
            <a:r>
              <a:rPr lang="x-none" dirty="0" smtClean="0">
                <a:solidFill>
                  <a:srgbClr val="000000"/>
                </a:solidFill>
                <a:cs typeface="Arial" charset="0"/>
              </a:rPr>
              <a:t>विभि‍न्न प्रकार के संभावित ग्राहकों को पहचानिए </a:t>
            </a:r>
            <a:endParaRPr lang="en-IN" dirty="0">
              <a:solidFill>
                <a:srgbClr val="000000"/>
              </a:solidFill>
              <a:cs typeface="Arial" charset="0"/>
            </a:endParaRPr>
          </a:p>
          <a:p>
            <a:pPr lvl="2" eaLnBrk="1" hangingPunct="1">
              <a:lnSpc>
                <a:spcPct val="110000"/>
              </a:lnSpc>
              <a:buSzPct val="100000"/>
              <a:buFont typeface="Calibri" pitchFamily="34" charset="0"/>
              <a:buAutoNum type="arabicPeriod"/>
            </a:pPr>
            <a:r>
              <a:rPr lang="x-none" dirty="0" smtClean="0">
                <a:solidFill>
                  <a:srgbClr val="000000"/>
                </a:solidFill>
                <a:cs typeface="Arial" charset="0"/>
              </a:rPr>
              <a:t>जिस प्रकार के ग्राहकों को आपने चुना है अब उनकी आवश्यक जरूरतों को जानिए </a:t>
            </a:r>
            <a:endParaRPr lang="en-IN" dirty="0">
              <a:solidFill>
                <a:srgbClr val="000000"/>
              </a:solidFill>
              <a:cs typeface="Arial" charset="0"/>
            </a:endParaRPr>
          </a:p>
          <a:p>
            <a:pPr lvl="2" eaLnBrk="1" hangingPunct="1">
              <a:lnSpc>
                <a:spcPct val="110000"/>
              </a:lnSpc>
              <a:buSzPct val="100000"/>
              <a:buFont typeface="Calibri" pitchFamily="34" charset="0"/>
              <a:buAutoNum type="arabicPeriod"/>
            </a:pPr>
            <a:r>
              <a:rPr lang="x-none" dirty="0" smtClean="0">
                <a:solidFill>
                  <a:srgbClr val="000000"/>
                </a:solidFill>
                <a:cs typeface="Arial" charset="0"/>
              </a:rPr>
              <a:t>यह निर्धारित कीजिए कि आप किस प्रकार के उत्पाद/सेवाएं देंगे  </a:t>
            </a:r>
            <a:endParaRPr lang="en-IN" dirty="0" smtClean="0">
              <a:solidFill>
                <a:srgbClr val="000000"/>
              </a:solidFill>
              <a:cs typeface="Arial" charset="0"/>
            </a:endParaRPr>
          </a:p>
          <a:p>
            <a:pPr lvl="2" eaLnBrk="1" hangingPunct="1">
              <a:lnSpc>
                <a:spcPct val="110000"/>
              </a:lnSpc>
              <a:buSzPct val="100000"/>
              <a:buFont typeface="Calibri" pitchFamily="34" charset="0"/>
              <a:buAutoNum type="arabicPeriod"/>
            </a:pPr>
            <a:r>
              <a:rPr lang="x-none" dirty="0" smtClean="0">
                <a:solidFill>
                  <a:srgbClr val="000000"/>
                </a:solidFill>
                <a:cs typeface="Arial" charset="0"/>
              </a:rPr>
              <a:t>यह चर्चा कीजिए कि आपके उत्पाद/सेवाएं प्रतिद्वंद्वी से कैसे बेहतर हो सकते हैं </a:t>
            </a:r>
            <a:endParaRPr lang="en-IN" dirty="0">
              <a:solidFill>
                <a:srgbClr val="000000"/>
              </a:solidFill>
              <a:cs typeface="Arial" charset="0"/>
            </a:endParaRPr>
          </a:p>
          <a:p>
            <a:pPr lvl="1" eaLnBrk="1" hangingPunct="1">
              <a:lnSpc>
                <a:spcPct val="110000"/>
              </a:lnSpc>
              <a:buSzPct val="100000"/>
              <a:buFont typeface="Arial" charset="0"/>
              <a:buChar char="•"/>
            </a:pPr>
            <a:r>
              <a:rPr lang="x-none" sz="2000" dirty="0" smtClean="0">
                <a:solidFill>
                  <a:srgbClr val="000000"/>
                </a:solidFill>
                <a:cs typeface="Arial" charset="0"/>
              </a:rPr>
              <a:t>अपनी जांच को एक चार्ट पेपर पर लिखि‍ए और प्रस्तुत कीजिए </a:t>
            </a:r>
            <a:endParaRPr lang="en-IN" sz="2000" dirty="0">
              <a:solidFill>
                <a:srgbClr val="000000"/>
              </a:solidFill>
              <a:cs typeface="Arial" charset="0"/>
            </a:endParaRPr>
          </a:p>
        </p:txBody>
      </p:sp>
    </p:spTree>
    <p:extLst>
      <p:ext uri="{BB962C8B-B14F-4D97-AF65-F5344CB8AC3E}">
        <p14:creationId xmlns:p14="http://schemas.microsoft.com/office/powerpoint/2010/main" val="17175818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39</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38592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en-AU" sz="2000" dirty="0">
                <a:solidFill>
                  <a:srgbClr val="000000"/>
                </a:solidFill>
                <a:cs typeface="Arial" charset="0"/>
              </a:rPr>
              <a:t>Customers and their types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Customer needs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Profiling customers</a:t>
            </a:r>
          </a:p>
          <a:p>
            <a:pPr marL="342900" indent="-342900">
              <a:spcAft>
                <a:spcPts val="800"/>
              </a:spcAft>
              <a:buFont typeface="+mj-lt"/>
              <a:buAutoNum type="arabicPeriod"/>
            </a:pPr>
            <a:r>
              <a:rPr lang="en-US" sz="2000" dirty="0">
                <a:solidFill>
                  <a:srgbClr val="000000"/>
                </a:solidFill>
                <a:cs typeface="Arial" charset="0"/>
              </a:rPr>
              <a:t>Quality of products/services offered</a:t>
            </a:r>
          </a:p>
          <a:p>
            <a:pPr marL="342900" indent="-342900">
              <a:spcAft>
                <a:spcPts val="800"/>
              </a:spcAft>
              <a:buFont typeface="+mj-lt"/>
              <a:buAutoNum type="arabicPeriod"/>
            </a:pPr>
            <a:r>
              <a:rPr lang="en-AU" sz="2000" dirty="0">
                <a:solidFill>
                  <a:srgbClr val="000000"/>
                </a:solidFill>
                <a:cs typeface="Arial" charset="0"/>
              </a:rPr>
              <a:t>Competitors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Assignment</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Selecting products/services for business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Creating customer communication for the business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76200" y="1524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1905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23653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9" name="Text Box 17"/>
          <p:cNvSpPr txBox="1">
            <a:spLocks noChangeArrowheads="1"/>
          </p:cNvSpPr>
          <p:nvPr/>
        </p:nvSpPr>
        <p:spPr bwMode="auto">
          <a:xfrm>
            <a:off x="-109538" y="30511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17"/>
          <p:cNvSpPr txBox="1">
            <a:spLocks noChangeArrowheads="1"/>
          </p:cNvSpPr>
          <p:nvPr/>
        </p:nvSpPr>
        <p:spPr bwMode="auto">
          <a:xfrm>
            <a:off x="-76200" y="35083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121712507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cs typeface="Arial" charset="0"/>
              </a:rPr>
              <a:t>1-a. Customers of the business</a:t>
            </a:r>
            <a:endParaRPr lang="en-GB" sz="2400" dirty="0">
              <a:cs typeface="Arial" charset="0"/>
            </a:endParaRPr>
          </a:p>
        </p:txBody>
      </p:sp>
      <p:sp>
        <p:nvSpPr>
          <p:cNvPr id="12291" name="Text Box 2"/>
          <p:cNvSpPr txBox="1">
            <a:spLocks noChangeArrowheads="1"/>
          </p:cNvSpPr>
          <p:nvPr/>
        </p:nvSpPr>
        <p:spPr bwMode="auto">
          <a:xfrm>
            <a:off x="228600" y="1066800"/>
            <a:ext cx="4267200" cy="5486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smtClean="0">
                <a:solidFill>
                  <a:srgbClr val="000000"/>
                </a:solidFill>
                <a:cs typeface="Arial" charset="0"/>
              </a:rPr>
              <a:t>Let’s first look at customers and then at competition</a:t>
            </a:r>
          </a:p>
          <a:p>
            <a:pPr eaLnBrk="1" hangingPunct="1">
              <a:lnSpc>
                <a:spcPct val="120000"/>
              </a:lnSpc>
              <a:buSzPct val="100000"/>
              <a:buFont typeface="Arial" charset="0"/>
              <a:buChar char="•"/>
            </a:pPr>
            <a:r>
              <a:rPr lang="en-US" sz="2000" dirty="0" smtClean="0">
                <a:solidFill>
                  <a:srgbClr val="000000"/>
                </a:solidFill>
                <a:cs typeface="Arial" charset="0"/>
              </a:rPr>
              <a:t>In </a:t>
            </a:r>
            <a:r>
              <a:rPr lang="en-US" sz="2000" dirty="0">
                <a:solidFill>
                  <a:srgbClr val="000000"/>
                </a:solidFill>
                <a:cs typeface="Arial" charset="0"/>
              </a:rPr>
              <a:t>general, who </a:t>
            </a:r>
            <a:r>
              <a:rPr lang="en-US" sz="2000" dirty="0" smtClean="0">
                <a:solidFill>
                  <a:srgbClr val="000000"/>
                </a:solidFill>
                <a:cs typeface="Arial" charset="0"/>
              </a:rPr>
              <a:t>are customers? </a:t>
            </a:r>
            <a:endParaRPr lang="en-US" sz="2000" dirty="0">
              <a:solidFill>
                <a:srgbClr val="000000"/>
              </a:solidFill>
              <a:cs typeface="Arial" charset="0"/>
            </a:endParaRPr>
          </a:p>
          <a:p>
            <a:pPr lvl="2" eaLnBrk="1" hangingPunct="1">
              <a:lnSpc>
                <a:spcPct val="120000"/>
              </a:lnSpc>
              <a:buSzPct val="100000"/>
              <a:buFont typeface="Arial" charset="0"/>
              <a:buChar char="•"/>
            </a:pPr>
            <a:r>
              <a:rPr lang="en-IN" dirty="0">
                <a:solidFill>
                  <a:srgbClr val="000000"/>
                </a:solidFill>
                <a:cs typeface="Arial" charset="0"/>
              </a:rPr>
              <a:t>Customers are those who pay money directly to the business for its products or services</a:t>
            </a:r>
            <a:endParaRPr lang="en-IN" sz="2000" dirty="0">
              <a:solidFill>
                <a:srgbClr val="000000"/>
              </a:solidFill>
              <a:cs typeface="Arial" charset="0"/>
            </a:endParaRPr>
          </a:p>
          <a:p>
            <a:pPr lvl="1" eaLnBrk="1" hangingPunct="1">
              <a:lnSpc>
                <a:spcPct val="120000"/>
              </a:lnSpc>
              <a:buSzPct val="100000"/>
              <a:buFont typeface="Arial" charset="0"/>
              <a:buChar char="•"/>
            </a:pPr>
            <a:r>
              <a:rPr lang="en-IN" sz="2000" dirty="0">
                <a:solidFill>
                  <a:srgbClr val="000000"/>
                </a:solidFill>
                <a:cs typeface="Arial" charset="0"/>
              </a:rPr>
              <a:t>A business may also sell its </a:t>
            </a:r>
            <a:r>
              <a:rPr lang="en-IN" sz="2000" dirty="0" smtClean="0">
                <a:solidFill>
                  <a:srgbClr val="000000"/>
                </a:solidFill>
                <a:cs typeface="Arial" charset="0"/>
              </a:rPr>
              <a:t>products/services </a:t>
            </a:r>
            <a:r>
              <a:rPr lang="en-IN" sz="2000" dirty="0">
                <a:solidFill>
                  <a:srgbClr val="000000"/>
                </a:solidFill>
                <a:cs typeface="Arial" charset="0"/>
              </a:rPr>
              <a:t>to </a:t>
            </a:r>
            <a:r>
              <a:rPr lang="en-IN" sz="2000" dirty="0" smtClean="0">
                <a:solidFill>
                  <a:srgbClr val="000000"/>
                </a:solidFill>
                <a:cs typeface="Arial" charset="0"/>
              </a:rPr>
              <a:t>someone who may not </a:t>
            </a:r>
            <a:r>
              <a:rPr lang="en-IN" sz="2000" dirty="0">
                <a:solidFill>
                  <a:srgbClr val="000000"/>
                </a:solidFill>
                <a:cs typeface="Arial" charset="0"/>
              </a:rPr>
              <a:t>to the ultimate user of the </a:t>
            </a:r>
            <a:r>
              <a:rPr lang="en-IN" sz="2000" dirty="0" smtClean="0">
                <a:solidFill>
                  <a:srgbClr val="000000"/>
                </a:solidFill>
                <a:cs typeface="Arial" charset="0"/>
              </a:rPr>
              <a:t>product/service.</a:t>
            </a: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F02D0844-784C-4B61-BC83-9A6B42F13E59}" type="slidenum">
              <a:rPr lang="en-US" sz="1600" b="1" smtClean="0">
                <a:solidFill>
                  <a:schemeClr val="tx1"/>
                </a:solidFill>
              </a:rPr>
              <a:pPr algn="ctr">
                <a:defRPr/>
              </a:pPr>
              <a:t>4</a:t>
            </a:fld>
            <a:endParaRPr lang="en-US" sz="1600" b="1" dirty="0" smtClean="0">
              <a:solidFill>
                <a:schemeClr val="tx1"/>
              </a:solidFill>
            </a:endParaRPr>
          </a:p>
        </p:txBody>
      </p:sp>
      <p:sp>
        <p:nvSpPr>
          <p:cNvPr id="5" name="Text Box 1"/>
          <p:cNvSpPr txBox="1">
            <a:spLocks noChangeArrowheads="1"/>
          </p:cNvSpPr>
          <p:nvPr/>
        </p:nvSpPr>
        <p:spPr bwMode="auto">
          <a:xfrm>
            <a:off x="4648200" y="163629"/>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a:t>
            </a:r>
            <a:r>
              <a:rPr lang="x-none" sz="2400" dirty="0" smtClean="0">
                <a:solidFill>
                  <a:srgbClr val="000000"/>
                </a:solidFill>
                <a:cs typeface="Arial" charset="0"/>
              </a:rPr>
              <a:t>आपके ग्राहक और उनकी आवश्यकताएं </a:t>
            </a:r>
            <a:endParaRPr lang="en-GB" sz="2400" dirty="0">
              <a:solidFill>
                <a:srgbClr val="000000"/>
              </a:solidFill>
              <a:cs typeface="Arial" charset="0"/>
            </a:endParaRPr>
          </a:p>
        </p:txBody>
      </p:sp>
      <p:sp>
        <p:nvSpPr>
          <p:cNvPr id="6" name="Text Box 2"/>
          <p:cNvSpPr txBox="1">
            <a:spLocks noChangeArrowheads="1"/>
          </p:cNvSpPr>
          <p:nvPr/>
        </p:nvSpPr>
        <p:spPr bwMode="auto">
          <a:xfrm>
            <a:off x="4648200" y="1078029"/>
            <a:ext cx="4267200" cy="5486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सबसे पहले ग्राहकों पर ध्यान दीजिए और फिर प्रतिद्वंद्विता पर </a:t>
            </a:r>
            <a:endParaRPr lang="en-US" sz="2000" dirty="0" smtClean="0">
              <a:solidFill>
                <a:srgbClr val="000000"/>
              </a:solidFill>
              <a:cs typeface="Arial" charset="0"/>
            </a:endParaRPr>
          </a:p>
          <a:p>
            <a:pPr eaLnBrk="1" hangingPunct="1">
              <a:lnSpc>
                <a:spcPct val="120000"/>
              </a:lnSpc>
              <a:buSzPct val="100000"/>
              <a:buFont typeface="Arial" charset="0"/>
              <a:buChar char="•"/>
            </a:pPr>
            <a:r>
              <a:rPr lang="x-none" sz="2000" dirty="0" smtClean="0">
                <a:solidFill>
                  <a:srgbClr val="000000"/>
                </a:solidFill>
                <a:cs typeface="Arial" charset="0"/>
              </a:rPr>
              <a:t>आमतौर पर, ग्राहक कौन होते हैं</a:t>
            </a:r>
            <a:r>
              <a:rPr lang="en-US" sz="2000" dirty="0" smtClean="0">
                <a:solidFill>
                  <a:srgbClr val="000000"/>
                </a:solidFill>
                <a:cs typeface="Arial" charset="0"/>
              </a:rPr>
              <a:t>? </a:t>
            </a:r>
            <a:endParaRPr lang="en-US" sz="2000" dirty="0">
              <a:solidFill>
                <a:srgbClr val="000000"/>
              </a:solidFill>
              <a:cs typeface="Arial" charset="0"/>
            </a:endParaRPr>
          </a:p>
          <a:p>
            <a:pPr lvl="2" eaLnBrk="1" hangingPunct="1">
              <a:lnSpc>
                <a:spcPct val="120000"/>
              </a:lnSpc>
              <a:buSzPct val="100000"/>
              <a:buFont typeface="Arial" charset="0"/>
              <a:buChar char="•"/>
            </a:pPr>
            <a:r>
              <a:rPr lang="x-none" dirty="0" smtClean="0">
                <a:solidFill>
                  <a:srgbClr val="000000"/>
                </a:solidFill>
                <a:cs typeface="Arial" charset="0"/>
              </a:rPr>
              <a:t>ग्राहक वे होते हैं जो व्यापार को उनके उत्पाद या सेवाओं के लिए सीधे पैसों का भुगतान करते हैं </a:t>
            </a:r>
            <a:endParaRPr lang="en-IN" dirty="0">
              <a:solidFill>
                <a:srgbClr val="000000"/>
              </a:solidFill>
              <a:cs typeface="Arial" charset="0"/>
            </a:endParaRPr>
          </a:p>
          <a:p>
            <a:pPr lvl="1" eaLnBrk="1" hangingPunct="1">
              <a:lnSpc>
                <a:spcPct val="120000"/>
              </a:lnSpc>
              <a:buSzPct val="100000"/>
              <a:buFont typeface="Arial" charset="0"/>
              <a:buChar char="•"/>
            </a:pPr>
            <a:r>
              <a:rPr lang="x-none" sz="2000" dirty="0" smtClean="0">
                <a:solidFill>
                  <a:srgbClr val="000000"/>
                </a:solidFill>
                <a:cs typeface="Arial" charset="0"/>
              </a:rPr>
              <a:t>एक व्यापार में उस व्यक्ति‍ को भी उत्पाद बेचा जा सकता है जो कि उस उत्पाद का वास्तविक उपयोगकर्ता न हो। </a:t>
            </a:r>
            <a:endParaRPr lang="en-IN" sz="2000" dirty="0" smtClean="0">
              <a:solidFill>
                <a:srgbClr val="000000"/>
              </a:solidFill>
              <a:cs typeface="Arial" charset="0"/>
            </a:endParaRPr>
          </a:p>
          <a:p>
            <a:pPr lvl="1" eaLnBrk="1" hangingPunct="1">
              <a:lnSpc>
                <a:spcPct val="120000"/>
              </a:lnSpc>
              <a:buSzPct val="100000"/>
              <a:buFont typeface="Arial" charset="0"/>
              <a:buChar char="•"/>
            </a:pPr>
            <a:r>
              <a:rPr lang="x-none" sz="2000" dirty="0" smtClean="0">
                <a:solidFill>
                  <a:srgbClr val="000000"/>
                </a:solidFill>
                <a:cs typeface="Arial" charset="0"/>
              </a:rPr>
              <a:t>उदाहरण के लिए, एक छोटी लड़की अपनी मां के साथ रामू के टेस्टी चाय की दुकान में आती है। उसकी मां एक चॉकलेट खरीदती है और बच्ची को दे देती है। हम मां को ‘ग्राहक’ कहेंगे। </a:t>
            </a:r>
            <a:endParaRPr lang="en-IN" sz="2000" dirty="0">
              <a:solidFill>
                <a:srgbClr val="000000"/>
              </a:solidFill>
              <a:cs typeface="Arial" charset="0"/>
            </a:endParaRPr>
          </a:p>
        </p:txBody>
      </p:sp>
    </p:spTree>
    <p:extLst>
      <p:ext uri="{BB962C8B-B14F-4D97-AF65-F5344CB8AC3E}">
        <p14:creationId xmlns:p14="http://schemas.microsoft.com/office/powerpoint/2010/main" val="23310709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143000"/>
            <a:ext cx="4191000" cy="3875088"/>
          </a:xfr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p>
            <a:pPr marL="200025" indent="-200025" eaLnBrk="1" hangingPunct="1">
              <a:lnSpc>
                <a:spcPct val="114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latin typeface="Arial" charset="0"/>
                <a:cs typeface="Arial" pitchFamily="34" charset="0"/>
              </a:rPr>
              <a:t>We must consider the following factors to make the decision about which products/services to sell:</a:t>
            </a: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latin typeface="Arial" charset="0"/>
                <a:cs typeface="Arial" charset="0"/>
              </a:rPr>
              <a:t>Who </a:t>
            </a:r>
            <a:r>
              <a:rPr lang="en-US" sz="1600" dirty="0" smtClean="0">
                <a:latin typeface="Arial" charset="0"/>
                <a:cs typeface="Arial" charset="0"/>
              </a:rPr>
              <a:t>our </a:t>
            </a:r>
            <a:r>
              <a:rPr lang="en-US" sz="1600" dirty="0">
                <a:latin typeface="Arial" charset="0"/>
                <a:cs typeface="Arial" charset="0"/>
              </a:rPr>
              <a:t>customers are (men, women, companies, shops, etc.)</a:t>
            </a: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latin typeface="Arial" charset="0"/>
                <a:cs typeface="Arial" charset="0"/>
              </a:rPr>
              <a:t>How much and how often </a:t>
            </a:r>
            <a:r>
              <a:rPr lang="en-US" sz="1600" dirty="0" smtClean="0">
                <a:latin typeface="Arial" charset="0"/>
                <a:cs typeface="Arial" charset="0"/>
              </a:rPr>
              <a:t>do they </a:t>
            </a:r>
            <a:r>
              <a:rPr lang="en-US" sz="1600" dirty="0">
                <a:latin typeface="Arial" charset="0"/>
                <a:cs typeface="Arial" charset="0"/>
              </a:rPr>
              <a:t>buy (bulk or small purchases)</a:t>
            </a: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smtClean="0">
                <a:latin typeface="Arial" charset="0"/>
                <a:cs typeface="Arial" charset="0"/>
              </a:rPr>
              <a:t>How much total </a:t>
            </a:r>
            <a:r>
              <a:rPr lang="en-US" sz="1600" dirty="0">
                <a:latin typeface="Arial" charset="0"/>
                <a:cs typeface="Arial" charset="0"/>
              </a:rPr>
              <a:t>volume of </a:t>
            </a:r>
            <a:r>
              <a:rPr lang="en-US" sz="1600" dirty="0" smtClean="0">
                <a:latin typeface="Arial" charset="0"/>
                <a:cs typeface="Arial" charset="0"/>
              </a:rPr>
              <a:t>sales will we able to do</a:t>
            </a:r>
            <a:endParaRPr lang="en-US" sz="1600" dirty="0">
              <a:latin typeface="Arial" charset="0"/>
              <a:cs typeface="Arial"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smtClean="0">
                <a:latin typeface="Arial" charset="0"/>
                <a:cs typeface="Arial" charset="0"/>
              </a:rPr>
              <a:t>How mush profits </a:t>
            </a:r>
            <a:r>
              <a:rPr lang="en-US" sz="1600" dirty="0">
                <a:latin typeface="Arial" charset="0"/>
                <a:cs typeface="Arial" charset="0"/>
              </a:rPr>
              <a:t>(or losses</a:t>
            </a:r>
            <a:r>
              <a:rPr lang="en-US" sz="1600" dirty="0" smtClean="0">
                <a:latin typeface="Arial" charset="0"/>
                <a:cs typeface="Arial" charset="0"/>
              </a:rPr>
              <a:t>!) will we make</a:t>
            </a:r>
            <a:endParaRPr lang="en-US" sz="1600" dirty="0">
              <a:latin typeface="Arial" charset="0"/>
              <a:cs typeface="Arial" charset="0"/>
            </a:endParaRPr>
          </a:p>
        </p:txBody>
      </p:sp>
      <p:sp>
        <p:nvSpPr>
          <p:cNvPr id="4" name="Slide Number Placeholder 3"/>
          <p:cNvSpPr>
            <a:spLocks noGrp="1"/>
          </p:cNvSpPr>
          <p:nvPr>
            <p:ph type="sldNum" sz="quarter" idx="10"/>
          </p:nvPr>
        </p:nvSpPr>
        <p:spPr>
          <a:xfrm>
            <a:off x="2617788" y="6326188"/>
            <a:ext cx="2133600" cy="365125"/>
          </a:xfrm>
        </p:spPr>
        <p:txBody>
          <a:bodyPr/>
          <a:lstStyle/>
          <a:p>
            <a:pPr>
              <a:defRPr/>
            </a:pPr>
            <a:fld id="{6336F2F7-DE5E-4F8A-B8B1-01B7365C656E}" type="slidenum">
              <a:rPr lang="en-US" smtClean="0"/>
              <a:pPr>
                <a:defRPr/>
              </a:pPr>
              <a:t>40</a:t>
            </a:fld>
            <a:endParaRPr lang="en-US" dirty="0"/>
          </a:p>
        </p:txBody>
      </p:sp>
      <p:sp>
        <p:nvSpPr>
          <p:cNvPr id="5" name="Rectangle 23"/>
          <p:cNvSpPr>
            <a:spLocks noChangeArrowheads="1"/>
          </p:cNvSpPr>
          <p:nvPr/>
        </p:nvSpPr>
        <p:spPr bwMode="auto">
          <a:xfrm>
            <a:off x="152400" y="5151438"/>
            <a:ext cx="4191000" cy="1406525"/>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r>
              <a:rPr lang="en-US" sz="2000" b="1" dirty="0">
                <a:latin typeface="Garamond" pitchFamily="18" charset="0"/>
              </a:rPr>
              <a:t>Question : </a:t>
            </a:r>
            <a:r>
              <a:rPr lang="en-US" sz="2000" dirty="0">
                <a:latin typeface="Garamond" pitchFamily="18" charset="0"/>
              </a:rPr>
              <a:t>Did any </a:t>
            </a:r>
            <a:r>
              <a:rPr lang="en-US" sz="2000" dirty="0" smtClean="0">
                <a:latin typeface="Garamond" pitchFamily="18" charset="0"/>
              </a:rPr>
              <a:t>of your businesses (or a friend’s/relative’s business) sell </a:t>
            </a:r>
            <a:r>
              <a:rPr lang="en-US" sz="2000" dirty="0">
                <a:latin typeface="Garamond" pitchFamily="18" charset="0"/>
              </a:rPr>
              <a:t>different </a:t>
            </a:r>
            <a:r>
              <a:rPr lang="en-US" sz="2000" dirty="0" smtClean="0">
                <a:latin typeface="Garamond" pitchFamily="18" charset="0"/>
              </a:rPr>
              <a:t>products/services previously </a:t>
            </a:r>
            <a:r>
              <a:rPr lang="en-US" sz="2000" dirty="0">
                <a:latin typeface="Garamond" pitchFamily="18" charset="0"/>
              </a:rPr>
              <a:t>? </a:t>
            </a:r>
            <a:br>
              <a:rPr lang="en-US" sz="2000" dirty="0">
                <a:latin typeface="Garamond" pitchFamily="18" charset="0"/>
              </a:rPr>
            </a:br>
            <a:r>
              <a:rPr lang="en-US" sz="2000" dirty="0">
                <a:latin typeface="Garamond" pitchFamily="18" charset="0"/>
              </a:rPr>
              <a:t>What was the reason for the change ?</a:t>
            </a:r>
            <a:endParaRPr lang="en-US" sz="2400" dirty="0">
              <a:latin typeface="Garamond" pitchFamily="18" charset="0"/>
            </a:endParaRPr>
          </a:p>
        </p:txBody>
      </p:sp>
      <p:sp>
        <p:nvSpPr>
          <p:cNvPr id="11" name="Text Box 1"/>
          <p:cNvSpPr txBox="1">
            <a:spLocks noChangeArrowheads="1"/>
          </p:cNvSpPr>
          <p:nvPr/>
        </p:nvSpPr>
        <p:spPr bwMode="auto">
          <a:xfrm>
            <a:off x="45720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उत्पादों के बारे में निर्णय </a:t>
            </a:r>
            <a:endParaRPr lang="en-GB" sz="2400" dirty="0">
              <a:solidFill>
                <a:srgbClr val="000000"/>
              </a:solidFill>
              <a:cs typeface="Arial" charset="0"/>
            </a:endParaRPr>
          </a:p>
        </p:txBody>
      </p:sp>
      <p:sp>
        <p:nvSpPr>
          <p:cNvPr id="13" name="Text Box 1"/>
          <p:cNvSpPr txBox="1">
            <a:spLocks noChangeArrowheads="1"/>
          </p:cNvSpPr>
          <p:nvPr/>
        </p:nvSpPr>
        <p:spPr bwMode="auto">
          <a:xfrm>
            <a:off x="1524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cs typeface="Arial" charset="0"/>
              </a:rPr>
              <a:t>Decisions about </a:t>
            </a:r>
            <a:r>
              <a:rPr lang="en-US" sz="2400" dirty="0" smtClean="0">
                <a:cs typeface="Arial" charset="0"/>
              </a:rPr>
              <a:t>products/services</a:t>
            </a:r>
            <a:endParaRPr lang="en-GB" sz="2400" dirty="0">
              <a:cs typeface="Arial" charset="0"/>
            </a:endParaRPr>
          </a:p>
        </p:txBody>
      </p:sp>
      <p:sp>
        <p:nvSpPr>
          <p:cNvPr id="14" name="Content Placeholder 2"/>
          <p:cNvSpPr txBox="1">
            <a:spLocks/>
          </p:cNvSpPr>
          <p:nvPr/>
        </p:nvSpPr>
        <p:spPr bwMode="auto">
          <a:xfrm>
            <a:off x="4563177" y="1143000"/>
            <a:ext cx="4191000" cy="3875088"/>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14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latin typeface="Arial" charset="0"/>
                <a:cs typeface="Arial" pitchFamily="34" charset="0"/>
              </a:rPr>
              <a:t>एक व्यापार में लिया जाने वाला सबसे महत्वपूर्ण निर्णय यह होता है कि किस प्रकार के उत्पाद (या सेवाएं) बेची जाएं </a:t>
            </a:r>
            <a:endParaRPr lang="en-US" sz="2000" dirty="0" smtClean="0">
              <a:solidFill>
                <a:srgbClr val="000000"/>
              </a:solidFill>
              <a:latin typeface="Arial" charset="0"/>
              <a:cs typeface="Arial" pitchFamily="34" charset="0"/>
            </a:endParaRPr>
          </a:p>
          <a:p>
            <a:pPr marL="200025" indent="-200025" eaLnBrk="1" hangingPunct="1">
              <a:lnSpc>
                <a:spcPct val="114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2000" dirty="0" smtClean="0">
              <a:solidFill>
                <a:srgbClr val="000000"/>
              </a:solidFill>
              <a:latin typeface="Arial" charset="0"/>
              <a:cs typeface="Arial" pitchFamily="34" charset="0"/>
            </a:endParaRPr>
          </a:p>
          <a:p>
            <a:pPr marL="200025" indent="-200025" eaLnBrk="1" hangingPunct="1">
              <a:lnSpc>
                <a:spcPct val="114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latin typeface="Arial" charset="0"/>
                <a:cs typeface="Arial" pitchFamily="34" charset="0"/>
              </a:rPr>
              <a:t>यह निम्न को प्रभावित करता है: </a:t>
            </a:r>
            <a:endParaRPr lang="en-US" sz="2000" dirty="0" smtClean="0">
              <a:solidFill>
                <a:srgbClr val="000000"/>
              </a:solidFill>
              <a:latin typeface="Arial" charset="0"/>
              <a:cs typeface="Arial" pitchFamily="34"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00" dirty="0" smtClean="0">
                <a:solidFill>
                  <a:srgbClr val="000000"/>
                </a:solidFill>
                <a:latin typeface="Arial" charset="0"/>
                <a:cs typeface="Arial" charset="0"/>
              </a:rPr>
              <a:t>आपके ग्राहक कौन हैं (पुरुष, महिला, कंपनी, दुकान, आदि) </a:t>
            </a:r>
            <a:endParaRPr lang="en-US" sz="1600" dirty="0" smtClean="0">
              <a:solidFill>
                <a:srgbClr val="000000"/>
              </a:solidFill>
              <a:latin typeface="Arial" charset="0"/>
              <a:cs typeface="Arial"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00" dirty="0" smtClean="0">
                <a:solidFill>
                  <a:srgbClr val="000000"/>
                </a:solidFill>
                <a:latin typeface="Arial" charset="0"/>
                <a:cs typeface="Arial" charset="0"/>
              </a:rPr>
              <a:t>वे कब और कितने समय पर खरीदारी करते हैं (थोक या फुटकर खरीदी) </a:t>
            </a:r>
            <a:endParaRPr lang="en-US" sz="1600" dirty="0" smtClean="0">
              <a:solidFill>
                <a:srgbClr val="000000"/>
              </a:solidFill>
              <a:latin typeface="Arial" charset="0"/>
              <a:cs typeface="Arial"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00" dirty="0" smtClean="0">
                <a:solidFill>
                  <a:srgbClr val="000000"/>
                </a:solidFill>
                <a:latin typeface="Arial" charset="0"/>
                <a:cs typeface="Arial" charset="0"/>
              </a:rPr>
              <a:t>बिक्री की कुछ मात्रा </a:t>
            </a:r>
            <a:endParaRPr lang="en-US" sz="1600" dirty="0" smtClean="0">
              <a:solidFill>
                <a:srgbClr val="000000"/>
              </a:solidFill>
              <a:latin typeface="Arial" charset="0"/>
              <a:cs typeface="Arial"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00" dirty="0" smtClean="0">
                <a:solidFill>
                  <a:srgbClr val="000000"/>
                </a:solidFill>
                <a:latin typeface="Arial" charset="0"/>
                <a:cs typeface="Arial" charset="0"/>
              </a:rPr>
              <a:t>लाभ (या घाटा) </a:t>
            </a:r>
            <a:endParaRPr lang="en-US" sz="1600" dirty="0">
              <a:solidFill>
                <a:srgbClr val="000000"/>
              </a:solidFill>
              <a:latin typeface="Arial" charset="0"/>
              <a:cs typeface="Arial" charset="0"/>
            </a:endParaRPr>
          </a:p>
        </p:txBody>
      </p:sp>
      <p:sp>
        <p:nvSpPr>
          <p:cNvPr id="20" name="Rectangle 23"/>
          <p:cNvSpPr>
            <a:spLocks noChangeArrowheads="1"/>
          </p:cNvSpPr>
          <p:nvPr/>
        </p:nvSpPr>
        <p:spPr bwMode="auto">
          <a:xfrm>
            <a:off x="4563177" y="5151438"/>
            <a:ext cx="4191000" cy="1406525"/>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r>
              <a:rPr lang="x-none" sz="2000" b="1" dirty="0" smtClean="0">
                <a:latin typeface="Garamond" pitchFamily="18" charset="0"/>
              </a:rPr>
              <a:t>प्रश्न: </a:t>
            </a:r>
            <a:r>
              <a:rPr lang="x-none" sz="2000" dirty="0" smtClean="0">
                <a:latin typeface="Garamond" pitchFamily="18" charset="0"/>
              </a:rPr>
              <a:t>क्या आपका कोई व्यापार (या कोई दोस्त/रिश्तेदार का व्यापार) पहले से कोई अन्य उत्पाद/सेवा बेचता है</a:t>
            </a:r>
            <a:r>
              <a:rPr lang="en-US" sz="2000" dirty="0" smtClean="0">
                <a:latin typeface="Garamond" pitchFamily="18" charset="0"/>
              </a:rPr>
              <a:t> ?</a:t>
            </a:r>
            <a:r>
              <a:rPr lang="x-none" sz="2000" dirty="0" smtClean="0">
                <a:latin typeface="Garamond" pitchFamily="18" charset="0"/>
              </a:rPr>
              <a:t> इस परिवर्तन का क्या कारण है </a:t>
            </a:r>
            <a:r>
              <a:rPr lang="en-US" sz="2000" dirty="0" smtClean="0">
                <a:latin typeface="Garamond" pitchFamily="18" charset="0"/>
              </a:rPr>
              <a:t>?</a:t>
            </a:r>
            <a:endParaRPr lang="en-US" sz="2000" dirty="0">
              <a:latin typeface="Garamond" pitchFamily="18" charset="0"/>
            </a:endParaRPr>
          </a:p>
        </p:txBody>
      </p:sp>
      <p:sp>
        <p:nvSpPr>
          <p:cNvPr id="21" name="Slide Number Placeholder 3"/>
          <p:cNvSpPr>
            <a:spLocks noGrp="1"/>
          </p:cNvSpPr>
          <p:nvPr>
            <p:ph type="sldNum" sz="quarter" idx="10"/>
          </p:nvPr>
        </p:nvSpPr>
        <p:spPr>
          <a:xfrm>
            <a:off x="3429000" y="6369049"/>
            <a:ext cx="2133600" cy="365125"/>
          </a:xfrm>
        </p:spPr>
        <p:txBody>
          <a:bodyPr/>
          <a:lstStyle/>
          <a:p>
            <a:pPr algn="ctr">
              <a:defRPr/>
            </a:pPr>
            <a:fld id="{DDE0F35F-AB2D-894B-910A-9A23C2762927}" type="slidenum">
              <a:rPr lang="en-US" sz="1600" b="1" smtClean="0">
                <a:solidFill>
                  <a:schemeClr val="tx1"/>
                </a:solidFill>
              </a:rPr>
              <a:t>40</a:t>
            </a:fld>
            <a:endParaRPr lang="en-US" sz="1600" b="1" dirty="0" smtClean="0">
              <a:solidFill>
                <a:schemeClr val="tx1"/>
              </a:solidFill>
            </a:endParaRPr>
          </a:p>
        </p:txBody>
      </p:sp>
    </p:spTree>
    <p:extLst>
      <p:ext uri="{BB962C8B-B14F-4D97-AF65-F5344CB8AC3E}">
        <p14:creationId xmlns:p14="http://schemas.microsoft.com/office/powerpoint/2010/main" val="9559312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066800"/>
            <a:ext cx="4191000" cy="3733800"/>
          </a:xfr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p>
            <a:pPr marL="200025" indent="-200025" eaLnBrk="1" hangingPunct="1">
              <a:lnSpc>
                <a:spcPct val="11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smtClean="0">
                <a:solidFill>
                  <a:srgbClr val="000000"/>
                </a:solidFill>
                <a:latin typeface="Arial" charset="0"/>
                <a:cs typeface="Arial" pitchFamily="34" charset="0"/>
              </a:rPr>
              <a:t>Such decisions affect:</a:t>
            </a:r>
            <a:endParaRPr lang="en-US" sz="2000" dirty="0">
              <a:solidFill>
                <a:srgbClr val="000000"/>
              </a:solidFill>
              <a:latin typeface="Arial" charset="0"/>
              <a:cs typeface="Arial" pitchFamily="34" charset="0"/>
            </a:endParaRPr>
          </a:p>
          <a:p>
            <a:pPr marL="742950" lvl="2" indent="-342900" eaLnBrk="1" hangingPunct="1">
              <a:lnSpc>
                <a:spcPct val="110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latin typeface="Arial" charset="0"/>
                <a:cs typeface="Arial" charset="0"/>
              </a:rPr>
              <a:t>Our ability </a:t>
            </a:r>
            <a:r>
              <a:rPr lang="en-US" sz="1800" dirty="0">
                <a:solidFill>
                  <a:srgbClr val="000000"/>
                </a:solidFill>
                <a:latin typeface="Arial" charset="0"/>
                <a:cs typeface="Arial" charset="0"/>
              </a:rPr>
              <a:t>to make profits consistently (seasonality, products going out of fashion)</a:t>
            </a:r>
          </a:p>
          <a:p>
            <a:pPr marL="742950" lvl="2" indent="-342900" eaLnBrk="1" hangingPunct="1">
              <a:lnSpc>
                <a:spcPct val="110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latin typeface="Arial" charset="0"/>
                <a:cs typeface="Arial" charset="0"/>
              </a:rPr>
              <a:t>Our ability </a:t>
            </a:r>
            <a:r>
              <a:rPr lang="en-US" sz="1800" dirty="0">
                <a:solidFill>
                  <a:srgbClr val="000000"/>
                </a:solidFill>
                <a:latin typeface="Arial" charset="0"/>
                <a:cs typeface="Arial" charset="0"/>
              </a:rPr>
              <a:t>to </a:t>
            </a:r>
            <a:r>
              <a:rPr lang="en-US" sz="1800" dirty="0" smtClean="0">
                <a:solidFill>
                  <a:srgbClr val="000000"/>
                </a:solidFill>
                <a:latin typeface="Arial" charset="0"/>
                <a:cs typeface="Arial" charset="0"/>
              </a:rPr>
              <a:t>do day-to-day business activities </a:t>
            </a:r>
            <a:r>
              <a:rPr lang="en-US" sz="1800" dirty="0">
                <a:solidFill>
                  <a:srgbClr val="000000"/>
                </a:solidFill>
                <a:latin typeface="Arial" charset="0"/>
                <a:cs typeface="Arial" charset="0"/>
              </a:rPr>
              <a:t>efficiently</a:t>
            </a:r>
          </a:p>
          <a:p>
            <a:pPr marL="742950" lvl="2" indent="-342900" eaLnBrk="1" hangingPunct="1">
              <a:lnSpc>
                <a:spcPct val="110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latin typeface="Arial" charset="0"/>
                <a:cs typeface="Arial" charset="0"/>
              </a:rPr>
              <a:t>Our ability </a:t>
            </a:r>
            <a:r>
              <a:rPr lang="en-US" sz="1800" dirty="0">
                <a:solidFill>
                  <a:srgbClr val="000000"/>
                </a:solidFill>
                <a:latin typeface="Arial" charset="0"/>
                <a:cs typeface="Arial" charset="0"/>
              </a:rPr>
              <a:t>to generate </a:t>
            </a:r>
            <a:r>
              <a:rPr lang="en-US" sz="1800" dirty="0" smtClean="0">
                <a:solidFill>
                  <a:srgbClr val="000000"/>
                </a:solidFill>
                <a:latin typeface="Arial" charset="0"/>
                <a:cs typeface="Arial" charset="0"/>
              </a:rPr>
              <a:t>cash from the business </a:t>
            </a:r>
            <a:r>
              <a:rPr lang="en-US" sz="1800" dirty="0">
                <a:solidFill>
                  <a:srgbClr val="000000"/>
                </a:solidFill>
                <a:latin typeface="Arial" charset="0"/>
                <a:cs typeface="Arial" charset="0"/>
              </a:rPr>
              <a:t>(credit terms expected by customers, suppliers)</a:t>
            </a:r>
          </a:p>
          <a:p>
            <a:pPr marL="742950" lvl="2" indent="-342900" eaLnBrk="1" hangingPunct="1">
              <a:lnSpc>
                <a:spcPct val="110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latin typeface="Arial" charset="0"/>
                <a:cs typeface="Arial" charset="0"/>
              </a:rPr>
              <a:t>The amount of </a:t>
            </a:r>
            <a:r>
              <a:rPr lang="en-US" sz="1800" dirty="0">
                <a:solidFill>
                  <a:srgbClr val="000000"/>
                </a:solidFill>
                <a:latin typeface="Arial" charset="0"/>
                <a:cs typeface="Arial" charset="0"/>
              </a:rPr>
              <a:t>capital </a:t>
            </a:r>
            <a:r>
              <a:rPr lang="en-US" sz="1800" dirty="0" smtClean="0">
                <a:solidFill>
                  <a:srgbClr val="000000"/>
                </a:solidFill>
                <a:latin typeface="Arial" charset="0"/>
                <a:cs typeface="Arial" charset="0"/>
              </a:rPr>
              <a:t>needed </a:t>
            </a:r>
            <a:r>
              <a:rPr lang="en-US" sz="1800" dirty="0">
                <a:solidFill>
                  <a:srgbClr val="000000"/>
                </a:solidFill>
                <a:latin typeface="Arial" charset="0"/>
                <a:cs typeface="Arial" charset="0"/>
              </a:rPr>
              <a:t>(fixed assets, working capital)</a:t>
            </a:r>
          </a:p>
        </p:txBody>
      </p:sp>
      <p:sp>
        <p:nvSpPr>
          <p:cNvPr id="4" name="Slide Number Placeholder 3"/>
          <p:cNvSpPr>
            <a:spLocks noGrp="1"/>
          </p:cNvSpPr>
          <p:nvPr>
            <p:ph type="sldNum" sz="quarter" idx="10"/>
          </p:nvPr>
        </p:nvSpPr>
        <p:spPr>
          <a:xfrm>
            <a:off x="3429000" y="6444917"/>
            <a:ext cx="2133600" cy="365125"/>
          </a:xfrm>
        </p:spPr>
        <p:txBody>
          <a:bodyPr vert="horz" lIns="91440" tIns="45720" rIns="91440" bIns="45720" rtlCol="0" anchor="ctr"/>
          <a:lstStyle/>
          <a:p>
            <a:pPr algn="ctr"/>
            <a:fld id="{57A3E1AD-743B-4B8E-9E4A-006E5DD443B6}" type="slidenum">
              <a:rPr lang="en-US" sz="1600" b="1">
                <a:solidFill>
                  <a:schemeClr val="tx1"/>
                </a:solidFill>
              </a:rPr>
              <a:pPr algn="ctr"/>
              <a:t>41</a:t>
            </a:fld>
            <a:endParaRPr lang="en-US" sz="1600" b="1" dirty="0">
              <a:solidFill>
                <a:schemeClr val="tx1"/>
              </a:solidFill>
            </a:endParaRPr>
          </a:p>
        </p:txBody>
      </p:sp>
      <p:sp>
        <p:nvSpPr>
          <p:cNvPr id="5" name="Rectangle 23"/>
          <p:cNvSpPr>
            <a:spLocks noChangeArrowheads="1"/>
          </p:cNvSpPr>
          <p:nvPr/>
        </p:nvSpPr>
        <p:spPr bwMode="auto">
          <a:xfrm>
            <a:off x="152400" y="4876801"/>
            <a:ext cx="4191000" cy="1600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r>
              <a:rPr lang="en-US" sz="2000" b="1" dirty="0">
                <a:latin typeface="Garamond" pitchFamily="18" charset="0"/>
              </a:rPr>
              <a:t>Key Point 1: </a:t>
            </a:r>
            <a:r>
              <a:rPr lang="en-US" sz="2000" dirty="0">
                <a:latin typeface="Garamond" pitchFamily="18" charset="0"/>
              </a:rPr>
              <a:t>Product decisions determine business viability </a:t>
            </a:r>
          </a:p>
          <a:p>
            <a:r>
              <a:rPr lang="en-US" sz="2000" b="1" dirty="0">
                <a:latin typeface="Garamond" pitchFamily="18" charset="0"/>
              </a:rPr>
              <a:t>Key Point 2: </a:t>
            </a:r>
            <a:r>
              <a:rPr lang="en-US" sz="2000" dirty="0">
                <a:latin typeface="Garamond" pitchFamily="18" charset="0"/>
              </a:rPr>
              <a:t>Therefore, before making product decisions a business must do a lot of thinking</a:t>
            </a:r>
            <a:endParaRPr lang="en-US" sz="2400" dirty="0">
              <a:latin typeface="Garamond" pitchFamily="18" charset="0"/>
            </a:endParaRPr>
          </a:p>
        </p:txBody>
      </p:sp>
      <p:sp>
        <p:nvSpPr>
          <p:cNvPr id="13" name="Text Box 1"/>
          <p:cNvSpPr txBox="1">
            <a:spLocks noChangeArrowheads="1"/>
          </p:cNvSpPr>
          <p:nvPr/>
        </p:nvSpPr>
        <p:spPr bwMode="auto">
          <a:xfrm>
            <a:off x="1524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000" dirty="0">
                <a:cs typeface="Arial" charset="0"/>
              </a:rPr>
              <a:t>Decisions about </a:t>
            </a:r>
            <a:r>
              <a:rPr lang="en-US" sz="2000" dirty="0" smtClean="0">
                <a:cs typeface="Arial" charset="0"/>
              </a:rPr>
              <a:t>products/services… </a:t>
            </a:r>
            <a:r>
              <a:rPr lang="en-US" sz="2000" dirty="0">
                <a:cs typeface="Arial" charset="0"/>
              </a:rPr>
              <a:t>continued</a:t>
            </a:r>
            <a:endParaRPr lang="en-GB" sz="2000" dirty="0">
              <a:cs typeface="Arial" charset="0"/>
            </a:endParaRPr>
          </a:p>
        </p:txBody>
      </p:sp>
      <p:sp>
        <p:nvSpPr>
          <p:cNvPr id="17" name="Content Placeholder 2"/>
          <p:cNvSpPr txBox="1">
            <a:spLocks/>
          </p:cNvSpPr>
          <p:nvPr/>
        </p:nvSpPr>
        <p:spPr bwMode="auto">
          <a:xfrm>
            <a:off x="4648200" y="1076425"/>
            <a:ext cx="4191000" cy="3733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14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latin typeface="Arial" charset="0"/>
                <a:cs typeface="Arial" pitchFamily="34" charset="0"/>
              </a:rPr>
              <a:t>यह निम्न को भी प्रभावित करता है: </a:t>
            </a:r>
            <a:endParaRPr lang="en-US" sz="2000" dirty="0" smtClean="0">
              <a:solidFill>
                <a:srgbClr val="000000"/>
              </a:solidFill>
              <a:latin typeface="Arial" charset="0"/>
              <a:cs typeface="Arial" pitchFamily="34"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800" dirty="0" smtClean="0">
                <a:solidFill>
                  <a:srgbClr val="000000"/>
                </a:solidFill>
                <a:latin typeface="Arial" charset="0"/>
                <a:cs typeface="Arial" charset="0"/>
              </a:rPr>
              <a:t>लगातार लाभ कमाने की क्षमता (मौसमीपन, उत्पाद का चलन से बाहर हो जाना) </a:t>
            </a:r>
            <a:endParaRPr lang="en-US" sz="1800" dirty="0" smtClean="0">
              <a:solidFill>
                <a:srgbClr val="000000"/>
              </a:solidFill>
              <a:latin typeface="Arial" charset="0"/>
              <a:cs typeface="Arial"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800" dirty="0" smtClean="0">
                <a:solidFill>
                  <a:srgbClr val="000000"/>
                </a:solidFill>
                <a:latin typeface="Arial" charset="0"/>
                <a:cs typeface="Arial" charset="0"/>
              </a:rPr>
              <a:t>दक्षता के साथ आवश्यक संचालनों को मैनज करने और चलाने की क्षमता </a:t>
            </a:r>
            <a:endParaRPr lang="en-US" sz="1800" dirty="0" smtClean="0">
              <a:solidFill>
                <a:srgbClr val="000000"/>
              </a:solidFill>
              <a:latin typeface="Arial" charset="0"/>
              <a:cs typeface="Arial"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800" dirty="0" smtClean="0">
                <a:solidFill>
                  <a:srgbClr val="000000"/>
                </a:solidFill>
                <a:latin typeface="Arial" charset="0"/>
                <a:cs typeface="Arial" charset="0"/>
              </a:rPr>
              <a:t>नकद कमाने की क्षमता (ग्राहकों, वितरकों द्वारा अपेक्षित उधार की शर्तें) </a:t>
            </a:r>
            <a:endParaRPr lang="en-US" sz="1800" dirty="0" smtClean="0">
              <a:solidFill>
                <a:srgbClr val="000000"/>
              </a:solidFill>
              <a:latin typeface="Arial" charset="0"/>
              <a:cs typeface="Arial" charset="0"/>
            </a:endParaRPr>
          </a:p>
          <a:p>
            <a:pPr marL="742950" lvl="2" indent="-342900" eaLnBrk="1" hangingPunct="1">
              <a:lnSpc>
                <a:spcPct val="114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800" dirty="0" smtClean="0">
                <a:solidFill>
                  <a:srgbClr val="000000"/>
                </a:solidFill>
                <a:latin typeface="Arial" charset="0"/>
                <a:cs typeface="Arial" charset="0"/>
              </a:rPr>
              <a:t>कितनी राशि‍ की जरूरत है (अचल संपत्ति‍, कार्यशील पूंजी) </a:t>
            </a:r>
            <a:endParaRPr lang="en-US" sz="1800" dirty="0">
              <a:solidFill>
                <a:srgbClr val="000000"/>
              </a:solidFill>
              <a:latin typeface="Arial" charset="0"/>
              <a:cs typeface="Arial" charset="0"/>
            </a:endParaRPr>
          </a:p>
        </p:txBody>
      </p:sp>
      <p:sp>
        <p:nvSpPr>
          <p:cNvPr id="18" name="Rectangle 23"/>
          <p:cNvSpPr>
            <a:spLocks noChangeArrowheads="1"/>
          </p:cNvSpPr>
          <p:nvPr/>
        </p:nvSpPr>
        <p:spPr bwMode="auto">
          <a:xfrm>
            <a:off x="4648200" y="4886426"/>
            <a:ext cx="4191000" cy="1600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r>
              <a:rPr lang="x-none" b="1" dirty="0" smtClean="0">
                <a:latin typeface="Garamond" pitchFamily="18" charset="0"/>
              </a:rPr>
              <a:t>मुख्य बिंदु 1: </a:t>
            </a:r>
            <a:r>
              <a:rPr lang="x-none" dirty="0" smtClean="0">
                <a:latin typeface="Garamond" pitchFamily="18" charset="0"/>
              </a:rPr>
              <a:t>उत्पाद के निर्णय व्यापार की व्यवहारिकता निर्धारित करते हैं</a:t>
            </a:r>
          </a:p>
          <a:p>
            <a:r>
              <a:rPr lang="x-none" b="1" dirty="0" smtClean="0">
                <a:latin typeface="Garamond" pitchFamily="18" charset="0"/>
              </a:rPr>
              <a:t>मुख्य बिंदु 2: </a:t>
            </a:r>
            <a:r>
              <a:rPr lang="x-none" dirty="0" smtClean="0">
                <a:latin typeface="Garamond" pitchFamily="18" charset="0"/>
              </a:rPr>
              <a:t>इसलिए, उत्पाद के निर्णय लेने से पहले एक व्यापार को कई चीजें करनी पड़ती हैं </a:t>
            </a:r>
            <a:endParaRPr lang="en-US" dirty="0">
              <a:latin typeface="Garamond" pitchFamily="18" charset="0"/>
            </a:endParaRPr>
          </a:p>
        </p:txBody>
      </p:sp>
      <p:sp>
        <p:nvSpPr>
          <p:cNvPr id="19" name="Text Box 1"/>
          <p:cNvSpPr txBox="1">
            <a:spLocks noChangeArrowheads="1"/>
          </p:cNvSpPr>
          <p:nvPr/>
        </p:nvSpPr>
        <p:spPr bwMode="auto">
          <a:xfrm>
            <a:off x="4648200" y="162025"/>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उत्पादों के बारे में निर्णय... जारी </a:t>
            </a:r>
            <a:endParaRPr lang="en-GB" sz="2400" dirty="0">
              <a:solidFill>
                <a:srgbClr val="000000"/>
              </a:solidFill>
              <a:cs typeface="Arial" charset="0"/>
            </a:endParaRPr>
          </a:p>
        </p:txBody>
      </p:sp>
    </p:spTree>
    <p:extLst>
      <p:ext uri="{BB962C8B-B14F-4D97-AF65-F5344CB8AC3E}">
        <p14:creationId xmlns:p14="http://schemas.microsoft.com/office/powerpoint/2010/main" val="23653071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t>Criteria for selecting product or service</a:t>
            </a:r>
            <a:endParaRPr lang="en-GB" sz="2400" dirty="0">
              <a:cs typeface="Arial" pitchFamily="34" charset="0"/>
            </a:endParaRPr>
          </a:p>
        </p:txBody>
      </p:sp>
      <p:sp>
        <p:nvSpPr>
          <p:cNvPr id="15363" name="Text Box 2"/>
          <p:cNvSpPr txBox="1">
            <a:spLocks noChangeArrowheads="1"/>
          </p:cNvSpPr>
          <p:nvPr/>
        </p:nvSpPr>
        <p:spPr bwMode="auto">
          <a:xfrm>
            <a:off x="228600" y="1035050"/>
            <a:ext cx="4267200" cy="5746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a:lnSpc>
                <a:spcPct val="110000"/>
              </a:lnSpc>
              <a:spcBef>
                <a:spcPts val="0"/>
              </a:spcBef>
              <a:spcAft>
                <a:spcPts val="0"/>
              </a:spcAft>
              <a:buFont typeface="Arial" charset="0"/>
              <a:buChar char="•"/>
              <a:defRPr/>
            </a:pPr>
            <a:r>
              <a:rPr lang="en-US" sz="2000" dirty="0" smtClean="0"/>
              <a:t>A product or a service must be </a:t>
            </a:r>
            <a:r>
              <a:rPr lang="en-US" sz="2000" dirty="0"/>
              <a:t>chosen </a:t>
            </a:r>
            <a:r>
              <a:rPr lang="en-US" sz="2000" dirty="0" smtClean="0"/>
              <a:t>so that:</a:t>
            </a:r>
            <a:endParaRPr lang="en-US" sz="2000" dirty="0"/>
          </a:p>
          <a:p>
            <a:pPr marL="745200" lvl="3" indent="-288000">
              <a:lnSpc>
                <a:spcPct val="110000"/>
              </a:lnSpc>
              <a:spcBef>
                <a:spcPts val="0"/>
              </a:spcBef>
              <a:spcAft>
                <a:spcPts val="0"/>
              </a:spcAft>
              <a:buFont typeface="+mj-lt"/>
              <a:buAutoNum type="arabicPeriod"/>
              <a:tabLst>
                <a:tab pos="804863" algn="l"/>
              </a:tabLst>
              <a:defRPr/>
            </a:pPr>
            <a:r>
              <a:rPr lang="en-US" dirty="0" smtClean="0"/>
              <a:t>It </a:t>
            </a:r>
            <a:r>
              <a:rPr lang="en-US" dirty="0"/>
              <a:t>should meet </a:t>
            </a:r>
            <a:br>
              <a:rPr lang="en-US" dirty="0"/>
            </a:br>
            <a:r>
              <a:rPr lang="en-US" b="1" u="sng" dirty="0" smtClean="0"/>
              <a:t>essential </a:t>
            </a:r>
            <a:r>
              <a:rPr lang="en-US" dirty="0" smtClean="0"/>
              <a:t>needs of </a:t>
            </a:r>
            <a:r>
              <a:rPr lang="en-US" b="1" u="sng" dirty="0" smtClean="0"/>
              <a:t>target </a:t>
            </a:r>
            <a:r>
              <a:rPr lang="en-US" b="1" u="sng" dirty="0"/>
              <a:t>customers</a:t>
            </a:r>
            <a:endParaRPr lang="en-US" b="1" u="sng" dirty="0" smtClean="0"/>
          </a:p>
          <a:p>
            <a:pPr marL="745200" lvl="3" indent="-288000">
              <a:lnSpc>
                <a:spcPct val="110000"/>
              </a:lnSpc>
              <a:spcBef>
                <a:spcPts val="0"/>
              </a:spcBef>
              <a:spcAft>
                <a:spcPts val="0"/>
              </a:spcAft>
              <a:buFont typeface="+mj-lt"/>
              <a:buAutoNum type="arabicPeriod"/>
              <a:tabLst>
                <a:tab pos="804863" algn="l"/>
              </a:tabLst>
              <a:defRPr/>
            </a:pPr>
            <a:r>
              <a:rPr lang="en-US" dirty="0" smtClean="0"/>
              <a:t>It </a:t>
            </a:r>
            <a:r>
              <a:rPr lang="en-US" dirty="0"/>
              <a:t>should be </a:t>
            </a:r>
            <a:r>
              <a:rPr lang="en-US" b="1" u="sng" dirty="0" smtClean="0"/>
              <a:t>better </a:t>
            </a:r>
            <a:r>
              <a:rPr lang="en-US" b="1" u="sng" dirty="0"/>
              <a:t>than competition</a:t>
            </a:r>
            <a:r>
              <a:rPr lang="en-US" dirty="0"/>
              <a:t> </a:t>
            </a:r>
            <a:r>
              <a:rPr lang="en-US" dirty="0" smtClean="0"/>
              <a:t>in </a:t>
            </a:r>
            <a:r>
              <a:rPr lang="en-US" dirty="0"/>
              <a:t>meeting some needs</a:t>
            </a:r>
            <a:endParaRPr lang="en-US" dirty="0" smtClean="0"/>
          </a:p>
          <a:p>
            <a:pPr marL="745200" lvl="3" indent="-288000">
              <a:lnSpc>
                <a:spcPct val="110000"/>
              </a:lnSpc>
              <a:spcBef>
                <a:spcPts val="0"/>
              </a:spcBef>
              <a:spcAft>
                <a:spcPts val="0"/>
              </a:spcAft>
              <a:buFont typeface="+mj-lt"/>
              <a:buAutoNum type="arabicPeriod"/>
              <a:tabLst>
                <a:tab pos="804863" algn="l"/>
              </a:tabLst>
              <a:defRPr/>
            </a:pPr>
            <a:r>
              <a:rPr lang="en-US" dirty="0"/>
              <a:t>The business should be </a:t>
            </a:r>
            <a:br>
              <a:rPr lang="en-US" dirty="0"/>
            </a:br>
            <a:r>
              <a:rPr lang="en-US" b="1" u="sng" dirty="0"/>
              <a:t>capable of producing or buying </a:t>
            </a:r>
            <a:r>
              <a:rPr lang="en-US" dirty="0"/>
              <a:t>such products</a:t>
            </a:r>
          </a:p>
          <a:p>
            <a:pPr marL="745200" lvl="3" indent="-288000">
              <a:lnSpc>
                <a:spcPct val="110000"/>
              </a:lnSpc>
              <a:spcBef>
                <a:spcPts val="0"/>
              </a:spcBef>
              <a:spcAft>
                <a:spcPts val="0"/>
              </a:spcAft>
              <a:buFont typeface="+mj-lt"/>
              <a:buAutoNum type="arabicPeriod"/>
              <a:tabLst>
                <a:tab pos="804863" algn="l"/>
              </a:tabLst>
              <a:defRPr/>
            </a:pPr>
            <a:r>
              <a:rPr lang="en-US" dirty="0" smtClean="0"/>
              <a:t>It helps businesses make profits consistently </a:t>
            </a:r>
            <a:r>
              <a:rPr lang="en-US" dirty="0"/>
              <a:t>year after year</a:t>
            </a:r>
            <a:endParaRPr lang="en-US" dirty="0" smtClean="0"/>
          </a:p>
          <a:p>
            <a:pPr marL="216000" lvl="2" indent="-216000">
              <a:lnSpc>
                <a:spcPct val="110000"/>
              </a:lnSpc>
              <a:spcBef>
                <a:spcPts val="0"/>
              </a:spcBef>
              <a:spcAft>
                <a:spcPts val="0"/>
              </a:spcAft>
              <a:buFont typeface="Arial" charset="0"/>
              <a:buChar char="•"/>
              <a:defRPr/>
            </a:pPr>
            <a:r>
              <a:rPr lang="en-US" sz="2000" dirty="0" smtClean="0"/>
              <a:t>Once a business decides on which products/services to make, it must plan to inform </a:t>
            </a:r>
            <a:r>
              <a:rPr lang="en-US" sz="2000" dirty="0"/>
              <a:t>potential customers about </a:t>
            </a:r>
            <a:r>
              <a:rPr lang="en-US" sz="2000" dirty="0" smtClean="0"/>
              <a:t>them. Let’s look at how to do that.</a:t>
            </a:r>
            <a:endParaRPr lang="en-US" sz="2000" dirty="0"/>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41D18AD-A24A-4651-9B4E-1E5BB34EA949}" type="slidenum">
              <a:rPr lang="en-US" sz="1600" b="1" smtClean="0">
                <a:solidFill>
                  <a:prstClr val="black"/>
                </a:solidFill>
              </a:rPr>
              <a:pPr algn="ctr">
                <a:defRPr/>
              </a:pPr>
              <a:t>42</a:t>
            </a:fld>
            <a:endParaRPr lang="en-US" sz="1600" b="1" smtClean="0">
              <a:solidFill>
                <a:prstClr val="black"/>
              </a:solidFill>
            </a:endParaRPr>
          </a:p>
        </p:txBody>
      </p:sp>
      <p:sp>
        <p:nvSpPr>
          <p:cNvPr id="12"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solidFill>
                  <a:srgbClr val="000000"/>
                </a:solidFill>
                <a:cs typeface="Arial" pitchFamily="34" charset="0"/>
              </a:rPr>
              <a:t>उत्पाद चयन के मापदंड </a:t>
            </a:r>
            <a:endParaRPr lang="en-GB" sz="2400" dirty="0">
              <a:solidFill>
                <a:srgbClr val="000000"/>
              </a:solidFill>
              <a:cs typeface="Arial" pitchFamily="34" charset="0"/>
            </a:endParaRPr>
          </a:p>
        </p:txBody>
      </p:sp>
      <p:sp>
        <p:nvSpPr>
          <p:cNvPr id="13" name="Text Box 2"/>
          <p:cNvSpPr txBox="1">
            <a:spLocks noChangeArrowheads="1"/>
          </p:cNvSpPr>
          <p:nvPr/>
        </p:nvSpPr>
        <p:spPr bwMode="auto">
          <a:xfrm>
            <a:off x="4648200" y="1035050"/>
            <a:ext cx="4267200" cy="5746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a:lnSpc>
                <a:spcPct val="110000"/>
              </a:lnSpc>
              <a:spcBef>
                <a:spcPts val="0"/>
              </a:spcBef>
              <a:spcAft>
                <a:spcPts val="0"/>
              </a:spcAft>
              <a:buFont typeface="Arial" charset="0"/>
              <a:buChar char="•"/>
              <a:defRPr/>
            </a:pPr>
            <a:r>
              <a:rPr lang="x-none" sz="2000" dirty="0" smtClean="0"/>
              <a:t>उत्पादों का चयन इस प्रकार से होना चाहिए ताकि: </a:t>
            </a:r>
            <a:endParaRPr lang="en-US" sz="2000" dirty="0"/>
          </a:p>
          <a:p>
            <a:pPr marL="745200" lvl="3" indent="-288000">
              <a:lnSpc>
                <a:spcPct val="110000"/>
              </a:lnSpc>
              <a:spcBef>
                <a:spcPts val="0"/>
              </a:spcBef>
              <a:spcAft>
                <a:spcPts val="0"/>
              </a:spcAft>
              <a:buFont typeface="+mj-lt"/>
              <a:buAutoNum type="arabicPeriod"/>
              <a:tabLst>
                <a:tab pos="804863" algn="l"/>
              </a:tabLst>
              <a:defRPr/>
            </a:pPr>
            <a:r>
              <a:rPr lang="x-none" dirty="0" smtClean="0"/>
              <a:t>उत्पादों को </a:t>
            </a:r>
            <a:r>
              <a:rPr lang="x-none" b="1" u="sng" dirty="0" smtClean="0"/>
              <a:t>लक्ष्य ग्राहकों</a:t>
            </a:r>
            <a:r>
              <a:rPr lang="x-none" dirty="0" smtClean="0"/>
              <a:t> की </a:t>
            </a:r>
            <a:r>
              <a:rPr lang="x-none" b="1" u="sng" dirty="0" smtClean="0"/>
              <a:t>आवश्यक</a:t>
            </a:r>
            <a:r>
              <a:rPr lang="x-none" dirty="0" smtClean="0"/>
              <a:t> जरूरतों को पूरा करना चाहिए </a:t>
            </a:r>
            <a:endParaRPr lang="en-US" dirty="0" smtClean="0"/>
          </a:p>
          <a:p>
            <a:pPr marL="745200" lvl="3" indent="-288000">
              <a:lnSpc>
                <a:spcPct val="110000"/>
              </a:lnSpc>
              <a:spcBef>
                <a:spcPts val="0"/>
              </a:spcBef>
              <a:spcAft>
                <a:spcPts val="0"/>
              </a:spcAft>
              <a:buFont typeface="+mj-lt"/>
              <a:buAutoNum type="arabicPeriod"/>
              <a:tabLst>
                <a:tab pos="804863" algn="l"/>
              </a:tabLst>
              <a:defRPr/>
            </a:pPr>
            <a:r>
              <a:rPr lang="x-none" dirty="0" smtClean="0"/>
              <a:t>कुछ जरूरतों को पूरा करने में उत्पाद </a:t>
            </a:r>
            <a:r>
              <a:rPr lang="x-none" b="1" u="sng" dirty="0" smtClean="0"/>
              <a:t>प्रतिद्वंद्वी से बेहतर</a:t>
            </a:r>
            <a:r>
              <a:rPr lang="x-none" dirty="0" smtClean="0"/>
              <a:t> होने चाहिए </a:t>
            </a:r>
            <a:endParaRPr lang="en-US" dirty="0" smtClean="0"/>
          </a:p>
          <a:p>
            <a:pPr marL="745200" lvl="3" indent="-288000">
              <a:lnSpc>
                <a:spcPct val="110000"/>
              </a:lnSpc>
              <a:spcBef>
                <a:spcPts val="0"/>
              </a:spcBef>
              <a:spcAft>
                <a:spcPts val="0"/>
              </a:spcAft>
              <a:buFont typeface="+mj-lt"/>
              <a:buAutoNum type="arabicPeriod"/>
              <a:tabLst>
                <a:tab pos="804863" algn="l"/>
              </a:tabLst>
              <a:defRPr/>
            </a:pPr>
            <a:r>
              <a:rPr lang="x-none" dirty="0" smtClean="0"/>
              <a:t>व्यापार को कुछ उत्पादों का </a:t>
            </a:r>
            <a:r>
              <a:rPr lang="x-none" b="1" u="sng" dirty="0" smtClean="0"/>
              <a:t>निर्माण करने या खरीदने में सक्षम </a:t>
            </a:r>
            <a:r>
              <a:rPr lang="x-none" dirty="0" smtClean="0"/>
              <a:t>होना चाहिए </a:t>
            </a:r>
            <a:endParaRPr lang="en-US" dirty="0"/>
          </a:p>
          <a:p>
            <a:pPr marL="745200" lvl="3" indent="-288000">
              <a:lnSpc>
                <a:spcPct val="110000"/>
              </a:lnSpc>
              <a:spcBef>
                <a:spcPts val="0"/>
              </a:spcBef>
              <a:spcAft>
                <a:spcPts val="0"/>
              </a:spcAft>
              <a:buFont typeface="+mj-lt"/>
              <a:buAutoNum type="arabicPeriod"/>
              <a:tabLst>
                <a:tab pos="804863" algn="l"/>
              </a:tabLst>
              <a:defRPr/>
            </a:pPr>
            <a:r>
              <a:rPr lang="x-none" dirty="0" smtClean="0"/>
              <a:t>उत्पादों को </a:t>
            </a:r>
            <a:r>
              <a:rPr lang="x-none" b="1" u="sng" dirty="0" smtClean="0"/>
              <a:t>वित्तीय तौर पर व्यवहारिक </a:t>
            </a:r>
            <a:r>
              <a:rPr lang="x-none" dirty="0" smtClean="0"/>
              <a:t>होना चाहिए – साल दर साल नियमित तौर पर लाभप्रद  </a:t>
            </a:r>
            <a:endParaRPr lang="en-US" dirty="0" smtClean="0"/>
          </a:p>
          <a:p>
            <a:pPr marL="216000" lvl="2" indent="-216000">
              <a:lnSpc>
                <a:spcPct val="110000"/>
              </a:lnSpc>
              <a:spcBef>
                <a:spcPts val="0"/>
              </a:spcBef>
              <a:spcAft>
                <a:spcPts val="0"/>
              </a:spcAft>
              <a:buFont typeface="Arial" charset="0"/>
              <a:buChar char="•"/>
              <a:defRPr/>
            </a:pPr>
            <a:r>
              <a:rPr lang="x-none" sz="2000" dirty="0" smtClean="0"/>
              <a:t>एक बार उत्पाद बन जाए, तो व्यापार को संभावित ग्राहकों को उनके बारे में बता देना चाहिए </a:t>
            </a:r>
            <a:endParaRPr lang="en-US" sz="2000" dirty="0"/>
          </a:p>
        </p:txBody>
      </p:sp>
    </p:spTree>
    <p:extLst>
      <p:ext uri="{BB962C8B-B14F-4D97-AF65-F5344CB8AC3E}">
        <p14:creationId xmlns:p14="http://schemas.microsoft.com/office/powerpoint/2010/main" val="106115187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43</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45450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spcAft>
                <a:spcPts val="800"/>
              </a:spcAft>
              <a:buFont typeface="+mj-lt"/>
              <a:buAutoNum type="arabicPeriod"/>
            </a:pPr>
            <a:r>
              <a:rPr lang="en-AU" sz="2000" dirty="0">
                <a:solidFill>
                  <a:srgbClr val="000000"/>
                </a:solidFill>
                <a:cs typeface="Arial" charset="0"/>
              </a:rPr>
              <a:t>Customers and their types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Customer needs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Profiling customers</a:t>
            </a:r>
          </a:p>
          <a:p>
            <a:pPr marL="342900" indent="-342900">
              <a:spcAft>
                <a:spcPts val="800"/>
              </a:spcAft>
              <a:buFont typeface="+mj-lt"/>
              <a:buAutoNum type="arabicPeriod"/>
            </a:pPr>
            <a:r>
              <a:rPr lang="en-US" sz="2000" dirty="0">
                <a:solidFill>
                  <a:srgbClr val="000000"/>
                </a:solidFill>
                <a:cs typeface="Arial" charset="0"/>
              </a:rPr>
              <a:t>Quality of products/services offered</a:t>
            </a:r>
          </a:p>
          <a:p>
            <a:pPr marL="342900" indent="-342900">
              <a:spcAft>
                <a:spcPts val="800"/>
              </a:spcAft>
              <a:buFont typeface="+mj-lt"/>
              <a:buAutoNum type="arabicPeriod"/>
            </a:pPr>
            <a:r>
              <a:rPr lang="en-AU" sz="2000" dirty="0">
                <a:solidFill>
                  <a:srgbClr val="000000"/>
                </a:solidFill>
                <a:cs typeface="Arial" charset="0"/>
              </a:rPr>
              <a:t>Competitors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Assignment</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Selecting products/services for business</a:t>
            </a:r>
            <a:endParaRPr lang="en-US" sz="2000" dirty="0">
              <a:solidFill>
                <a:srgbClr val="000000"/>
              </a:solidFill>
              <a:cs typeface="Arial" charset="0"/>
            </a:endParaRPr>
          </a:p>
          <a:p>
            <a:pPr marL="342900" indent="-342900">
              <a:spcAft>
                <a:spcPts val="800"/>
              </a:spcAft>
              <a:buFont typeface="+mj-lt"/>
              <a:buAutoNum type="arabicPeriod"/>
            </a:pPr>
            <a:r>
              <a:rPr lang="en-AU" sz="2000" dirty="0">
                <a:solidFill>
                  <a:srgbClr val="000000"/>
                </a:solidFill>
                <a:cs typeface="Arial" charset="0"/>
              </a:rPr>
              <a:t>Creating customer communication for the business </a:t>
            </a:r>
            <a:endParaRPr lang="en-US" sz="2000" dirty="0">
              <a:solidFill>
                <a:srgbClr val="000000"/>
              </a:solidFill>
              <a:cs typeface="Arial" charset="0"/>
            </a:endParaRPr>
          </a:p>
          <a:p>
            <a:pPr marL="457200" lvl="1" indent="-457200" eaLnBrk="1" hangingPunct="1">
              <a:spcAft>
                <a:spcPts val="800"/>
              </a:spcAft>
              <a:buSzPct val="100000"/>
              <a:buFont typeface="+mj-lt"/>
              <a:buAutoNum type="arabicPeriod"/>
              <a:defRPr/>
            </a:pPr>
            <a:endParaRPr lang="en-GB" sz="2400" dirty="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76200" y="1524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1905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23653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9" name="Text Box 17"/>
          <p:cNvSpPr txBox="1">
            <a:spLocks noChangeArrowheads="1"/>
          </p:cNvSpPr>
          <p:nvPr/>
        </p:nvSpPr>
        <p:spPr bwMode="auto">
          <a:xfrm>
            <a:off x="-109538" y="30511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17"/>
          <p:cNvSpPr txBox="1">
            <a:spLocks noChangeArrowheads="1"/>
          </p:cNvSpPr>
          <p:nvPr/>
        </p:nvSpPr>
        <p:spPr bwMode="auto">
          <a:xfrm>
            <a:off x="-109538" y="35083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20" name="Text Box 17"/>
          <p:cNvSpPr txBox="1">
            <a:spLocks noChangeArrowheads="1"/>
          </p:cNvSpPr>
          <p:nvPr/>
        </p:nvSpPr>
        <p:spPr bwMode="auto">
          <a:xfrm>
            <a:off x="-109538" y="38862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422508307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55575" y="381000"/>
            <a:ext cx="4264025" cy="280076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defPPr>
              <a:defRPr lang="en-US"/>
            </a:defPPr>
            <a:lvl1pPr marL="216000" indent="-216000" eaLnBrk="0" hangingPunct="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2pPr>
            <a:lvl3pPr marL="216000" lvl="2" indent="-216000" eaLnBrk="0" hangingPunct="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lvl3pPr>
            <a:lvl4pPr marL="745200" lvl="3" indent="-288000" eaLnBrk="0" hangingPunct="0">
              <a:lnSpc>
                <a:spcPct val="110000"/>
              </a:lnSpc>
              <a:spcBef>
                <a:spcPts val="0"/>
              </a:spcBef>
              <a:spcAft>
                <a:spcPts val="0"/>
              </a:spcAft>
              <a:buFont typeface="+mj-lt"/>
              <a:buAutoNum type="arabicPeriod"/>
              <a:tabLst>
                <a:tab pos="804863" algn="l"/>
              </a:tabLst>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9pPr>
          </a:lstStyle>
          <a:p>
            <a:r>
              <a:rPr lang="en-US" sz="2400" dirty="0"/>
              <a:t>In </a:t>
            </a:r>
            <a:r>
              <a:rPr lang="en-US" sz="2400" dirty="0" smtClean="0"/>
              <a:t>our </a:t>
            </a:r>
            <a:r>
              <a:rPr lang="en-US" sz="2400" dirty="0"/>
              <a:t>context : </a:t>
            </a:r>
            <a:r>
              <a:rPr lang="en-US" sz="2400" dirty="0" smtClean="0"/>
              <a:t>Communication </a:t>
            </a:r>
            <a:r>
              <a:rPr lang="en-US" sz="2400" dirty="0"/>
              <a:t>is a process of </a:t>
            </a:r>
            <a:r>
              <a:rPr lang="en-US" sz="2400" dirty="0" smtClean="0"/>
              <a:t>business (“Sender”) giving “information” related </a:t>
            </a:r>
            <a:r>
              <a:rPr lang="en-US" sz="2400" dirty="0"/>
              <a:t>to </a:t>
            </a:r>
            <a:r>
              <a:rPr lang="en-US" sz="2400" dirty="0" smtClean="0"/>
              <a:t>products and services to </a:t>
            </a:r>
            <a:r>
              <a:rPr lang="en-US" sz="2400" dirty="0"/>
              <a:t>the customer </a:t>
            </a:r>
            <a:r>
              <a:rPr lang="en-US" sz="2400" dirty="0" smtClean="0"/>
              <a:t>(receiver</a:t>
            </a:r>
            <a:r>
              <a:rPr lang="en-US" sz="2400" dirty="0"/>
              <a:t>) </a:t>
            </a:r>
          </a:p>
        </p:txBody>
      </p:sp>
      <p:sp>
        <p:nvSpPr>
          <p:cNvPr id="56325" name="TextBox 16"/>
          <p:cNvSpPr txBox="1">
            <a:spLocks noChangeArrowheads="1"/>
          </p:cNvSpPr>
          <p:nvPr/>
        </p:nvSpPr>
        <p:spPr bwMode="auto">
          <a:xfrm>
            <a:off x="3886200" y="3974068"/>
            <a:ext cx="1447800" cy="369332"/>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smtClean="0">
                <a:latin typeface="AnjaliNewLipi" pitchFamily="2" charset="0"/>
                <a:cs typeface="AnjaliNewLipi" pitchFamily="2" charset="0"/>
              </a:rPr>
              <a:t>Information</a:t>
            </a:r>
            <a:endParaRPr lang="en-US" dirty="0">
              <a:latin typeface="AnjaliNewLipi" pitchFamily="2" charset="0"/>
              <a:cs typeface="AnjaliNewLipi" pitchFamily="2" charset="0"/>
            </a:endParaRPr>
          </a:p>
        </p:txBody>
      </p:sp>
      <p:sp>
        <p:nvSpPr>
          <p:cNvPr id="56327" name="TextBox 18"/>
          <p:cNvSpPr txBox="1">
            <a:spLocks noChangeArrowheads="1"/>
          </p:cNvSpPr>
          <p:nvPr/>
        </p:nvSpPr>
        <p:spPr bwMode="auto">
          <a:xfrm>
            <a:off x="7086600" y="3974068"/>
            <a:ext cx="1447800" cy="369332"/>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smtClean="0">
                <a:latin typeface="AnjaliNewLipi" pitchFamily="2" charset="0"/>
                <a:cs typeface="AnjaliNewLipi" pitchFamily="2" charset="0"/>
              </a:rPr>
              <a:t>Receiver</a:t>
            </a:r>
            <a:endParaRPr lang="en-US" dirty="0">
              <a:latin typeface="AnjaliNewLipi" pitchFamily="2" charset="0"/>
              <a:cs typeface="AnjaliNewLipi" pitchFamily="2" charset="0"/>
            </a:endParaRPr>
          </a:p>
        </p:txBody>
      </p:sp>
      <p:sp>
        <p:nvSpPr>
          <p:cNvPr id="133126" name="AutoShape 21" descr="Tata DOCOMO"/>
          <p:cNvSpPr>
            <a:spLocks noChangeAspect="1" noChangeArrowheads="1"/>
          </p:cNvSpPr>
          <p:nvPr/>
        </p:nvSpPr>
        <p:spPr bwMode="auto">
          <a:xfrm>
            <a:off x="155575" y="-190500"/>
            <a:ext cx="1790700" cy="409575"/>
          </a:xfrm>
          <a:prstGeom prst="rect">
            <a:avLst/>
          </a:prstGeom>
          <a:noFill/>
          <a:ln>
            <a:noFill/>
          </a:ln>
          <a:extLst/>
        </p:spPr>
        <p:txBody>
          <a:bodyPr/>
          <a:lstStyle/>
          <a:p>
            <a:endParaRPr lang="en-IN">
              <a:latin typeface="AnjaliNewLipi" pitchFamily="2" charset="0"/>
              <a:cs typeface="AnjaliNewLipi" pitchFamily="2" charset="0"/>
            </a:endParaRPr>
          </a:p>
        </p:txBody>
      </p:sp>
      <p:sp>
        <p:nvSpPr>
          <p:cNvPr id="25" name="Rectangle 24"/>
          <p:cNvSpPr/>
          <p:nvPr/>
        </p:nvSpPr>
        <p:spPr>
          <a:xfrm>
            <a:off x="7010400" y="5181600"/>
            <a:ext cx="1600200" cy="13716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schemeClr val="tx1"/>
              </a:solidFill>
              <a:latin typeface="AnjaliNewLipi" pitchFamily="2" charset="0"/>
              <a:cs typeface="AnjaliNewLipi" pitchFamily="2" charset="0"/>
            </a:endParaRPr>
          </a:p>
        </p:txBody>
      </p:sp>
      <p:pic>
        <p:nvPicPr>
          <p:cNvPr id="16" name="Picture 5" descr="C:\Users\Ranjeet\AppData\Local\Microsoft\Windows\Temporary Internet Files\Content.IE5\8KNPNJKU\MCj0297275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5200" y="5205413"/>
            <a:ext cx="990600" cy="990600"/>
          </a:xfrm>
          <a:prstGeom prst="rect">
            <a:avLst/>
          </a:prstGeom>
          <a:noFill/>
          <a:ln>
            <a:noFill/>
          </a:ln>
          <a:extLst/>
        </p:spPr>
      </p:pic>
      <p:sp>
        <p:nvSpPr>
          <p:cNvPr id="133130" name="TextBox 15"/>
          <p:cNvSpPr txBox="1">
            <a:spLocks noChangeArrowheads="1"/>
          </p:cNvSpPr>
          <p:nvPr/>
        </p:nvSpPr>
        <p:spPr bwMode="auto">
          <a:xfrm>
            <a:off x="838200" y="3974068"/>
            <a:ext cx="1143000" cy="369332"/>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smtClean="0">
                <a:latin typeface="AnjaliNewLipi" pitchFamily="2" charset="0"/>
                <a:cs typeface="AnjaliNewLipi" pitchFamily="2" charset="0"/>
              </a:rPr>
              <a:t>Sender</a:t>
            </a:r>
            <a:endParaRPr lang="en-US" dirty="0">
              <a:latin typeface="AnjaliNewLipi" pitchFamily="2" charset="0"/>
              <a:cs typeface="AnjaliNewLipi" pitchFamily="2" charset="0"/>
            </a:endParaRPr>
          </a:p>
        </p:txBody>
      </p:sp>
      <p:pic>
        <p:nvPicPr>
          <p:cNvPr id="133131" name="Picture 21" descr="C:\Documents and Settings\acer\Local Settings\Temporary Internet Files\Content.IE5\DCHTWS4G\MCj0245157000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 y="4648200"/>
            <a:ext cx="1957388" cy="1828800"/>
          </a:xfrm>
          <a:prstGeom prst="rect">
            <a:avLst/>
          </a:prstGeom>
          <a:noFill/>
          <a:ln>
            <a:noFill/>
          </a:ln>
          <a:extLst/>
        </p:spPr>
      </p:pic>
      <p:pic>
        <p:nvPicPr>
          <p:cNvPr id="1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2563" y="4970463"/>
            <a:ext cx="1112837" cy="1530350"/>
          </a:xfrm>
          <a:prstGeom prst="rect">
            <a:avLst/>
          </a:prstGeom>
          <a:noFill/>
          <a:ln>
            <a:noFill/>
          </a:ln>
          <a:extLst/>
        </p:spPr>
      </p:pic>
      <p:sp>
        <p:nvSpPr>
          <p:cNvPr id="133133" name="TextBox 16"/>
          <p:cNvSpPr txBox="1">
            <a:spLocks noChangeArrowheads="1"/>
          </p:cNvSpPr>
          <p:nvPr/>
        </p:nvSpPr>
        <p:spPr bwMode="auto">
          <a:xfrm>
            <a:off x="4648200" y="381000"/>
            <a:ext cx="4264025" cy="3046988"/>
          </a:xfrm>
          <a:prstGeom prst="rect">
            <a:avLst/>
          </a:prstGeom>
          <a:noFill/>
          <a:ln w="9525">
            <a:solidFill>
              <a:schemeClr val="bg1"/>
            </a:solidFill>
            <a:miter lim="800000"/>
            <a:headEnd/>
            <a:tailEnd/>
          </a:ln>
          <a:extLst/>
        </p:spPr>
        <p:txBody>
          <a:bodyPr>
            <a:spAutoFit/>
          </a:bodyPr>
          <a:lstStyle>
            <a:lvl1pPr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sz="2400" dirty="0">
              <a:latin typeface="AnjaliNewLipi" pitchFamily="2" charset="0"/>
              <a:cs typeface="AnjaliNewLipi" pitchFamily="2" charset="0"/>
            </a:endParaRPr>
          </a:p>
          <a:p>
            <a:pPr eaLnBrk="1" hangingPunct="1"/>
            <a:endParaRPr lang="en-US" sz="2400" dirty="0" smtClean="0">
              <a:latin typeface="AnjaliNewLipi" pitchFamily="2" charset="0"/>
              <a:cs typeface="AnjaliNewLipi" pitchFamily="2" charset="0"/>
            </a:endParaRPr>
          </a:p>
          <a:p>
            <a:pPr eaLnBrk="1" hangingPunct="1"/>
            <a:endParaRPr lang="en-US" sz="2400" dirty="0">
              <a:latin typeface="AnjaliNewLipi" pitchFamily="2" charset="0"/>
              <a:cs typeface="AnjaliNewLipi" pitchFamily="2" charset="0"/>
            </a:endParaRPr>
          </a:p>
          <a:p>
            <a:pPr eaLnBrk="1" hangingPunct="1"/>
            <a:endParaRPr lang="en-US" sz="2400" dirty="0" smtClean="0">
              <a:latin typeface="AnjaliNewLipi" pitchFamily="2" charset="0"/>
              <a:cs typeface="AnjaliNewLipi" pitchFamily="2" charset="0"/>
            </a:endParaRPr>
          </a:p>
          <a:p>
            <a:pPr eaLnBrk="1" hangingPunct="1"/>
            <a:endParaRPr lang="en-US" sz="2400" dirty="0">
              <a:latin typeface="AnjaliNewLipi" pitchFamily="2" charset="0"/>
              <a:cs typeface="AnjaliNewLipi" pitchFamily="2" charset="0"/>
            </a:endParaRPr>
          </a:p>
          <a:p>
            <a:pPr eaLnBrk="1" hangingPunct="1"/>
            <a:endParaRPr lang="en-US" sz="2400" dirty="0" smtClean="0">
              <a:latin typeface="AnjaliNewLipi" pitchFamily="2" charset="0"/>
              <a:cs typeface="AnjaliNewLipi" pitchFamily="2" charset="0"/>
            </a:endParaRPr>
          </a:p>
          <a:p>
            <a:pPr eaLnBrk="1" hangingPunct="1"/>
            <a:endParaRPr lang="en-US" sz="2400" dirty="0">
              <a:latin typeface="AnjaliNewLipi" pitchFamily="2" charset="0"/>
              <a:cs typeface="AnjaliNewLipi" pitchFamily="2" charset="0"/>
            </a:endParaRPr>
          </a:p>
          <a:p>
            <a:pPr eaLnBrk="1" hangingPunct="1"/>
            <a:endParaRPr lang="en-US" sz="2400" dirty="0">
              <a:latin typeface="AnjaliNewLipi" pitchFamily="2" charset="0"/>
              <a:cs typeface="AnjaliNewLipi" pitchFamily="2" charset="0"/>
            </a:endParaRPr>
          </a:p>
        </p:txBody>
      </p:sp>
      <p:sp>
        <p:nvSpPr>
          <p:cNvPr id="12" name="TextBox 11"/>
          <p:cNvSpPr txBox="1"/>
          <p:nvPr/>
        </p:nvSpPr>
        <p:spPr>
          <a:xfrm>
            <a:off x="4548981" y="368789"/>
            <a:ext cx="4264025" cy="280076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defPPr>
              <a:defRPr lang="en-US"/>
            </a:defPPr>
            <a:lvl1pPr marL="216000" indent="-216000" eaLnBrk="0" hangingPunct="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2pPr>
            <a:lvl3pPr marL="216000" lvl="2" indent="-216000" eaLnBrk="0" hangingPunct="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lvl3pPr>
            <a:lvl4pPr marL="745200" lvl="3" indent="-288000" eaLnBrk="0" hangingPunct="0">
              <a:lnSpc>
                <a:spcPct val="110000"/>
              </a:lnSpc>
              <a:spcBef>
                <a:spcPts val="0"/>
              </a:spcBef>
              <a:spcAft>
                <a:spcPts val="0"/>
              </a:spcAft>
              <a:buFont typeface="+mj-lt"/>
              <a:buAutoNum type="arabicPeriod"/>
              <a:tabLst>
                <a:tab pos="804863" algn="l"/>
              </a:tabLst>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lvl9pPr>
          </a:lstStyle>
          <a:p>
            <a:r>
              <a:rPr lang="x-none" dirty="0" smtClean="0"/>
              <a:t>हमारे संदर्भ में: संवाद प्रेषक (व्यापार) से प्राप्तकर्ता (ग्राहक) तक भेजी जाने वाली जानकारी (उत्पाद के गुणों, छूट आदि से संबंधि‍त) की एक प्रक्रिया है  </a:t>
            </a:r>
            <a:endParaRPr lang="en-US" dirty="0"/>
          </a:p>
        </p:txBody>
      </p:sp>
      <p:sp>
        <p:nvSpPr>
          <p:cNvPr id="13" name="TextBox 16"/>
          <p:cNvSpPr txBox="1">
            <a:spLocks noChangeArrowheads="1"/>
          </p:cNvSpPr>
          <p:nvPr/>
        </p:nvSpPr>
        <p:spPr bwMode="auto">
          <a:xfrm>
            <a:off x="3886200" y="4355068"/>
            <a:ext cx="1447800" cy="369332"/>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x-none" dirty="0" smtClean="0">
                <a:latin typeface="AnjaliNewLipi" pitchFamily="2" charset="0"/>
                <a:cs typeface="AnjaliNewLipi" pitchFamily="2" charset="0"/>
              </a:rPr>
              <a:t>जानकारी </a:t>
            </a:r>
            <a:endParaRPr lang="en-US" dirty="0">
              <a:latin typeface="AnjaliNewLipi" pitchFamily="2" charset="0"/>
              <a:cs typeface="AnjaliNewLipi" pitchFamily="2" charset="0"/>
            </a:endParaRPr>
          </a:p>
        </p:txBody>
      </p:sp>
      <p:sp>
        <p:nvSpPr>
          <p:cNvPr id="15" name="TextBox 18"/>
          <p:cNvSpPr txBox="1">
            <a:spLocks noChangeArrowheads="1"/>
          </p:cNvSpPr>
          <p:nvPr/>
        </p:nvSpPr>
        <p:spPr bwMode="auto">
          <a:xfrm>
            <a:off x="7086600" y="4355068"/>
            <a:ext cx="1447800" cy="369332"/>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x-none" dirty="0" smtClean="0">
                <a:latin typeface="AnjaliNewLipi" pitchFamily="2" charset="0"/>
                <a:cs typeface="AnjaliNewLipi" pitchFamily="2" charset="0"/>
              </a:rPr>
              <a:t>प्राप्तकर्ता </a:t>
            </a:r>
            <a:endParaRPr lang="en-US" dirty="0">
              <a:latin typeface="AnjaliNewLipi" pitchFamily="2" charset="0"/>
              <a:cs typeface="AnjaliNewLipi" pitchFamily="2" charset="0"/>
            </a:endParaRPr>
          </a:p>
        </p:txBody>
      </p:sp>
      <p:sp>
        <p:nvSpPr>
          <p:cNvPr id="17" name="TextBox 15"/>
          <p:cNvSpPr txBox="1">
            <a:spLocks noChangeArrowheads="1"/>
          </p:cNvSpPr>
          <p:nvPr/>
        </p:nvSpPr>
        <p:spPr bwMode="auto">
          <a:xfrm>
            <a:off x="838200" y="4355068"/>
            <a:ext cx="1143000" cy="369332"/>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x-none" dirty="0" smtClean="0">
                <a:latin typeface="AnjaliNewLipi" pitchFamily="2" charset="0"/>
                <a:cs typeface="AnjaliNewLipi" pitchFamily="2" charset="0"/>
              </a:rPr>
              <a:t>प्रेषक </a:t>
            </a:r>
            <a:endParaRPr lang="en-US" dirty="0">
              <a:latin typeface="AnjaliNewLipi" pitchFamily="2" charset="0"/>
              <a:cs typeface="AnjaliNewLipi" pitchFamily="2" charset="0"/>
            </a:endParaRPr>
          </a:p>
        </p:txBody>
      </p:sp>
      <p:sp>
        <p:nvSpPr>
          <p:cNvPr id="19" name="Slide Number Placeholder 5"/>
          <p:cNvSpPr>
            <a:spLocks noGrp="1"/>
          </p:cNvSpPr>
          <p:nvPr>
            <p:ph type="sldNum" sz="quarter" idx="12"/>
          </p:nvPr>
        </p:nvSpPr>
        <p:spPr>
          <a:xfrm>
            <a:off x="3048000" y="6416675"/>
            <a:ext cx="2895600" cy="365125"/>
          </a:xfrm>
        </p:spPr>
        <p:txBody>
          <a:bodyPr bIns="0" anchor="b" anchorCtr="0"/>
          <a:lstStyle/>
          <a:p>
            <a:pPr algn="ctr">
              <a:defRPr/>
            </a:pPr>
            <a:fld id="{91D29498-BABD-534F-9514-BAC365EEE5C9}" type="slidenum">
              <a:rPr lang="en-US" sz="1600" b="1" smtClean="0">
                <a:solidFill>
                  <a:prstClr val="black"/>
                </a:solidFill>
              </a:rPr>
              <a:t>44</a:t>
            </a:fld>
            <a:endParaRPr lang="en-US" sz="1600" b="1" dirty="0" smtClean="0">
              <a:solidFill>
                <a:prstClr val="black"/>
              </a:solidFill>
            </a:endParaRPr>
          </a:p>
        </p:txBody>
      </p:sp>
    </p:spTree>
    <p:extLst>
      <p:ext uri="{BB962C8B-B14F-4D97-AF65-F5344CB8AC3E}">
        <p14:creationId xmlns:p14="http://schemas.microsoft.com/office/powerpoint/2010/main" val="4069138090"/>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4146" name="Rectangle 1"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58190" r:id="rId5" imgW="0" imgH="0" progId="">
                  <p:embed/>
                </p:oleObj>
              </mc:Choice>
              <mc:Fallback>
                <p:oleObj r:id="rId5" imgW="0" imgH="0" progId="">
                  <p:embed/>
                  <p:pic>
                    <p:nvPicPr>
                      <p:cNvPr id="0" name="AutoShape 3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1860" name="Content Placeholder 2"/>
          <p:cNvSpPr>
            <a:spLocks noGrp="1"/>
          </p:cNvSpPr>
          <p:nvPr>
            <p:ph idx="1"/>
          </p:nvPr>
        </p:nvSpPr>
        <p:spPr>
          <a:xfrm>
            <a:off x="228600" y="1066800"/>
            <a:ext cx="4267200" cy="5562600"/>
          </a:xfr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p>
            <a:pPr marL="216000" indent="-216000">
              <a:spcBef>
                <a:spcPts val="0"/>
              </a:spcBef>
              <a:spcAft>
                <a:spcPts val="0"/>
              </a:spcAft>
              <a:buFont typeface="Arial" charse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IN" sz="1800" dirty="0">
                <a:latin typeface="Arial" pitchFamily="34" charset="0"/>
              </a:rPr>
              <a:t>Group </a:t>
            </a:r>
            <a:r>
              <a:rPr lang="en-IN" sz="1800" dirty="0" smtClean="0">
                <a:latin typeface="Arial" pitchFamily="34" charset="0"/>
              </a:rPr>
              <a:t>1 </a:t>
            </a:r>
            <a:r>
              <a:rPr lang="en-IN" sz="1800" dirty="0">
                <a:latin typeface="Arial" pitchFamily="34" charset="0"/>
              </a:rPr>
              <a:t>: You are </a:t>
            </a:r>
            <a:r>
              <a:rPr lang="en-IN" sz="1800" dirty="0" smtClean="0">
                <a:latin typeface="Arial" pitchFamily="34" charset="0"/>
              </a:rPr>
              <a:t>from </a:t>
            </a:r>
            <a:r>
              <a:rPr lang="en-IN" sz="1800" dirty="0" err="1" smtClean="0">
                <a:latin typeface="Arial" pitchFamily="34" charset="0"/>
              </a:rPr>
              <a:t>Ramu’s</a:t>
            </a:r>
            <a:r>
              <a:rPr lang="en-IN" sz="1800" dirty="0" smtClean="0">
                <a:latin typeface="Arial" pitchFamily="34" charset="0"/>
              </a:rPr>
              <a:t> </a:t>
            </a:r>
            <a:r>
              <a:rPr lang="en-IN" sz="1800" dirty="0">
                <a:latin typeface="Arial" pitchFamily="34" charset="0"/>
              </a:rPr>
              <a:t>Tasty Tea </a:t>
            </a:r>
            <a:r>
              <a:rPr lang="en-IN" sz="1800" dirty="0" smtClean="0">
                <a:latin typeface="Arial" pitchFamily="34" charset="0"/>
              </a:rPr>
              <a:t>Shop. </a:t>
            </a:r>
            <a:r>
              <a:rPr lang="en-IN" sz="1800" dirty="0">
                <a:latin typeface="Arial" pitchFamily="34" charset="0"/>
              </a:rPr>
              <a:t>It </a:t>
            </a:r>
            <a:r>
              <a:rPr lang="en-IN" sz="1800" dirty="0" smtClean="0">
                <a:latin typeface="Arial" pitchFamily="34" charset="0"/>
              </a:rPr>
              <a:t>is May </a:t>
            </a:r>
            <a:r>
              <a:rPr lang="en-IN" sz="1800" dirty="0">
                <a:latin typeface="Arial" pitchFamily="34" charset="0"/>
              </a:rPr>
              <a:t>and you feel that customers will want cold drinks. </a:t>
            </a:r>
            <a:r>
              <a:rPr lang="en-IN" sz="1800" dirty="0" smtClean="0">
                <a:latin typeface="Arial" pitchFamily="34" charset="0"/>
              </a:rPr>
              <a:t>So you decide to sell </a:t>
            </a:r>
            <a:r>
              <a:rPr lang="en-IN" sz="1800" dirty="0" err="1">
                <a:latin typeface="Arial" pitchFamily="34" charset="0"/>
              </a:rPr>
              <a:t>nimbu</a:t>
            </a:r>
            <a:r>
              <a:rPr lang="en-IN" sz="1800" dirty="0">
                <a:latin typeface="Arial" pitchFamily="34" charset="0"/>
              </a:rPr>
              <a:t> </a:t>
            </a:r>
            <a:r>
              <a:rPr lang="en-IN" sz="1800" dirty="0" err="1">
                <a:latin typeface="Arial" pitchFamily="34" charset="0"/>
              </a:rPr>
              <a:t>pani</a:t>
            </a:r>
            <a:r>
              <a:rPr lang="en-IN" sz="1800" dirty="0">
                <a:latin typeface="Arial" pitchFamily="34" charset="0"/>
              </a:rPr>
              <a:t>, buttermilk, etc. </a:t>
            </a:r>
            <a:endParaRPr lang="en-US" sz="1800" dirty="0">
              <a:latin typeface="Arial" pitchFamily="34" charset="0"/>
            </a:endParaRPr>
          </a:p>
          <a:p>
            <a:pPr marL="216000" indent="-216000">
              <a:spcBef>
                <a:spcPts val="0"/>
              </a:spcBef>
              <a:spcAft>
                <a:spcPts val="0"/>
              </a:spcAft>
              <a:buFont typeface="Arial" charse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latin typeface="Arial" pitchFamily="34" charset="0"/>
              </a:rPr>
              <a:t>Group </a:t>
            </a:r>
            <a:r>
              <a:rPr lang="en-US" sz="1800" dirty="0" smtClean="0">
                <a:latin typeface="Arial" pitchFamily="34" charset="0"/>
              </a:rPr>
              <a:t>2 </a:t>
            </a:r>
            <a:r>
              <a:rPr lang="en-US" sz="1800" dirty="0">
                <a:latin typeface="Arial" pitchFamily="34" charset="0"/>
              </a:rPr>
              <a:t>: You are from </a:t>
            </a:r>
            <a:r>
              <a:rPr lang="en-US" sz="1800" dirty="0" smtClean="0">
                <a:latin typeface="Arial" pitchFamily="34" charset="0"/>
              </a:rPr>
              <a:t>Leena’s pickle business. You are making a pickle that has good medicinal properties. You </a:t>
            </a:r>
            <a:r>
              <a:rPr lang="en-US" sz="1800" dirty="0">
                <a:latin typeface="Arial" pitchFamily="34" charset="0"/>
              </a:rPr>
              <a:t>want to increase sales to schools and </a:t>
            </a:r>
            <a:r>
              <a:rPr lang="en-US" sz="1800" dirty="0" smtClean="0">
                <a:latin typeface="Arial" pitchFamily="34" charset="0"/>
              </a:rPr>
              <a:t>have a meeting </a:t>
            </a:r>
            <a:r>
              <a:rPr lang="en-US" sz="1800" dirty="0">
                <a:latin typeface="Arial" pitchFamily="34" charset="0"/>
              </a:rPr>
              <a:t>with </a:t>
            </a:r>
            <a:r>
              <a:rPr lang="en-US" sz="1800" dirty="0" smtClean="0">
                <a:latin typeface="Arial" pitchFamily="34" charset="0"/>
              </a:rPr>
              <a:t>school </a:t>
            </a:r>
            <a:r>
              <a:rPr lang="en-US" sz="1800" dirty="0">
                <a:latin typeface="Arial" pitchFamily="34" charset="0"/>
              </a:rPr>
              <a:t>canteen committee </a:t>
            </a:r>
            <a:r>
              <a:rPr lang="en-US" sz="1800" dirty="0" smtClean="0">
                <a:latin typeface="Arial" pitchFamily="34" charset="0"/>
              </a:rPr>
              <a:t>;</a:t>
            </a:r>
            <a:endParaRPr lang="en-US" sz="1800" dirty="0">
              <a:latin typeface="Arial" pitchFamily="34" charset="0"/>
            </a:endParaRPr>
          </a:p>
          <a:p>
            <a:pPr marL="216000" indent="-216000">
              <a:spcBef>
                <a:spcPts val="0"/>
              </a:spcBef>
              <a:spcAft>
                <a:spcPts val="0"/>
              </a:spcAft>
              <a:buFont typeface="Arial" charse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latin typeface="Arial" pitchFamily="34" charset="0"/>
              </a:rPr>
              <a:t>Group 3</a:t>
            </a:r>
            <a:r>
              <a:rPr lang="en-US" sz="1800" dirty="0" smtClean="0">
                <a:latin typeface="Arial" pitchFamily="34" charset="0"/>
              </a:rPr>
              <a:t>: </a:t>
            </a:r>
            <a:r>
              <a:rPr lang="en-US" sz="1800" dirty="0">
                <a:latin typeface="Arial" pitchFamily="34" charset="0"/>
              </a:rPr>
              <a:t>You are from </a:t>
            </a:r>
            <a:r>
              <a:rPr lang="en-US" sz="1800" dirty="0" err="1" smtClean="0">
                <a:latin typeface="Arial" pitchFamily="34" charset="0"/>
              </a:rPr>
              <a:t>Namita’s</a:t>
            </a:r>
            <a:r>
              <a:rPr lang="en-US" sz="1800" dirty="0" smtClean="0">
                <a:latin typeface="Arial" pitchFamily="34" charset="0"/>
              </a:rPr>
              <a:t> beauty </a:t>
            </a:r>
            <a:r>
              <a:rPr lang="en-US" sz="1800" dirty="0" err="1" smtClean="0">
                <a:latin typeface="Arial" pitchFamily="34" charset="0"/>
              </a:rPr>
              <a:t>parlour</a:t>
            </a:r>
            <a:r>
              <a:rPr lang="en-US" sz="1800" dirty="0" smtClean="0">
                <a:latin typeface="Arial" pitchFamily="34" charset="0"/>
              </a:rPr>
              <a:t>. You have just completed a course on new hairstyles. </a:t>
            </a:r>
            <a:r>
              <a:rPr lang="en-US" sz="1800" dirty="0">
                <a:latin typeface="Arial" pitchFamily="34" charset="0"/>
              </a:rPr>
              <a:t>You want to increase your sales to </a:t>
            </a:r>
            <a:r>
              <a:rPr lang="en-US" sz="1800" dirty="0" smtClean="0">
                <a:latin typeface="Arial" pitchFamily="34" charset="0"/>
              </a:rPr>
              <a:t>brides and housewives</a:t>
            </a:r>
            <a:endParaRPr lang="en-US" sz="1800" dirty="0">
              <a:latin typeface="Arial" pitchFamily="34" charset="0"/>
            </a:endParaRPr>
          </a:p>
          <a:p>
            <a:pPr marL="216000" indent="-216000">
              <a:spcBef>
                <a:spcPts val="0"/>
              </a:spcBef>
              <a:spcAft>
                <a:spcPts val="0"/>
              </a:spcAft>
              <a:buFont typeface="Arial" charse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latin typeface="Arial" pitchFamily="34" charset="0"/>
              </a:rPr>
              <a:t>Use the paper, sketch pens, photos from magazines to </a:t>
            </a:r>
            <a:r>
              <a:rPr lang="en-US" sz="1800" dirty="0" smtClean="0">
                <a:latin typeface="Arial" pitchFamily="34" charset="0"/>
              </a:rPr>
              <a:t>create a poster or a leaflet communicate </a:t>
            </a:r>
            <a:r>
              <a:rPr lang="en-US" sz="1800" dirty="0">
                <a:latin typeface="Arial" pitchFamily="34" charset="0"/>
              </a:rPr>
              <a:t>your </a:t>
            </a:r>
            <a:r>
              <a:rPr lang="en-US" sz="1800" dirty="0" smtClean="0">
                <a:latin typeface="Arial" pitchFamily="34" charset="0"/>
              </a:rPr>
              <a:t>message</a:t>
            </a:r>
            <a:endParaRPr lang="en-US" sz="1800" dirty="0">
              <a:latin typeface="Arial" pitchFamily="34" charset="0"/>
            </a:endParaRPr>
          </a:p>
        </p:txBody>
      </p:sp>
      <p:sp>
        <p:nvSpPr>
          <p:cNvPr id="6"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solidFill>
                  <a:srgbClr val="000000"/>
                </a:solidFill>
                <a:cs typeface="Arial" pitchFamily="34" charset="0"/>
              </a:rPr>
              <a:t>कक्षा कार्य /असाइनमेंट </a:t>
            </a:r>
            <a:endParaRPr lang="en-GB" sz="2400" dirty="0">
              <a:solidFill>
                <a:srgbClr val="000000"/>
              </a:solidFill>
              <a:cs typeface="Arial" pitchFamily="34" charset="0"/>
            </a:endParaRPr>
          </a:p>
        </p:txBody>
      </p:sp>
      <p:sp>
        <p:nvSpPr>
          <p:cNvPr id="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latin typeface="Arial" charset="0"/>
                <a:cs typeface="Arial" charset="0"/>
              </a:rPr>
              <a:t>Class </a:t>
            </a:r>
            <a:r>
              <a:rPr lang="en-US" sz="2400" dirty="0" smtClean="0">
                <a:latin typeface="Arial" charset="0"/>
                <a:cs typeface="Arial" charset="0"/>
              </a:rPr>
              <a:t>Exercise</a:t>
            </a:r>
            <a:endParaRPr lang="en-GB" sz="2400" dirty="0">
              <a:cs typeface="Arial" pitchFamily="34" charset="0"/>
            </a:endParaRPr>
          </a:p>
        </p:txBody>
      </p:sp>
      <p:sp>
        <p:nvSpPr>
          <p:cNvPr id="9" name="Content Placeholder 2"/>
          <p:cNvSpPr txBox="1">
            <a:spLocks/>
          </p:cNvSpPr>
          <p:nvPr/>
        </p:nvSpPr>
        <p:spPr bwMode="auto">
          <a:xfrm>
            <a:off x="4648200" y="1066800"/>
            <a:ext cx="4267200" cy="5562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16000" indent="-21600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400" dirty="0" smtClean="0">
                <a:latin typeface="Arial" pitchFamily="34" charset="0"/>
              </a:rPr>
              <a:t>समूह </a:t>
            </a:r>
            <a:r>
              <a:rPr lang="en-IN" sz="1400" dirty="0" smtClean="0">
                <a:latin typeface="Arial" pitchFamily="34" charset="0"/>
              </a:rPr>
              <a:t>A</a:t>
            </a:r>
            <a:r>
              <a:rPr lang="x-none" sz="1400" dirty="0" smtClean="0">
                <a:latin typeface="Arial" pitchFamily="34" charset="0"/>
              </a:rPr>
              <a:t>: आप ‘रामू की टेस्टी चाय की दुकान’ हैं। यह मई-जून के गर्म महीने हैं और आपको लगता है कि ग्राहक कोल्ड ड्रिंक भी चाहेंगे। आप दुकान के बाहर एक पोस्टर लगाने का निर्णय करते हैं जिसमें लोगों को यह बताया जाएगा कि अब आपके पास थम्स अप, नींबू पानी, छाछ आदि भी उपलब्ध है। </a:t>
            </a:r>
            <a:endParaRPr lang="en-IN" sz="1400" dirty="0" smtClean="0">
              <a:latin typeface="Arial" pitchFamily="34" charset="0"/>
            </a:endParaRPr>
          </a:p>
          <a:p>
            <a:pPr marL="216000" indent="-21600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400" dirty="0" smtClean="0">
              <a:latin typeface="Arial" pitchFamily="34" charset="0"/>
            </a:endParaRPr>
          </a:p>
          <a:p>
            <a:pPr marL="216000" indent="-21600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400" dirty="0" smtClean="0">
                <a:latin typeface="Arial" pitchFamily="34" charset="0"/>
              </a:rPr>
              <a:t>समूह</a:t>
            </a:r>
            <a:r>
              <a:rPr lang="en-US" sz="1400" dirty="0" smtClean="0">
                <a:latin typeface="Arial" pitchFamily="34" charset="0"/>
              </a:rPr>
              <a:t> B : </a:t>
            </a:r>
            <a:r>
              <a:rPr lang="x-none" sz="1400" dirty="0" smtClean="0">
                <a:latin typeface="Arial" pitchFamily="34" charset="0"/>
              </a:rPr>
              <a:t>आप ‘न्यूट्री-सोया’ के व्यापार से हैं जो सोया पनीर बेचती है जो दूध से बनी पनीर से ज्यादा सेहतमंद है। आप अपनी बिक्री स्कूलों में बढ़ाना चाहते हैं और स्कूल की कैंटीन कमिटी/आयोग से मिलने जा रहे हैं; आप एक पुस्त‍िका का निर्माण करने का निर्णय लेते हैं जो उन्हें आपसे सोया पानी खरीदने के लिए तैयार कर देगा।  </a:t>
            </a:r>
            <a:r>
              <a:rPr lang="en-US" sz="1400" dirty="0" smtClean="0">
                <a:latin typeface="Arial" pitchFamily="34" charset="0"/>
              </a:rPr>
              <a:t> </a:t>
            </a:r>
          </a:p>
          <a:p>
            <a:pPr marL="216000" indent="-21600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400" dirty="0" smtClean="0">
              <a:latin typeface="Arial" pitchFamily="34" charset="0"/>
            </a:endParaRPr>
          </a:p>
          <a:p>
            <a:pPr marL="216000" indent="-21600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400" dirty="0" smtClean="0">
                <a:latin typeface="Arial" pitchFamily="34" charset="0"/>
              </a:rPr>
              <a:t>समूह </a:t>
            </a:r>
            <a:r>
              <a:rPr lang="en-US" sz="1400" dirty="0" smtClean="0">
                <a:latin typeface="Arial" pitchFamily="34" charset="0"/>
              </a:rPr>
              <a:t>C: </a:t>
            </a:r>
            <a:r>
              <a:rPr lang="x-none" sz="1400" dirty="0" smtClean="0">
                <a:latin typeface="Arial" pitchFamily="34" charset="0"/>
              </a:rPr>
              <a:t>आप ‘शक्त‍ि आटा’ के व्यापार से हैं जो विटामिन और प्रोटीन से भरपूर आटा बेचती है। आप छोटे दुकानदारों में अपनी बिक्री को बढ़ाना चाहते हैं, और उनके लिए जानकारी सहित एक लीफ़लेट/ सूचना पत्र का निर्माण करने का निर्णय लेते हैं। </a:t>
            </a:r>
            <a:endParaRPr lang="en-US" sz="1400" dirty="0" smtClean="0">
              <a:latin typeface="Arial" pitchFamily="34" charset="0"/>
            </a:endParaRPr>
          </a:p>
          <a:p>
            <a:pPr marL="216000" indent="-21600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400" dirty="0" smtClean="0">
              <a:latin typeface="Arial" pitchFamily="34" charset="0"/>
            </a:endParaRPr>
          </a:p>
          <a:p>
            <a:pPr marL="216000" indent="-21600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400" dirty="0" smtClean="0">
                <a:latin typeface="Arial" pitchFamily="34" charset="0"/>
              </a:rPr>
              <a:t>अपना संदेश देने के लिए कागज, स्केच पेन, पत्रिकाओं से ली गई तस्वीरों का प्रयोग कीजिए। </a:t>
            </a:r>
            <a:endParaRPr lang="en-US" sz="1400" dirty="0">
              <a:latin typeface="Arial" pitchFamily="34"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54D977B4-6315-0E4C-824F-2EC403439FF5}" type="slidenum">
              <a:rPr lang="en-US" sz="1600" b="1" smtClean="0">
                <a:solidFill>
                  <a:prstClr val="black"/>
                </a:solidFill>
              </a:rPr>
              <a:t>45</a:t>
            </a:fld>
            <a:endParaRPr lang="en-US" sz="1600" b="1" dirty="0" smtClean="0">
              <a:solidFill>
                <a:prstClr val="black"/>
              </a:solidFill>
            </a:endParaRPr>
          </a:p>
        </p:txBody>
      </p:sp>
    </p:spTree>
    <p:extLst>
      <p:ext uri="{BB962C8B-B14F-4D97-AF65-F5344CB8AC3E}">
        <p14:creationId xmlns:p14="http://schemas.microsoft.com/office/powerpoint/2010/main" val="2801479315"/>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1219200"/>
            <a:ext cx="4114800" cy="5181600"/>
          </a:xfrm>
          <a:prstGeom prst="rect">
            <a:avLst/>
          </a:prstGeom>
          <a:noFill/>
        </p:spPr>
        <p:txBody>
          <a:bodyPr lIns="137160" anchor="ctr"/>
          <a:lstStyle/>
          <a:p>
            <a:pPr marL="236538" indent="-236538" fontAlgn="auto">
              <a:lnSpc>
                <a:spcPct val="130000"/>
              </a:lnSpc>
              <a:spcBef>
                <a:spcPts val="0"/>
              </a:spcBef>
              <a:spcAft>
                <a:spcPts val="0"/>
              </a:spcAft>
              <a:buFont typeface="Arial" pitchFamily="34" charset="0"/>
              <a:buChar char="•"/>
              <a:defRPr/>
            </a:pPr>
            <a:r>
              <a:rPr lang="en-US" sz="2000" dirty="0" smtClean="0">
                <a:latin typeface="Calibri"/>
              </a:rPr>
              <a:t>To </a:t>
            </a:r>
            <a:r>
              <a:rPr lang="en-US" sz="2000" dirty="0">
                <a:latin typeface="Calibri"/>
              </a:rPr>
              <a:t>stand-out amongst many communications, we carefully select the message we communicate, and ensure that the communication is attractive and eye-catching</a:t>
            </a:r>
          </a:p>
          <a:p>
            <a:pPr marL="266700" indent="-266700" fontAlgn="auto">
              <a:lnSpc>
                <a:spcPct val="130000"/>
              </a:lnSpc>
              <a:spcBef>
                <a:spcPts val="0"/>
              </a:spcBef>
              <a:spcAft>
                <a:spcPts val="0"/>
              </a:spcAft>
              <a:buFont typeface="Arial" pitchFamily="34" charset="0"/>
              <a:buChar char="•"/>
              <a:defRPr/>
            </a:pPr>
            <a:r>
              <a:rPr lang="en-US" sz="2000" dirty="0" smtClean="0">
                <a:latin typeface="Calibri"/>
              </a:rPr>
              <a:t>It </a:t>
            </a:r>
            <a:r>
              <a:rPr lang="en-US" sz="2000" dirty="0">
                <a:latin typeface="Calibri"/>
              </a:rPr>
              <a:t>is very important to choose the right communication activity, as these take a lot of time, effort and money</a:t>
            </a:r>
          </a:p>
          <a:p>
            <a:pPr marL="266700" lvl="1" indent="-266700" fontAlgn="auto">
              <a:lnSpc>
                <a:spcPct val="130000"/>
              </a:lnSpc>
              <a:spcBef>
                <a:spcPts val="0"/>
              </a:spcBef>
              <a:spcAft>
                <a:spcPts val="0"/>
              </a:spcAft>
              <a:buFont typeface="Arial" pitchFamily="34" charset="0"/>
              <a:buChar char="•"/>
              <a:defRPr/>
            </a:pPr>
            <a:r>
              <a:rPr lang="en-US" sz="2000" dirty="0" smtClean="0">
                <a:latin typeface="Calibri"/>
              </a:rPr>
              <a:t>For </a:t>
            </a:r>
            <a:r>
              <a:rPr lang="en-US" sz="2000" dirty="0">
                <a:latin typeface="Calibri"/>
              </a:rPr>
              <a:t>a new business, affordability is often the more important </a:t>
            </a:r>
            <a:r>
              <a:rPr lang="en-US" sz="2000" dirty="0" smtClean="0">
                <a:latin typeface="Calibri"/>
              </a:rPr>
              <a:t>criterion</a:t>
            </a:r>
            <a:endParaRPr lang="en-US" sz="2000" dirty="0">
              <a:latin typeface="Calibri"/>
            </a:endParaRPr>
          </a:p>
        </p:txBody>
      </p:sp>
      <p:sp>
        <p:nvSpPr>
          <p:cNvPr id="291850" name="TextBox 5"/>
          <p:cNvSpPr txBox="1">
            <a:spLocks noChangeArrowheads="1"/>
          </p:cNvSpPr>
          <p:nvPr/>
        </p:nvSpPr>
        <p:spPr bwMode="auto">
          <a:xfrm>
            <a:off x="304800" y="373063"/>
            <a:ext cx="4114800" cy="708025"/>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dirty="0">
                <a:latin typeface="Bradley Hand ITC" pitchFamily="66" charset="0"/>
              </a:rPr>
              <a:t>Key Points </a:t>
            </a:r>
            <a:r>
              <a:rPr lang="en-US" sz="4000" dirty="0" smtClean="0">
                <a:latin typeface="Bradley Hand ITC" pitchFamily="66" charset="0"/>
              </a:rPr>
              <a:t>– 1	</a:t>
            </a:r>
            <a:endParaRPr lang="en-US" sz="4000" dirty="0">
              <a:latin typeface="Bradley Hand ITC" pitchFamily="66" charset="0"/>
            </a:endParaRPr>
          </a:p>
        </p:txBody>
      </p:sp>
      <p:sp>
        <p:nvSpPr>
          <p:cNvPr id="7" name="Slide Number Placeholder 5"/>
          <p:cNvSpPr>
            <a:spLocks noGrp="1"/>
          </p:cNvSpPr>
          <p:nvPr>
            <p:ph type="sldNum" sz="quarter" idx="10"/>
          </p:nvPr>
        </p:nvSpPr>
        <p:spPr bwMode="auto">
          <a:xfrm>
            <a:off x="3124200" y="6356350"/>
            <a:ext cx="2895600" cy="365125"/>
          </a:xfrm>
          <a:noFill/>
          <a:ln>
            <a:miter lim="800000"/>
            <a:headEnd/>
            <a:tailEnd/>
          </a:ln>
        </p:spPr>
        <p:txBody>
          <a:bodyPr wrap="square" numCol="1" anchorCtr="0" compatLnSpc="1">
            <a:prstTxWarp prst="textNoShape">
              <a:avLst/>
            </a:prstTxWarp>
          </a:bodyPr>
          <a:lstStyle/>
          <a:p>
            <a:pPr algn="ctr" fontAlgn="base">
              <a:spcBef>
                <a:spcPct val="0"/>
              </a:spcBef>
              <a:spcAft>
                <a:spcPct val="0"/>
              </a:spcAft>
              <a:defRPr/>
            </a:pPr>
            <a:fld id="{0BC16449-EC1E-4202-91D6-925208CBB696}" type="slidenum">
              <a:rPr lang="en-US" sz="1600" b="1" smtClean="0">
                <a:solidFill>
                  <a:schemeClr val="tx1"/>
                </a:solidFill>
              </a:rPr>
              <a:pPr algn="ctr" fontAlgn="base">
                <a:spcBef>
                  <a:spcPct val="0"/>
                </a:spcBef>
                <a:spcAft>
                  <a:spcPct val="0"/>
                </a:spcAft>
                <a:defRPr/>
              </a:pPr>
              <a:t>46</a:t>
            </a:fld>
            <a:endParaRPr lang="en-US" sz="1600" b="1" dirty="0" smtClean="0">
              <a:solidFill>
                <a:schemeClr val="tx1"/>
              </a:solidFill>
            </a:endParaRPr>
          </a:p>
        </p:txBody>
      </p:sp>
      <p:sp>
        <p:nvSpPr>
          <p:cNvPr id="10" name="TextBox 9"/>
          <p:cNvSpPr txBox="1"/>
          <p:nvPr/>
        </p:nvSpPr>
        <p:spPr>
          <a:xfrm>
            <a:off x="4800600" y="1227137"/>
            <a:ext cx="4114800" cy="5181600"/>
          </a:xfrm>
          <a:prstGeom prst="rect">
            <a:avLst/>
          </a:prstGeom>
          <a:noFill/>
        </p:spPr>
        <p:txBody>
          <a:bodyPr lIns="137160" anchor="ctr"/>
          <a:lstStyle/>
          <a:p>
            <a:pPr marL="236538" indent="-236538" fontAlgn="auto">
              <a:lnSpc>
                <a:spcPct val="130000"/>
              </a:lnSpc>
              <a:spcBef>
                <a:spcPts val="0"/>
              </a:spcBef>
              <a:spcAft>
                <a:spcPts val="0"/>
              </a:spcAft>
              <a:buFont typeface="Arial" pitchFamily="34" charset="0"/>
              <a:buChar char="•"/>
              <a:defRPr/>
            </a:pPr>
            <a:r>
              <a:rPr lang="x-none" sz="2000" dirty="0" smtClean="0">
                <a:latin typeface="Calibri"/>
              </a:rPr>
              <a:t>कई संवादों के बीच चुनाव करने के लिए, हम ध्यानपूर्वक उस संदेश को चुनते हैं जिसका संचार हम करना चाहते हैं, और यह सुनिश्चित करते हैं कि संवाद आकर्षक और ध्यान खींचने वाला हो</a:t>
            </a:r>
          </a:p>
          <a:p>
            <a:pPr marL="236538" indent="-236538" fontAlgn="auto">
              <a:lnSpc>
                <a:spcPct val="130000"/>
              </a:lnSpc>
              <a:spcBef>
                <a:spcPts val="0"/>
              </a:spcBef>
              <a:spcAft>
                <a:spcPts val="0"/>
              </a:spcAft>
              <a:buFont typeface="Arial" pitchFamily="34" charset="0"/>
              <a:buChar char="•"/>
              <a:defRPr/>
            </a:pPr>
            <a:r>
              <a:rPr lang="x-none" sz="2000" dirty="0" smtClean="0">
                <a:latin typeface="Calibri"/>
              </a:rPr>
              <a:t>सही संवाद गतिविधि का चुनाव करना बेहद महत्वपूर्ण है, क्योंकि इसमें काफी समय, मेहनत और पैसा लगता है</a:t>
            </a:r>
          </a:p>
          <a:p>
            <a:pPr marL="236538" indent="-236538" fontAlgn="auto">
              <a:lnSpc>
                <a:spcPct val="130000"/>
              </a:lnSpc>
              <a:spcBef>
                <a:spcPts val="0"/>
              </a:spcBef>
              <a:spcAft>
                <a:spcPts val="0"/>
              </a:spcAft>
              <a:buFont typeface="Arial" pitchFamily="34" charset="0"/>
              <a:buChar char="•"/>
              <a:defRPr/>
            </a:pPr>
            <a:r>
              <a:rPr lang="x-none" sz="2000" dirty="0" smtClean="0">
                <a:latin typeface="Calibri"/>
              </a:rPr>
              <a:t>नए व्यापार के लिए, किफायत अक्सर ज्यादा महत्वपूर्ण मापदंड माना जाता है</a:t>
            </a:r>
            <a:endParaRPr lang="en-US" sz="2000" dirty="0">
              <a:latin typeface="Calibri"/>
            </a:endParaRPr>
          </a:p>
        </p:txBody>
      </p:sp>
      <p:sp>
        <p:nvSpPr>
          <p:cNvPr id="11" name="TextBox 5"/>
          <p:cNvSpPr txBox="1">
            <a:spLocks noChangeArrowheads="1"/>
          </p:cNvSpPr>
          <p:nvPr/>
        </p:nvSpPr>
        <p:spPr bwMode="auto">
          <a:xfrm>
            <a:off x="4724400" y="381000"/>
            <a:ext cx="4114800" cy="708025"/>
          </a:xfrm>
          <a:prstGeom prst="rect">
            <a:avLst/>
          </a:prstGeom>
          <a:noFill/>
          <a:ln>
            <a:noFill/>
          </a:ln>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smtClean="0">
                <a:latin typeface="Bradley Hand ITC" pitchFamily="66" charset="0"/>
              </a:rPr>
              <a:t>मुख्य बिंदु-2</a:t>
            </a:r>
            <a:endParaRPr lang="en-US" sz="4000" dirty="0">
              <a:latin typeface="Bradley Hand ITC" pitchFamily="66" charset="0"/>
            </a:endParaRPr>
          </a:p>
        </p:txBody>
      </p:sp>
    </p:spTree>
    <p:extLst>
      <p:ext uri="{BB962C8B-B14F-4D97-AF65-F5344CB8AC3E}">
        <p14:creationId xmlns:p14="http://schemas.microsoft.com/office/powerpoint/2010/main" val="35882388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1524000"/>
            <a:ext cx="4114800" cy="4953000"/>
          </a:xfrm>
          <a:prstGeom prst="rect">
            <a:avLst/>
          </a:prstGeom>
          <a:noFill/>
        </p:spPr>
        <p:txBody>
          <a:bodyPr lIns="137160" anchor="ctr"/>
          <a:lstStyle/>
          <a:p>
            <a:pPr marL="236538" indent="-236538" fontAlgn="auto">
              <a:spcBef>
                <a:spcPts val="0"/>
              </a:spcBef>
              <a:spcAft>
                <a:spcPts val="200"/>
              </a:spcAft>
              <a:buFont typeface="Arial" pitchFamily="34" charset="0"/>
              <a:buChar char="•"/>
              <a:defRPr/>
            </a:pPr>
            <a:endParaRPr lang="en-US" sz="2400" dirty="0">
              <a:latin typeface="+mn-lt"/>
            </a:endParaRPr>
          </a:p>
          <a:p>
            <a:pPr marL="236538" indent="-236538" fontAlgn="auto">
              <a:spcBef>
                <a:spcPts val="0"/>
              </a:spcBef>
              <a:spcAft>
                <a:spcPts val="200"/>
              </a:spcAft>
              <a:buFont typeface="Arial" pitchFamily="34" charset="0"/>
              <a:buChar char="•"/>
              <a:defRPr/>
            </a:pPr>
            <a:endParaRPr lang="en-US" sz="2400" dirty="0">
              <a:latin typeface="+mn-lt"/>
            </a:endParaRPr>
          </a:p>
          <a:p>
            <a:pPr fontAlgn="auto">
              <a:spcBef>
                <a:spcPts val="0"/>
              </a:spcBef>
              <a:spcAft>
                <a:spcPts val="200"/>
              </a:spcAft>
              <a:defRPr/>
            </a:pPr>
            <a:r>
              <a:rPr lang="en-US" sz="2400" dirty="0">
                <a:latin typeface="+mn-lt"/>
              </a:rPr>
              <a:t>Three steps for effective communication:</a:t>
            </a:r>
          </a:p>
          <a:p>
            <a:pPr fontAlgn="auto">
              <a:spcBef>
                <a:spcPts val="0"/>
              </a:spcBef>
              <a:spcAft>
                <a:spcPts val="200"/>
              </a:spcAft>
              <a:defRPr/>
            </a:pPr>
            <a:endParaRPr lang="en-US" sz="2400" dirty="0">
              <a:latin typeface="+mn-lt"/>
            </a:endParaRPr>
          </a:p>
          <a:p>
            <a:pPr marL="914400" lvl="1" indent="-457200" fontAlgn="auto">
              <a:spcBef>
                <a:spcPts val="0"/>
              </a:spcBef>
              <a:spcAft>
                <a:spcPts val="200"/>
              </a:spcAft>
              <a:buFont typeface="+mj-lt"/>
              <a:buAutoNum type="arabicPeriod"/>
              <a:defRPr/>
            </a:pPr>
            <a:r>
              <a:rPr lang="en-US" sz="2400" dirty="0">
                <a:latin typeface="+mn-lt"/>
              </a:rPr>
              <a:t>Decide on the objective</a:t>
            </a:r>
          </a:p>
          <a:p>
            <a:pPr marL="914400" lvl="1" indent="-457200" fontAlgn="auto">
              <a:spcBef>
                <a:spcPts val="0"/>
              </a:spcBef>
              <a:spcAft>
                <a:spcPts val="200"/>
              </a:spcAft>
              <a:buFont typeface="+mj-lt"/>
              <a:buAutoNum type="arabicPeriod"/>
              <a:defRPr/>
            </a:pPr>
            <a:r>
              <a:rPr lang="en-US" sz="2400" dirty="0">
                <a:latin typeface="+mn-lt"/>
              </a:rPr>
              <a:t>Understand the target audience and determine the message</a:t>
            </a:r>
          </a:p>
          <a:p>
            <a:pPr marL="914400" lvl="1" indent="-457200" fontAlgn="auto">
              <a:spcBef>
                <a:spcPts val="0"/>
              </a:spcBef>
              <a:spcAft>
                <a:spcPts val="200"/>
              </a:spcAft>
              <a:buFont typeface="+mj-lt"/>
              <a:buAutoNum type="arabicPeriod"/>
              <a:defRPr/>
            </a:pPr>
            <a:r>
              <a:rPr lang="en-US" sz="2400" dirty="0">
                <a:latin typeface="+mn-lt"/>
              </a:rPr>
              <a:t>Design and send the communication</a:t>
            </a:r>
          </a:p>
          <a:p>
            <a:pPr marL="693738" lvl="1" indent="-236538" fontAlgn="auto">
              <a:spcBef>
                <a:spcPts val="0"/>
              </a:spcBef>
              <a:spcAft>
                <a:spcPts val="200"/>
              </a:spcAft>
              <a:buFont typeface="Arial" pitchFamily="34" charset="0"/>
              <a:buChar char="•"/>
              <a:defRPr/>
            </a:pPr>
            <a:endParaRPr lang="en-US" sz="2400" dirty="0">
              <a:latin typeface="+mn-lt"/>
            </a:endParaRPr>
          </a:p>
          <a:p>
            <a:pPr marL="236538" indent="-236538" fontAlgn="auto">
              <a:spcBef>
                <a:spcPts val="0"/>
              </a:spcBef>
              <a:spcAft>
                <a:spcPts val="200"/>
              </a:spcAft>
              <a:buFont typeface="Arial" pitchFamily="34" charset="0"/>
              <a:buChar char="•"/>
              <a:defRPr/>
            </a:pPr>
            <a:endParaRPr lang="en-US" sz="2400" dirty="0">
              <a:latin typeface="+mn-lt"/>
            </a:endParaRPr>
          </a:p>
          <a:p>
            <a:pPr marL="236538" indent="-236538" fontAlgn="auto">
              <a:spcBef>
                <a:spcPts val="0"/>
              </a:spcBef>
              <a:spcAft>
                <a:spcPts val="200"/>
              </a:spcAft>
              <a:buFont typeface="Arial" pitchFamily="34" charset="0"/>
              <a:buChar char="•"/>
              <a:defRPr/>
            </a:pPr>
            <a:endParaRPr lang="en-US" sz="2400" dirty="0">
              <a:latin typeface="+mn-lt"/>
            </a:endParaRPr>
          </a:p>
          <a:p>
            <a:pPr indent="-236538" fontAlgn="auto">
              <a:spcBef>
                <a:spcPts val="0"/>
              </a:spcBef>
              <a:spcAft>
                <a:spcPts val="200"/>
              </a:spcAft>
              <a:buFont typeface="Arial" pitchFamily="34" charset="0"/>
              <a:buChar char="•"/>
              <a:defRPr/>
            </a:pPr>
            <a:endParaRPr lang="en-US" sz="2400" dirty="0">
              <a:latin typeface="+mn-lt"/>
            </a:endParaRPr>
          </a:p>
        </p:txBody>
      </p:sp>
      <p:sp>
        <p:nvSpPr>
          <p:cNvPr id="5" name="TextBox 4"/>
          <p:cNvSpPr txBox="1"/>
          <p:nvPr/>
        </p:nvSpPr>
        <p:spPr>
          <a:xfrm>
            <a:off x="4572000" y="1524000"/>
            <a:ext cx="4114800" cy="4953000"/>
          </a:xfrm>
          <a:prstGeom prst="rect">
            <a:avLst/>
          </a:prstGeom>
          <a:noFill/>
        </p:spPr>
        <p:txBody>
          <a:bodyPr lIns="137160" anchor="ctr"/>
          <a:lstStyle/>
          <a:p>
            <a:pPr marL="236538" indent="-236538" fontAlgn="auto">
              <a:spcBef>
                <a:spcPts val="0"/>
              </a:spcBef>
              <a:spcAft>
                <a:spcPts val="200"/>
              </a:spcAft>
              <a:buFont typeface="Arial" pitchFamily="34" charset="0"/>
              <a:buChar char="•"/>
              <a:defRPr/>
            </a:pPr>
            <a:endParaRPr lang="en-US" sz="2400" dirty="0">
              <a:latin typeface="+mn-lt"/>
            </a:endParaRPr>
          </a:p>
          <a:p>
            <a:pPr marL="236538" indent="-236538" fontAlgn="auto">
              <a:spcBef>
                <a:spcPts val="0"/>
              </a:spcBef>
              <a:spcAft>
                <a:spcPts val="200"/>
              </a:spcAft>
              <a:buFont typeface="Arial" pitchFamily="34" charset="0"/>
              <a:buChar char="•"/>
              <a:defRPr/>
            </a:pPr>
            <a:endParaRPr lang="en-US" sz="2400" dirty="0">
              <a:latin typeface="+mn-lt"/>
            </a:endParaRPr>
          </a:p>
          <a:p>
            <a:pPr fontAlgn="auto">
              <a:spcBef>
                <a:spcPts val="0"/>
              </a:spcBef>
              <a:spcAft>
                <a:spcPts val="200"/>
              </a:spcAft>
              <a:defRPr/>
            </a:pPr>
            <a:r>
              <a:rPr lang="x-none" sz="2400" dirty="0" smtClean="0">
                <a:latin typeface="+mn-lt"/>
              </a:rPr>
              <a:t>प्रभावी संवाद के लिए तीन चरण निम्न हैं:</a:t>
            </a:r>
            <a:endParaRPr lang="en-US" sz="2400" dirty="0">
              <a:latin typeface="+mn-lt"/>
            </a:endParaRPr>
          </a:p>
          <a:p>
            <a:pPr fontAlgn="auto">
              <a:spcBef>
                <a:spcPts val="0"/>
              </a:spcBef>
              <a:spcAft>
                <a:spcPts val="200"/>
              </a:spcAft>
              <a:defRPr/>
            </a:pPr>
            <a:endParaRPr lang="en-US" sz="2400" dirty="0">
              <a:latin typeface="+mn-lt"/>
            </a:endParaRPr>
          </a:p>
          <a:p>
            <a:pPr marL="914400" lvl="1" indent="-457200" fontAlgn="auto">
              <a:spcBef>
                <a:spcPts val="0"/>
              </a:spcBef>
              <a:spcAft>
                <a:spcPts val="200"/>
              </a:spcAft>
              <a:buFont typeface="+mj-lt"/>
              <a:buAutoNum type="arabicPeriod"/>
              <a:defRPr/>
            </a:pPr>
            <a:r>
              <a:rPr lang="x-none" sz="2400" dirty="0" smtClean="0">
                <a:latin typeface="+mn-lt"/>
              </a:rPr>
              <a:t>लक्ष्य को निर्धारित करना</a:t>
            </a:r>
          </a:p>
          <a:p>
            <a:pPr marL="914400" lvl="1" indent="-457200" fontAlgn="auto">
              <a:spcBef>
                <a:spcPts val="0"/>
              </a:spcBef>
              <a:spcAft>
                <a:spcPts val="200"/>
              </a:spcAft>
              <a:buFont typeface="+mj-lt"/>
              <a:buAutoNum type="arabicPeriod"/>
              <a:defRPr/>
            </a:pPr>
            <a:r>
              <a:rPr lang="x-none" sz="2400" dirty="0" smtClean="0">
                <a:latin typeface="+mn-lt"/>
              </a:rPr>
              <a:t>लक्ष्य श्रोतों को समझना और संदेश निर्धारित करना </a:t>
            </a:r>
          </a:p>
          <a:p>
            <a:pPr marL="914400" lvl="1" indent="-457200" fontAlgn="auto">
              <a:spcBef>
                <a:spcPts val="0"/>
              </a:spcBef>
              <a:spcAft>
                <a:spcPts val="200"/>
              </a:spcAft>
              <a:buFont typeface="+mj-lt"/>
              <a:buAutoNum type="arabicPeriod"/>
              <a:defRPr/>
            </a:pPr>
            <a:r>
              <a:rPr lang="x-none" sz="2400" dirty="0" smtClean="0">
                <a:latin typeface="+mn-lt"/>
              </a:rPr>
              <a:t>संवाद को डिजाइन और प्रेषित करना </a:t>
            </a:r>
            <a:endParaRPr lang="en-US" sz="2400" dirty="0">
              <a:latin typeface="+mn-lt"/>
            </a:endParaRPr>
          </a:p>
          <a:p>
            <a:pPr marL="236538" indent="-236538" fontAlgn="auto">
              <a:spcBef>
                <a:spcPts val="0"/>
              </a:spcBef>
              <a:spcAft>
                <a:spcPts val="200"/>
              </a:spcAft>
              <a:buFont typeface="Arial" pitchFamily="34" charset="0"/>
              <a:buChar char="•"/>
              <a:defRPr/>
            </a:pPr>
            <a:endParaRPr lang="en-US" sz="2400" dirty="0">
              <a:latin typeface="+mn-lt"/>
            </a:endParaRPr>
          </a:p>
          <a:p>
            <a:pPr marL="236538" indent="-236538" fontAlgn="auto">
              <a:spcBef>
                <a:spcPts val="0"/>
              </a:spcBef>
              <a:spcAft>
                <a:spcPts val="200"/>
              </a:spcAft>
              <a:buFont typeface="Arial" pitchFamily="34" charset="0"/>
              <a:buChar char="•"/>
              <a:defRPr/>
            </a:pPr>
            <a:endParaRPr lang="en-US" sz="2400" dirty="0">
              <a:latin typeface="+mn-lt"/>
            </a:endParaRPr>
          </a:p>
          <a:p>
            <a:pPr indent="-236538" fontAlgn="auto">
              <a:spcBef>
                <a:spcPts val="0"/>
              </a:spcBef>
              <a:spcAft>
                <a:spcPts val="200"/>
              </a:spcAft>
              <a:buFont typeface="Arial" pitchFamily="34" charset="0"/>
              <a:buChar char="•"/>
              <a:defRPr/>
            </a:pPr>
            <a:endParaRPr lang="en-US" sz="2400" dirty="0">
              <a:latin typeface="+mn-lt"/>
            </a:endParaRPr>
          </a:p>
        </p:txBody>
      </p:sp>
      <p:sp>
        <p:nvSpPr>
          <p:cNvPr id="4" name="Slide Number Placeholder 5"/>
          <p:cNvSpPr>
            <a:spLocks noGrp="1"/>
          </p:cNvSpPr>
          <p:nvPr>
            <p:ph type="sldNum" sz="quarter" idx="10"/>
          </p:nvPr>
        </p:nvSpPr>
        <p:spPr bwMode="auto">
          <a:xfrm>
            <a:off x="3124200" y="6356350"/>
            <a:ext cx="2895600" cy="365125"/>
          </a:xfrm>
          <a:noFill/>
          <a:ln>
            <a:miter lim="800000"/>
            <a:headEnd/>
            <a:tailEnd/>
          </a:ln>
        </p:spPr>
        <p:txBody>
          <a:bodyPr wrap="square" numCol="1" anchorCtr="0" compatLnSpc="1">
            <a:prstTxWarp prst="textNoShape">
              <a:avLst/>
            </a:prstTxWarp>
          </a:bodyPr>
          <a:lstStyle/>
          <a:p>
            <a:pPr algn="ctr" fontAlgn="base">
              <a:spcBef>
                <a:spcPct val="0"/>
              </a:spcBef>
              <a:spcAft>
                <a:spcPct val="0"/>
              </a:spcAft>
              <a:defRPr/>
            </a:pPr>
            <a:fld id="{0BC16449-EC1E-4202-91D6-925208CBB696}" type="slidenum">
              <a:rPr lang="en-US" sz="1600" b="1" smtClean="0">
                <a:solidFill>
                  <a:schemeClr val="tx1"/>
                </a:solidFill>
              </a:rPr>
              <a:pPr algn="ctr" fontAlgn="base">
                <a:spcBef>
                  <a:spcPct val="0"/>
                </a:spcBef>
                <a:spcAft>
                  <a:spcPct val="0"/>
                </a:spcAft>
                <a:defRPr/>
              </a:pPr>
              <a:t>47</a:t>
            </a:fld>
            <a:endParaRPr lang="en-US" sz="1600" b="1" dirty="0" smtClean="0">
              <a:solidFill>
                <a:schemeClr val="tx1"/>
              </a:solidFill>
            </a:endParaRPr>
          </a:p>
        </p:txBody>
      </p:sp>
    </p:spTree>
    <p:extLst>
      <p:ext uri="{BB962C8B-B14F-4D97-AF65-F5344CB8AC3E}">
        <p14:creationId xmlns:p14="http://schemas.microsoft.com/office/powerpoint/2010/main" val="581992783"/>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6" name="TextBox 7"/>
          <p:cNvSpPr txBox="1">
            <a:spLocks noChangeArrowheads="1"/>
          </p:cNvSpPr>
          <p:nvPr/>
        </p:nvSpPr>
        <p:spPr bwMode="auto">
          <a:xfrm>
            <a:off x="4711700" y="991850"/>
            <a:ext cx="275590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smtClean="0">
                <a:latin typeface="Calibri" pitchFamily="34" charset="0"/>
              </a:rPr>
              <a:t>3. </a:t>
            </a:r>
            <a:r>
              <a:rPr lang="en-US" sz="2000" dirty="0" smtClean="0">
                <a:latin typeface="Calibri" pitchFamily="34" charset="0"/>
                <a:cs typeface="Arial" pitchFamily="34" charset="0"/>
              </a:rPr>
              <a:t>Design </a:t>
            </a:r>
            <a:r>
              <a:rPr lang="en-US" sz="2000" dirty="0">
                <a:latin typeface="Calibri" pitchFamily="34" charset="0"/>
                <a:cs typeface="Arial" pitchFamily="34" charset="0"/>
              </a:rPr>
              <a:t>and send the communication </a:t>
            </a:r>
            <a:endParaRPr lang="en-US" sz="2000" dirty="0" smtClean="0">
              <a:latin typeface="Calibri" pitchFamily="34" charset="0"/>
              <a:cs typeface="Arial" pitchFamily="34" charset="0"/>
            </a:endParaRPr>
          </a:p>
          <a:p>
            <a:pPr marL="0" indent="0" eaLnBrk="1" hangingPunct="1"/>
            <a:r>
              <a:rPr lang="en-US" sz="2000" dirty="0" smtClean="0">
                <a:latin typeface="Calibri" pitchFamily="34" charset="0"/>
                <a:cs typeface="Arial" pitchFamily="34" charset="0"/>
              </a:rPr>
              <a:t>3. </a:t>
            </a:r>
            <a:r>
              <a:rPr lang="x-none" sz="2000" dirty="0" smtClean="0">
                <a:latin typeface="Calibri" pitchFamily="34" charset="0"/>
                <a:cs typeface="Arial" pitchFamily="34" charset="0"/>
              </a:rPr>
              <a:t>संवाद को आकार देना/डिजाइन और प्रेषि‍त करना </a:t>
            </a:r>
            <a:endParaRPr lang="en-US" sz="2000" dirty="0">
              <a:latin typeface="Kruti Dev 010" pitchFamily="2" charset="0"/>
              <a:cs typeface="Arial" pitchFamily="34" charset="0"/>
            </a:endParaRPr>
          </a:p>
        </p:txBody>
      </p:sp>
      <p:sp>
        <p:nvSpPr>
          <p:cNvPr id="279559" name="TextBox 7"/>
          <p:cNvSpPr txBox="1">
            <a:spLocks noChangeArrowheads="1"/>
          </p:cNvSpPr>
          <p:nvPr/>
        </p:nvSpPr>
        <p:spPr bwMode="auto">
          <a:xfrm>
            <a:off x="2819400" y="2819400"/>
            <a:ext cx="341630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smtClean="0">
                <a:latin typeface="Calibri" pitchFamily="34" charset="0"/>
                <a:cs typeface="Arial" pitchFamily="34" charset="0"/>
              </a:rPr>
              <a:t>2. Understand </a:t>
            </a:r>
            <a:r>
              <a:rPr lang="en-US" sz="2000" dirty="0">
                <a:latin typeface="Calibri" pitchFamily="34" charset="0"/>
                <a:cs typeface="Arial" pitchFamily="34" charset="0"/>
              </a:rPr>
              <a:t>the target audience and determine the message </a:t>
            </a:r>
            <a:endParaRPr lang="en-US" sz="2000" dirty="0" smtClean="0">
              <a:latin typeface="Calibri" pitchFamily="34" charset="0"/>
              <a:cs typeface="Arial" pitchFamily="34" charset="0"/>
            </a:endParaRPr>
          </a:p>
          <a:p>
            <a:pPr marL="0" indent="0" eaLnBrk="1" hangingPunct="1"/>
            <a:r>
              <a:rPr lang="en-US" sz="2000" dirty="0" smtClean="0">
                <a:latin typeface="Calibri" pitchFamily="34" charset="0"/>
                <a:cs typeface="Arial" pitchFamily="34" charset="0"/>
              </a:rPr>
              <a:t>2. </a:t>
            </a:r>
            <a:r>
              <a:rPr lang="x-none" sz="2000" dirty="0" smtClean="0">
                <a:latin typeface="Calibri" pitchFamily="34" charset="0"/>
                <a:cs typeface="Arial" pitchFamily="34" charset="0"/>
              </a:rPr>
              <a:t>लक्ष्य श्रोताओं को समझना और संदेश को निर्धारित करना </a:t>
            </a:r>
            <a:endParaRPr lang="en-US" sz="2000" dirty="0">
              <a:latin typeface="Kruti Dev 010" pitchFamily="2" charset="0"/>
              <a:cs typeface="Arial" pitchFamily="34" charset="0"/>
            </a:endParaRPr>
          </a:p>
        </p:txBody>
      </p:sp>
      <p:sp>
        <p:nvSpPr>
          <p:cNvPr id="279564" name="TextBox 7"/>
          <p:cNvSpPr txBox="1">
            <a:spLocks noChangeArrowheads="1"/>
          </p:cNvSpPr>
          <p:nvPr/>
        </p:nvSpPr>
        <p:spPr bwMode="auto">
          <a:xfrm>
            <a:off x="520700" y="5257800"/>
            <a:ext cx="23749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smtClean="0">
                <a:latin typeface="Calibri" pitchFamily="34" charset="0"/>
                <a:cs typeface="Arial" pitchFamily="34" charset="0"/>
              </a:rPr>
              <a:t>1. Decide </a:t>
            </a:r>
            <a:r>
              <a:rPr lang="en-US" sz="2000" dirty="0">
                <a:latin typeface="Calibri" pitchFamily="34" charset="0"/>
                <a:cs typeface="Arial" pitchFamily="34" charset="0"/>
              </a:rPr>
              <a:t>on the objective </a:t>
            </a:r>
            <a:endParaRPr lang="en-US" sz="2000" dirty="0" smtClean="0">
              <a:latin typeface="Calibri" pitchFamily="34" charset="0"/>
              <a:cs typeface="Arial" pitchFamily="34" charset="0"/>
            </a:endParaRPr>
          </a:p>
          <a:p>
            <a:pPr marL="0" indent="0" eaLnBrk="1" hangingPunct="1"/>
            <a:r>
              <a:rPr lang="en-US" dirty="0" smtClean="0">
                <a:latin typeface="Calibri" pitchFamily="34" charset="0"/>
                <a:cs typeface="Arial" pitchFamily="34" charset="0"/>
              </a:rPr>
              <a:t>1. </a:t>
            </a:r>
            <a:r>
              <a:rPr lang="x-none" dirty="0" smtClean="0">
                <a:latin typeface="Calibri" pitchFamily="34" charset="0"/>
                <a:cs typeface="Arial" pitchFamily="34" charset="0"/>
              </a:rPr>
              <a:t>लक्ष्य निर्धारित करना </a:t>
            </a:r>
            <a:endParaRPr lang="en-US" sz="2000" dirty="0">
              <a:latin typeface="Calibri" pitchFamily="34" charset="0"/>
              <a:cs typeface="Arial" pitchFamily="34" charset="0"/>
            </a:endParaRPr>
          </a:p>
        </p:txBody>
      </p:sp>
      <p:sp>
        <p:nvSpPr>
          <p:cNvPr id="19" name="Oval 18"/>
          <p:cNvSpPr/>
          <p:nvPr/>
        </p:nvSpPr>
        <p:spPr>
          <a:xfrm>
            <a:off x="76200" y="4876800"/>
            <a:ext cx="2667000" cy="1905000"/>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schemeClr val="tx1"/>
              </a:solidFill>
            </a:endParaRPr>
          </a:p>
        </p:txBody>
      </p:sp>
      <p:sp>
        <p:nvSpPr>
          <p:cNvPr id="12" name="Slide Number Placeholder 5"/>
          <p:cNvSpPr>
            <a:spLocks noGrp="1"/>
          </p:cNvSpPr>
          <p:nvPr>
            <p:ph type="sldNum" sz="quarter" idx="10"/>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fontAlgn="base">
              <a:spcBef>
                <a:spcPct val="0"/>
              </a:spcBef>
              <a:spcAft>
                <a:spcPct val="0"/>
              </a:spcAft>
              <a:defRPr/>
            </a:pPr>
            <a:fld id="{B637862D-FF43-4FB1-A3E6-0FE0ED6AB69A}" type="slidenum">
              <a:rPr lang="en-US" sz="1600" b="1" smtClean="0">
                <a:solidFill>
                  <a:schemeClr val="tx1"/>
                </a:solidFill>
              </a:rPr>
              <a:pPr algn="ctr" fontAlgn="base">
                <a:spcBef>
                  <a:spcPct val="0"/>
                </a:spcBef>
                <a:spcAft>
                  <a:spcPct val="0"/>
                </a:spcAft>
                <a:defRPr/>
              </a:pPr>
              <a:t>48</a:t>
            </a:fld>
            <a:endParaRPr lang="en-US" sz="1600" b="1" dirty="0" smtClean="0">
              <a:solidFill>
                <a:schemeClr val="tx1"/>
              </a:solidFill>
            </a:endParaRPr>
          </a:p>
        </p:txBody>
      </p:sp>
      <p:pic>
        <p:nvPicPr>
          <p:cNvPr id="13"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3500" y="1432917"/>
            <a:ext cx="927100" cy="901700"/>
          </a:xfrm>
          <a:prstGeom prst="rect">
            <a:avLst/>
          </a:prstGeom>
          <a:noFill/>
          <a:ln>
            <a:noFill/>
          </a:ln>
          <a:extLst/>
        </p:spPr>
      </p:pic>
      <p:pic>
        <p:nvPicPr>
          <p:cNvPr id="14"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99991" y="3276491"/>
            <a:ext cx="927100" cy="901700"/>
          </a:xfrm>
          <a:prstGeom prst="rect">
            <a:avLst/>
          </a:prstGeom>
          <a:noFill/>
          <a:ln>
            <a:noFill/>
          </a:ln>
          <a:extLst/>
        </p:spPr>
      </p:pic>
      <p:pic>
        <p:nvPicPr>
          <p:cNvPr id="15"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600" y="5407042"/>
            <a:ext cx="927100" cy="901700"/>
          </a:xfrm>
          <a:prstGeom prst="rect">
            <a:avLst/>
          </a:prstGeom>
          <a:noFill/>
          <a:ln>
            <a:noFill/>
          </a:ln>
          <a:extLst/>
        </p:spPr>
      </p:pic>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solidFill>
                  <a:srgbClr val="000000"/>
                </a:solidFill>
                <a:cs typeface="Arial" pitchFamily="34" charset="0"/>
              </a:rPr>
              <a:t>व्यापारिक संवाद की योजना बनाना </a:t>
            </a:r>
            <a:endParaRPr lang="en-GB" sz="2400" dirty="0">
              <a:solidFill>
                <a:srgbClr val="000000"/>
              </a:solidFill>
              <a:cs typeface="Arial" pitchFamily="34" charset="0"/>
            </a:endParaRPr>
          </a:p>
        </p:txBody>
      </p:sp>
      <p:sp>
        <p:nvSpPr>
          <p:cNvPr id="16"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latin typeface="Calibri" pitchFamily="34" charset="0"/>
                <a:cs typeface="Arial" pitchFamily="34" charset="0"/>
              </a:rPr>
              <a:t>Planning a marketing communication</a:t>
            </a:r>
            <a:endParaRPr lang="en-GB" sz="2400" dirty="0">
              <a:solidFill>
                <a:srgbClr val="000000"/>
              </a:solidFill>
              <a:cs typeface="Arial" pitchFamily="34" charset="0"/>
            </a:endParaRPr>
          </a:p>
        </p:txBody>
      </p:sp>
    </p:spTree>
    <p:extLst>
      <p:ext uri="{BB962C8B-B14F-4D97-AF65-F5344CB8AC3E}">
        <p14:creationId xmlns:p14="http://schemas.microsoft.com/office/powerpoint/2010/main" val="6533627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95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95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6" grpId="0"/>
      <p:bldP spid="279559" grpId="0"/>
      <p:bldP spid="19"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5EB22CC-8E8F-4DE4-85E6-59F7602CC5F5}" type="slidenum">
              <a:rPr lang="en-US" smtClean="0"/>
              <a:pPr>
                <a:defRPr/>
              </a:pPr>
              <a:t>49</a:t>
            </a:fld>
            <a:endParaRPr lang="en-US"/>
          </a:p>
        </p:txBody>
      </p:sp>
      <p:sp>
        <p:nvSpPr>
          <p:cNvPr id="5" name="Content Placeholder 2"/>
          <p:cNvSpPr txBox="1">
            <a:spLocks/>
          </p:cNvSpPr>
          <p:nvPr>
            <p:custDataLst>
              <p:tags r:id="rId1"/>
            </p:custDataLst>
          </p:nvPr>
        </p:nvSpPr>
        <p:spPr bwMode="auto">
          <a:xfrm>
            <a:off x="2286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216000" indent="-216000" eaLnBrk="0" hangingPunct="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lvl1pPr>
            <a:lvl2pPr marL="742950" indent="-285750" eaLnBrk="0" hangingPunct="0">
              <a:spcBef>
                <a:spcPct val="20000"/>
              </a:spcBef>
              <a:buFont typeface="Arial" pitchFamily="34" charset="0"/>
              <a:buChar char="–"/>
              <a:defRPr sz="2800">
                <a:latin typeface="+mn-lt"/>
              </a:defRPr>
            </a:lvl2pPr>
            <a:lvl3pPr marL="1143000" indent="-228600" eaLnBrk="0" hangingPunct="0">
              <a:spcBef>
                <a:spcPct val="20000"/>
              </a:spcBef>
              <a:buFont typeface="Arial" pitchFamily="34" charset="0"/>
              <a:buChar char="•"/>
              <a:defRPr sz="2400">
                <a:latin typeface="+mn-lt"/>
              </a:defRPr>
            </a:lvl3pPr>
            <a:lvl4pPr marL="1600200" indent="-228600" eaLnBrk="0" hangingPunct="0">
              <a:spcBef>
                <a:spcPct val="20000"/>
              </a:spcBef>
              <a:buFont typeface="Arial" pitchFamily="34" charset="0"/>
              <a:buChar char="–"/>
              <a:defRPr sz="2000">
                <a:latin typeface="+mn-lt"/>
              </a:defRPr>
            </a:lvl4pPr>
            <a:lvl5pPr marL="2057400" indent="-228600" eaLnBrk="0" hangingPunct="0">
              <a:spcBef>
                <a:spcPct val="20000"/>
              </a:spcBef>
              <a:buFont typeface="Arial" pitchFamily="34" charset="0"/>
              <a:buChar char="»"/>
              <a:defRPr sz="20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lnSpc>
                <a:spcPct val="130000"/>
              </a:lnSpc>
            </a:pPr>
            <a:r>
              <a:rPr lang="en-US" sz="1600" dirty="0"/>
              <a:t>Or, “Why are we investing time and money in this communication ?” </a:t>
            </a:r>
          </a:p>
          <a:p>
            <a:pPr>
              <a:lnSpc>
                <a:spcPct val="130000"/>
              </a:lnSpc>
            </a:pPr>
            <a:r>
              <a:rPr lang="en-US" sz="1600" dirty="0"/>
              <a:t>Why did </a:t>
            </a:r>
            <a:r>
              <a:rPr lang="en-US" sz="1600" dirty="0" smtClean="0"/>
              <a:t>we create </a:t>
            </a:r>
            <a:r>
              <a:rPr lang="en-US" sz="1600" dirty="0"/>
              <a:t>posters (or leaflets) for the businesses :</a:t>
            </a:r>
          </a:p>
          <a:p>
            <a:pPr lvl="1">
              <a:lnSpc>
                <a:spcPct val="130000"/>
              </a:lnSpc>
              <a:spcBef>
                <a:spcPts val="0"/>
              </a:spcBef>
              <a:spcAft>
                <a:spcPts val="0"/>
              </a:spcAft>
            </a:pPr>
            <a:r>
              <a:rPr lang="en-IN" sz="1600" dirty="0"/>
              <a:t>To increase sales of cold drinks in </a:t>
            </a:r>
            <a:r>
              <a:rPr lang="en-IN" sz="1600" dirty="0" smtClean="0"/>
              <a:t>May</a:t>
            </a:r>
            <a:endParaRPr lang="en-IN" sz="1600" dirty="0"/>
          </a:p>
          <a:p>
            <a:pPr lvl="1">
              <a:lnSpc>
                <a:spcPct val="130000"/>
              </a:lnSpc>
              <a:spcBef>
                <a:spcPts val="0"/>
              </a:spcBef>
              <a:spcAft>
                <a:spcPts val="0"/>
              </a:spcAft>
            </a:pPr>
            <a:r>
              <a:rPr lang="en-US" sz="1600" dirty="0"/>
              <a:t>To make the school canteen committee aware that </a:t>
            </a:r>
            <a:r>
              <a:rPr lang="en-US" sz="1600" dirty="0" smtClean="0"/>
              <a:t>pickle </a:t>
            </a:r>
            <a:r>
              <a:rPr lang="en-US" sz="1600" dirty="0"/>
              <a:t>is healthier</a:t>
            </a:r>
            <a:endParaRPr lang="en-IN" sz="1600" dirty="0"/>
          </a:p>
          <a:p>
            <a:pPr>
              <a:lnSpc>
                <a:spcPct val="130000"/>
              </a:lnSpc>
            </a:pPr>
            <a:r>
              <a:rPr lang="en-US" sz="1600" dirty="0"/>
              <a:t>Is there anything else you could have done ?</a:t>
            </a:r>
          </a:p>
          <a:p>
            <a:pPr>
              <a:lnSpc>
                <a:spcPct val="130000"/>
              </a:lnSpc>
            </a:pPr>
            <a:r>
              <a:rPr lang="en-US" sz="1600" dirty="0"/>
              <a:t>Notice how different reasons resulted in different communication activities </a:t>
            </a:r>
          </a:p>
          <a:p>
            <a:pPr>
              <a:lnSpc>
                <a:spcPct val="130000"/>
              </a:lnSpc>
            </a:pPr>
            <a:r>
              <a:rPr lang="en-US" sz="1600" dirty="0"/>
              <a:t>The first step in planning communication is to be clear about the ‘objective’</a:t>
            </a:r>
          </a:p>
        </p:txBody>
      </p:sp>
      <p:sp>
        <p:nvSpPr>
          <p:cNvPr id="6" name="Rectangle 5"/>
          <p:cNvSpPr>
            <a:spLocks noChangeArrowheads="1"/>
          </p:cNvSpPr>
          <p:nvPr>
            <p:custDataLst>
              <p:tags r:id="rId2"/>
            </p:custDataLst>
          </p:nvPr>
        </p:nvSpPr>
        <p:spPr bwMode="auto">
          <a:xfrm>
            <a:off x="228600" y="5410200"/>
            <a:ext cx="4267200" cy="12954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r>
              <a:rPr lang="en-US" sz="2000" b="1" dirty="0">
                <a:latin typeface="Garamond" pitchFamily="18" charset="0"/>
              </a:rPr>
              <a:t>Key Point:</a:t>
            </a:r>
            <a:r>
              <a:rPr lang="en-US" sz="2000" dirty="0">
                <a:latin typeface="Garamond" pitchFamily="18" charset="0"/>
              </a:rPr>
              <a:t> If the objective of a communication is not clear, we should first spend time thinking about it and deciding the objective.  </a:t>
            </a: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solidFill>
                  <a:srgbClr val="000000"/>
                </a:solidFill>
                <a:latin typeface="Arial" charset="0"/>
                <a:cs typeface="Arial" charset="0"/>
              </a:rPr>
              <a:t>‘लक्ष्य’ क्यों महत्वपूर्ण है</a:t>
            </a:r>
            <a:r>
              <a:rPr lang="en-US" sz="2400" dirty="0" smtClean="0">
                <a:solidFill>
                  <a:srgbClr val="000000"/>
                </a:solidFill>
                <a:latin typeface="Arial" charset="0"/>
                <a:cs typeface="Arial" charset="0"/>
              </a:rPr>
              <a:t>?</a:t>
            </a:r>
            <a:endParaRPr lang="en-GB" sz="2400" dirty="0">
              <a:solidFill>
                <a:srgbClr val="000000"/>
              </a:solidFill>
              <a:cs typeface="Arial" pitchFamily="34" charset="0"/>
            </a:endParaRPr>
          </a:p>
        </p:txBody>
      </p:sp>
      <p:sp>
        <p:nvSpPr>
          <p:cNvPr id="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srgbClr val="000000"/>
                </a:solidFill>
                <a:latin typeface="Arial" charset="0"/>
                <a:cs typeface="Arial" charset="0"/>
              </a:rPr>
              <a:t>Why is the ‘Objective’ important ?</a:t>
            </a:r>
            <a:endParaRPr lang="en-GB" sz="2400" dirty="0">
              <a:solidFill>
                <a:srgbClr val="000000"/>
              </a:solidFill>
              <a:cs typeface="Arial" pitchFamily="34" charset="0"/>
            </a:endParaRPr>
          </a:p>
        </p:txBody>
      </p:sp>
      <p:sp>
        <p:nvSpPr>
          <p:cNvPr id="9" name="Content Placeholder 2"/>
          <p:cNvSpPr txBox="1">
            <a:spLocks/>
          </p:cNvSpPr>
          <p:nvPr>
            <p:custDataLst>
              <p:tags r:id="rId3"/>
            </p:custDataLst>
          </p:nvPr>
        </p:nvSpPr>
        <p:spPr bwMode="auto">
          <a:xfrm>
            <a:off x="46482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216000" indent="-216000" eaLnBrk="0" hangingPunct="0">
              <a:lnSpc>
                <a:spcPct val="110000"/>
              </a:lnSpc>
              <a:spcBef>
                <a:spcPts val="0"/>
              </a:spcBef>
              <a:spcAft>
                <a:spcPts val="0"/>
              </a:spcAft>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lvl1pPr>
            <a:lvl2pPr marL="742950" indent="-285750" eaLnBrk="0" hangingPunct="0">
              <a:spcBef>
                <a:spcPct val="20000"/>
              </a:spcBef>
              <a:buFont typeface="Arial" pitchFamily="34" charset="0"/>
              <a:buChar char="–"/>
              <a:defRPr sz="2800">
                <a:latin typeface="+mn-lt"/>
              </a:defRPr>
            </a:lvl2pPr>
            <a:lvl3pPr marL="1143000" indent="-228600" eaLnBrk="0" hangingPunct="0">
              <a:spcBef>
                <a:spcPct val="20000"/>
              </a:spcBef>
              <a:buFont typeface="Arial" pitchFamily="34" charset="0"/>
              <a:buChar char="•"/>
              <a:defRPr sz="2400">
                <a:latin typeface="+mn-lt"/>
              </a:defRPr>
            </a:lvl3pPr>
            <a:lvl4pPr marL="1600200" indent="-228600" eaLnBrk="0" hangingPunct="0">
              <a:spcBef>
                <a:spcPct val="20000"/>
              </a:spcBef>
              <a:buFont typeface="Arial" pitchFamily="34" charset="0"/>
              <a:buChar char="–"/>
              <a:defRPr sz="2000">
                <a:latin typeface="+mn-lt"/>
              </a:defRPr>
            </a:lvl4pPr>
            <a:lvl5pPr marL="2057400" indent="-228600" eaLnBrk="0" hangingPunct="0">
              <a:spcBef>
                <a:spcPct val="20000"/>
              </a:spcBef>
              <a:buFont typeface="Arial" pitchFamily="34" charset="0"/>
              <a:buChar char="»"/>
              <a:defRPr sz="20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lnSpc>
                <a:spcPct val="130000"/>
              </a:lnSpc>
            </a:pPr>
            <a:r>
              <a:rPr lang="x-none" sz="1500" dirty="0" smtClean="0"/>
              <a:t>या, हम इस संवाद में समय और पैसों का निवेश क्यों कर रहे हैं</a:t>
            </a:r>
            <a:r>
              <a:rPr lang="en-US" sz="1500" dirty="0" smtClean="0"/>
              <a:t>?” </a:t>
            </a:r>
            <a:endParaRPr lang="en-US" sz="1500" dirty="0"/>
          </a:p>
          <a:p>
            <a:pPr>
              <a:lnSpc>
                <a:spcPct val="130000"/>
              </a:lnSpc>
            </a:pPr>
            <a:r>
              <a:rPr lang="x-none" sz="1500" dirty="0" smtClean="0"/>
              <a:t>आपने व्यापार के लिए पोस्टर (या पुस्‍त‍िका) का निर्माण क्यों किया</a:t>
            </a:r>
            <a:r>
              <a:rPr lang="en-US" sz="1500" dirty="0" smtClean="0"/>
              <a:t>:</a:t>
            </a:r>
            <a:endParaRPr lang="en-US" sz="1500" dirty="0"/>
          </a:p>
          <a:p>
            <a:pPr lvl="1">
              <a:lnSpc>
                <a:spcPct val="130000"/>
              </a:lnSpc>
              <a:spcBef>
                <a:spcPts val="0"/>
              </a:spcBef>
              <a:spcAft>
                <a:spcPts val="0"/>
              </a:spcAft>
            </a:pPr>
            <a:r>
              <a:rPr lang="x-none" sz="1500" dirty="0" smtClean="0"/>
              <a:t>जून में कोल्ड ड्रिंक की बिक्री बढ़ाने के लिए </a:t>
            </a:r>
            <a:endParaRPr lang="en-IN" sz="1500" dirty="0"/>
          </a:p>
          <a:p>
            <a:pPr lvl="1">
              <a:lnSpc>
                <a:spcPct val="130000"/>
              </a:lnSpc>
              <a:spcBef>
                <a:spcPts val="0"/>
              </a:spcBef>
              <a:spcAft>
                <a:spcPts val="0"/>
              </a:spcAft>
            </a:pPr>
            <a:r>
              <a:rPr lang="x-none" sz="1500" dirty="0" smtClean="0"/>
              <a:t>स्कूल की कैंटीन कमिटी को इस बारे में जागरुक करने के लिए कि सोया पनीर ज्यादा सेहतमंद होता है </a:t>
            </a:r>
            <a:endParaRPr lang="en-IN" sz="1500" dirty="0"/>
          </a:p>
          <a:p>
            <a:pPr>
              <a:lnSpc>
                <a:spcPct val="130000"/>
              </a:lnSpc>
            </a:pPr>
            <a:r>
              <a:rPr lang="x-none" sz="1500" dirty="0" smtClean="0"/>
              <a:t>क्या कुछ अन्य ऐसा भी है जो आप कर सकते हैं</a:t>
            </a:r>
            <a:r>
              <a:rPr lang="en-US" sz="1500" dirty="0" smtClean="0"/>
              <a:t>?</a:t>
            </a:r>
            <a:endParaRPr lang="en-US" sz="1500" dirty="0"/>
          </a:p>
          <a:p>
            <a:pPr>
              <a:lnSpc>
                <a:spcPct val="130000"/>
              </a:lnSpc>
            </a:pPr>
            <a:r>
              <a:rPr lang="x-none" sz="1500" dirty="0" smtClean="0"/>
              <a:t>यह देखिए कि किस प्रकार से अलग-अलग कारणों से अलग-अलग संवाद गतिविधियां की जाती हैं </a:t>
            </a:r>
            <a:r>
              <a:rPr lang="en-US" sz="1500" dirty="0" smtClean="0"/>
              <a:t> </a:t>
            </a:r>
            <a:endParaRPr lang="en-US" sz="1500" dirty="0"/>
          </a:p>
          <a:p>
            <a:pPr>
              <a:lnSpc>
                <a:spcPct val="130000"/>
              </a:lnSpc>
            </a:pPr>
            <a:r>
              <a:rPr lang="x-none" sz="1500" dirty="0" smtClean="0"/>
              <a:t>संवाद की योजना बनाने का पहला चरण है ‘लक्ष्य’ को अच्छे से समझना </a:t>
            </a:r>
            <a:endParaRPr lang="en-US" sz="1500" dirty="0"/>
          </a:p>
        </p:txBody>
      </p:sp>
      <p:sp>
        <p:nvSpPr>
          <p:cNvPr id="10" name="Rectangle 9"/>
          <p:cNvSpPr>
            <a:spLocks noChangeArrowheads="1"/>
          </p:cNvSpPr>
          <p:nvPr>
            <p:custDataLst>
              <p:tags r:id="rId4"/>
            </p:custDataLst>
          </p:nvPr>
        </p:nvSpPr>
        <p:spPr bwMode="auto">
          <a:xfrm>
            <a:off x="4648200" y="5410200"/>
            <a:ext cx="4267200" cy="12954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r>
              <a:rPr lang="x-none" sz="2000" b="1" dirty="0" smtClean="0">
                <a:latin typeface="Garamond" pitchFamily="18" charset="0"/>
              </a:rPr>
              <a:t>मुख्य बिंदु: </a:t>
            </a:r>
            <a:r>
              <a:rPr lang="x-none" sz="2000" dirty="0" smtClean="0">
                <a:latin typeface="Garamond" pitchFamily="18" charset="0"/>
              </a:rPr>
              <a:t>यदि संवाद का लक्ष्य स्पष्ट नहीं है, तो हमें सबसे पहले उसे सोचने पर समय लगाना चाहिए और लक्ष्य निर्धारित करना चाहिए </a:t>
            </a:r>
            <a:endParaRPr lang="en-US" sz="2000" dirty="0">
              <a:latin typeface="Garamond" pitchFamily="18"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DDC34E10-2406-CD4E-8D1C-484448403055}" type="slidenum">
              <a:rPr lang="en-US" sz="1600" b="1" smtClean="0">
                <a:solidFill>
                  <a:prstClr val="black"/>
                </a:solidFill>
              </a:rPr>
              <a:t>49</a:t>
            </a:fld>
            <a:endParaRPr lang="en-US" sz="1600" b="1" dirty="0" smtClean="0">
              <a:solidFill>
                <a:prstClr val="black"/>
              </a:solidFill>
            </a:endParaRPr>
          </a:p>
        </p:txBody>
      </p:sp>
    </p:spTree>
    <p:extLst>
      <p:ext uri="{BB962C8B-B14F-4D97-AF65-F5344CB8AC3E}">
        <p14:creationId xmlns:p14="http://schemas.microsoft.com/office/powerpoint/2010/main" val="23448927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xEl>
                                              <p:pRg st="3" end="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cs typeface="Arial" charset="0"/>
              </a:rPr>
              <a:t>1-a. Customers of the business - Examples</a:t>
            </a:r>
            <a:endParaRPr lang="en-GB" sz="2400" dirty="0">
              <a:cs typeface="Arial" charset="0"/>
            </a:endParaRPr>
          </a:p>
        </p:txBody>
      </p:sp>
      <p:sp>
        <p:nvSpPr>
          <p:cNvPr id="12291" name="Text Box 2"/>
          <p:cNvSpPr txBox="1">
            <a:spLocks noChangeArrowheads="1"/>
          </p:cNvSpPr>
          <p:nvPr/>
        </p:nvSpPr>
        <p:spPr bwMode="auto">
          <a:xfrm>
            <a:off x="228600" y="1066800"/>
            <a:ext cx="4267200" cy="5486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IN" sz="2000" b="1" dirty="0" smtClean="0">
                <a:solidFill>
                  <a:srgbClr val="000000"/>
                </a:solidFill>
                <a:cs typeface="Arial" charset="0"/>
              </a:rPr>
              <a:t>Example of a production business </a:t>
            </a:r>
            <a:r>
              <a:rPr lang="en-IN" sz="2000" dirty="0" smtClean="0">
                <a:solidFill>
                  <a:srgbClr val="000000"/>
                </a:solidFill>
                <a:cs typeface="Arial" charset="0"/>
              </a:rPr>
              <a:t>- </a:t>
            </a:r>
            <a:r>
              <a:rPr lang="en-IN" sz="2000" dirty="0">
                <a:solidFill>
                  <a:srgbClr val="000000"/>
                </a:solidFill>
                <a:cs typeface="Arial" charset="0"/>
              </a:rPr>
              <a:t>a small girl comes to Ramu’s Tasty tea shop with her mother. The mother buys and pays for the chocolate but it is for the girl. We call mother “customer</a:t>
            </a:r>
            <a:r>
              <a:rPr lang="en-IN" sz="2000" dirty="0" smtClean="0">
                <a:solidFill>
                  <a:srgbClr val="000000"/>
                </a:solidFill>
                <a:cs typeface="Arial" charset="0"/>
              </a:rPr>
              <a:t>”</a:t>
            </a:r>
          </a:p>
          <a:p>
            <a:pPr lvl="1" eaLnBrk="1" hangingPunct="1">
              <a:lnSpc>
                <a:spcPct val="120000"/>
              </a:lnSpc>
              <a:buSzPct val="100000"/>
              <a:buFont typeface="Arial" charset="0"/>
              <a:buChar char="•"/>
            </a:pPr>
            <a:r>
              <a:rPr lang="en-IN" sz="2000" b="1" dirty="0">
                <a:solidFill>
                  <a:srgbClr val="000000"/>
                </a:solidFill>
                <a:cs typeface="Arial" charset="0"/>
              </a:rPr>
              <a:t>Example of a </a:t>
            </a:r>
            <a:r>
              <a:rPr lang="en-IN" sz="2000" b="1" dirty="0" smtClean="0">
                <a:solidFill>
                  <a:srgbClr val="000000"/>
                </a:solidFill>
                <a:cs typeface="Arial" charset="0"/>
              </a:rPr>
              <a:t>trading </a:t>
            </a:r>
            <a:r>
              <a:rPr lang="en-IN" sz="2000" b="1" dirty="0">
                <a:solidFill>
                  <a:srgbClr val="000000"/>
                </a:solidFill>
                <a:cs typeface="Arial" charset="0"/>
              </a:rPr>
              <a:t>business</a:t>
            </a:r>
            <a:r>
              <a:rPr lang="en-IN" sz="2000" dirty="0">
                <a:solidFill>
                  <a:srgbClr val="000000"/>
                </a:solidFill>
                <a:cs typeface="Arial" charset="0"/>
              </a:rPr>
              <a:t> - a </a:t>
            </a:r>
            <a:r>
              <a:rPr lang="en-IN" sz="2000" dirty="0" smtClean="0">
                <a:solidFill>
                  <a:srgbClr val="000000"/>
                </a:solidFill>
                <a:cs typeface="Arial" charset="0"/>
              </a:rPr>
              <a:t>small boy with his father comes to Kanku’s General store. The father buys and pays for the notebook but it is for the boy. We call the father the “customer” even though the boy will use the notebook.</a:t>
            </a: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F02D0844-784C-4B61-BC83-9A6B42F13E59}" type="slidenum">
              <a:rPr lang="en-US" sz="1600" b="1" smtClean="0">
                <a:solidFill>
                  <a:schemeClr val="tx1"/>
                </a:solidFill>
              </a:rPr>
              <a:pPr algn="ctr">
                <a:defRPr/>
              </a:pPr>
              <a:t>5</a:t>
            </a:fld>
            <a:endParaRPr lang="en-US" sz="1600" b="1" dirty="0" smtClean="0">
              <a:solidFill>
                <a:schemeClr val="tx1"/>
              </a:solidFill>
            </a:endParaRPr>
          </a:p>
        </p:txBody>
      </p:sp>
      <p:sp>
        <p:nvSpPr>
          <p:cNvPr id="5" name="Text Box 1"/>
          <p:cNvSpPr txBox="1">
            <a:spLocks noChangeArrowheads="1"/>
          </p:cNvSpPr>
          <p:nvPr/>
        </p:nvSpPr>
        <p:spPr bwMode="auto">
          <a:xfrm>
            <a:off x="4648200" y="163629"/>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a:t>
            </a:r>
            <a:r>
              <a:rPr lang="x-none" sz="2400" dirty="0" smtClean="0">
                <a:solidFill>
                  <a:srgbClr val="000000"/>
                </a:solidFill>
                <a:cs typeface="Arial" charset="0"/>
              </a:rPr>
              <a:t>आपके ग्राहक और उनकी आवश्यकताएं </a:t>
            </a:r>
            <a:endParaRPr lang="en-GB" sz="2400" dirty="0">
              <a:solidFill>
                <a:srgbClr val="000000"/>
              </a:solidFill>
              <a:cs typeface="Arial" charset="0"/>
            </a:endParaRPr>
          </a:p>
        </p:txBody>
      </p:sp>
      <p:sp>
        <p:nvSpPr>
          <p:cNvPr id="6" name="Text Box 2"/>
          <p:cNvSpPr txBox="1">
            <a:spLocks noChangeArrowheads="1"/>
          </p:cNvSpPr>
          <p:nvPr/>
        </p:nvSpPr>
        <p:spPr bwMode="auto">
          <a:xfrm>
            <a:off x="4648200" y="1078029"/>
            <a:ext cx="4267200" cy="5486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endParaRPr lang="en-IN" sz="2000" dirty="0">
              <a:solidFill>
                <a:srgbClr val="000000"/>
              </a:solidFill>
              <a:cs typeface="Arial" charset="0"/>
            </a:endParaRPr>
          </a:p>
        </p:txBody>
      </p:sp>
    </p:spTree>
    <p:extLst>
      <p:ext uri="{BB962C8B-B14F-4D97-AF65-F5344CB8AC3E}">
        <p14:creationId xmlns:p14="http://schemas.microsoft.com/office/powerpoint/2010/main" val="15062202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nodePh="1">
                                  <p:stCondLst>
                                    <p:cond delay="0"/>
                                  </p:stCondLst>
                                  <p:endCondLst>
                                    <p:cond evt="begin" delay="0">
                                      <p:tn val="13"/>
                                    </p:cond>
                                  </p:end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6" name="TextBox 7"/>
          <p:cNvSpPr txBox="1">
            <a:spLocks noChangeArrowheads="1"/>
          </p:cNvSpPr>
          <p:nvPr/>
        </p:nvSpPr>
        <p:spPr bwMode="auto">
          <a:xfrm>
            <a:off x="4711700" y="991850"/>
            <a:ext cx="27559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smtClean="0">
                <a:latin typeface="Calibri" pitchFamily="34" charset="0"/>
              </a:rPr>
              <a:t>3. </a:t>
            </a:r>
            <a:r>
              <a:rPr lang="en-US" sz="2000" dirty="0" smtClean="0">
                <a:latin typeface="Calibri" pitchFamily="34" charset="0"/>
                <a:cs typeface="Arial" pitchFamily="34" charset="0"/>
              </a:rPr>
              <a:t>Design </a:t>
            </a:r>
            <a:r>
              <a:rPr lang="en-US" sz="2000" dirty="0">
                <a:latin typeface="Calibri" pitchFamily="34" charset="0"/>
                <a:cs typeface="Arial" pitchFamily="34" charset="0"/>
              </a:rPr>
              <a:t>and send the communication </a:t>
            </a:r>
            <a:endParaRPr lang="en-US" sz="2000" dirty="0" smtClean="0">
              <a:latin typeface="Calibri" pitchFamily="34" charset="0"/>
              <a:cs typeface="Arial" pitchFamily="34" charset="0"/>
            </a:endParaRPr>
          </a:p>
          <a:p>
            <a:pPr marL="0" indent="0" eaLnBrk="1" hangingPunct="1"/>
            <a:r>
              <a:rPr lang="en-US" sz="2000" dirty="0" smtClean="0">
                <a:latin typeface="Calibri" pitchFamily="34" charset="0"/>
                <a:cs typeface="Arial" pitchFamily="34" charset="0"/>
              </a:rPr>
              <a:t>3. </a:t>
            </a:r>
            <a:r>
              <a:rPr lang="x-none" sz="2000" dirty="0" smtClean="0">
                <a:latin typeface="Calibri" pitchFamily="34" charset="0"/>
                <a:cs typeface="Arial" pitchFamily="34" charset="0"/>
              </a:rPr>
              <a:t>संवाद बनाना और प्रेषि‍त करना </a:t>
            </a:r>
            <a:endParaRPr lang="en-US" sz="2000" dirty="0">
              <a:latin typeface="Kruti Dev 010" pitchFamily="2" charset="0"/>
              <a:cs typeface="Arial" pitchFamily="34" charset="0"/>
            </a:endParaRPr>
          </a:p>
        </p:txBody>
      </p:sp>
      <p:sp>
        <p:nvSpPr>
          <p:cNvPr id="279559" name="TextBox 7"/>
          <p:cNvSpPr txBox="1">
            <a:spLocks noChangeArrowheads="1"/>
          </p:cNvSpPr>
          <p:nvPr/>
        </p:nvSpPr>
        <p:spPr bwMode="auto">
          <a:xfrm>
            <a:off x="2819400" y="2819400"/>
            <a:ext cx="341630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smtClean="0">
                <a:latin typeface="Calibri" pitchFamily="34" charset="0"/>
                <a:cs typeface="Arial" pitchFamily="34" charset="0"/>
              </a:rPr>
              <a:t>2. Understand </a:t>
            </a:r>
            <a:r>
              <a:rPr lang="en-US" sz="2000" dirty="0">
                <a:latin typeface="Calibri" pitchFamily="34" charset="0"/>
                <a:cs typeface="Arial" pitchFamily="34" charset="0"/>
              </a:rPr>
              <a:t>the target audience and determine the message </a:t>
            </a:r>
            <a:endParaRPr lang="en-US" sz="2000" dirty="0" smtClean="0">
              <a:latin typeface="Calibri" pitchFamily="34" charset="0"/>
              <a:cs typeface="Arial" pitchFamily="34" charset="0"/>
            </a:endParaRPr>
          </a:p>
          <a:p>
            <a:pPr marL="0" indent="0" eaLnBrk="1" hangingPunct="1"/>
            <a:r>
              <a:rPr lang="en-US" sz="2000" dirty="0" smtClean="0">
                <a:latin typeface="Calibri" pitchFamily="34" charset="0"/>
                <a:cs typeface="Arial" pitchFamily="34" charset="0"/>
              </a:rPr>
              <a:t>2. </a:t>
            </a:r>
            <a:r>
              <a:rPr lang="x-none" sz="2000" dirty="0" smtClean="0">
                <a:latin typeface="Calibri" pitchFamily="34" charset="0"/>
                <a:cs typeface="Arial" pitchFamily="34" charset="0"/>
              </a:rPr>
              <a:t>लक्ष्य श्रोताओं को समझना और संदेश निर्धारित करना </a:t>
            </a:r>
            <a:endParaRPr lang="en-US" sz="2000" dirty="0">
              <a:latin typeface="Kruti Dev 010" pitchFamily="2" charset="0"/>
              <a:cs typeface="Arial" pitchFamily="34" charset="0"/>
            </a:endParaRPr>
          </a:p>
        </p:txBody>
      </p:sp>
      <p:sp>
        <p:nvSpPr>
          <p:cNvPr id="279564" name="TextBox 7"/>
          <p:cNvSpPr txBox="1">
            <a:spLocks noChangeArrowheads="1"/>
          </p:cNvSpPr>
          <p:nvPr/>
        </p:nvSpPr>
        <p:spPr bwMode="auto">
          <a:xfrm>
            <a:off x="520700" y="5257800"/>
            <a:ext cx="23749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smtClean="0">
                <a:latin typeface="Calibri" pitchFamily="34" charset="0"/>
                <a:cs typeface="Arial" pitchFamily="34" charset="0"/>
              </a:rPr>
              <a:t>1. Decide </a:t>
            </a:r>
            <a:r>
              <a:rPr lang="en-US" sz="2000" dirty="0">
                <a:latin typeface="Calibri" pitchFamily="34" charset="0"/>
                <a:cs typeface="Arial" pitchFamily="34" charset="0"/>
              </a:rPr>
              <a:t>on the objective </a:t>
            </a:r>
            <a:endParaRPr lang="en-US" sz="2000" dirty="0" smtClean="0">
              <a:latin typeface="Calibri" pitchFamily="34" charset="0"/>
              <a:cs typeface="Arial" pitchFamily="34" charset="0"/>
            </a:endParaRPr>
          </a:p>
          <a:p>
            <a:pPr marL="0" indent="0" eaLnBrk="1" hangingPunct="1"/>
            <a:r>
              <a:rPr lang="en-US" dirty="0" smtClean="0">
                <a:latin typeface="Calibri" pitchFamily="34" charset="0"/>
                <a:cs typeface="Arial" pitchFamily="34" charset="0"/>
              </a:rPr>
              <a:t>1. </a:t>
            </a:r>
            <a:r>
              <a:rPr lang="x-none" dirty="0" smtClean="0">
                <a:latin typeface="Calibri" pitchFamily="34" charset="0"/>
                <a:cs typeface="Arial" pitchFamily="34" charset="0"/>
              </a:rPr>
              <a:t>लक्ष्य निर्धारित करना </a:t>
            </a:r>
            <a:endParaRPr lang="en-US" sz="2000" dirty="0">
              <a:latin typeface="Calibri" pitchFamily="34" charset="0"/>
              <a:cs typeface="Arial" pitchFamily="34" charset="0"/>
            </a:endParaRPr>
          </a:p>
        </p:txBody>
      </p:sp>
      <p:sp>
        <p:nvSpPr>
          <p:cNvPr id="12" name="Slide Number Placeholder 5"/>
          <p:cNvSpPr>
            <a:spLocks noGrp="1"/>
          </p:cNvSpPr>
          <p:nvPr>
            <p:ph type="sldNum" sz="quarter" idx="10"/>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fontAlgn="base">
              <a:spcBef>
                <a:spcPct val="0"/>
              </a:spcBef>
              <a:spcAft>
                <a:spcPct val="0"/>
              </a:spcAft>
              <a:defRPr/>
            </a:pPr>
            <a:fld id="{B637862D-FF43-4FB1-A3E6-0FE0ED6AB69A}" type="slidenum">
              <a:rPr lang="en-US" sz="1600" b="1" smtClean="0">
                <a:solidFill>
                  <a:schemeClr val="tx1"/>
                </a:solidFill>
              </a:rPr>
              <a:pPr algn="ctr" fontAlgn="base">
                <a:spcBef>
                  <a:spcPct val="0"/>
                </a:spcBef>
                <a:spcAft>
                  <a:spcPct val="0"/>
                </a:spcAft>
                <a:defRPr/>
              </a:pPr>
              <a:t>50</a:t>
            </a:fld>
            <a:endParaRPr lang="en-US" sz="1600" b="1" dirty="0" smtClean="0">
              <a:solidFill>
                <a:schemeClr val="tx1"/>
              </a:solidFill>
            </a:endParaRPr>
          </a:p>
        </p:txBody>
      </p:sp>
      <p:pic>
        <p:nvPicPr>
          <p:cNvPr id="13"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3500" y="1432917"/>
            <a:ext cx="927100" cy="901700"/>
          </a:xfrm>
          <a:prstGeom prst="rect">
            <a:avLst/>
          </a:prstGeom>
          <a:noFill/>
          <a:ln>
            <a:noFill/>
          </a:ln>
          <a:extLst/>
        </p:spPr>
      </p:pic>
      <p:pic>
        <p:nvPicPr>
          <p:cNvPr id="14"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99991" y="3276491"/>
            <a:ext cx="927100" cy="901700"/>
          </a:xfrm>
          <a:prstGeom prst="rect">
            <a:avLst/>
          </a:prstGeom>
          <a:noFill/>
          <a:ln>
            <a:noFill/>
          </a:ln>
          <a:extLst/>
        </p:spPr>
      </p:pic>
      <p:pic>
        <p:nvPicPr>
          <p:cNvPr id="15"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600" y="5407042"/>
            <a:ext cx="927100" cy="901700"/>
          </a:xfrm>
          <a:prstGeom prst="rect">
            <a:avLst/>
          </a:prstGeom>
          <a:noFill/>
          <a:ln>
            <a:noFill/>
          </a:ln>
          <a:extLst/>
        </p:spPr>
      </p:pic>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solidFill>
                  <a:srgbClr val="000000"/>
                </a:solidFill>
                <a:cs typeface="Arial" pitchFamily="34" charset="0"/>
              </a:rPr>
              <a:t>व्यापारिक संवाद की योजना बनाना </a:t>
            </a:r>
            <a:endParaRPr lang="en-GB" sz="2400" dirty="0">
              <a:solidFill>
                <a:srgbClr val="000000"/>
              </a:solidFill>
              <a:cs typeface="Arial" pitchFamily="34" charset="0"/>
            </a:endParaRPr>
          </a:p>
        </p:txBody>
      </p:sp>
      <p:sp>
        <p:nvSpPr>
          <p:cNvPr id="16"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latin typeface="Calibri" pitchFamily="34" charset="0"/>
                <a:cs typeface="Arial" pitchFamily="34" charset="0"/>
              </a:rPr>
              <a:t>Planning a marketing communication</a:t>
            </a:r>
            <a:endParaRPr lang="en-GB" sz="2400" dirty="0">
              <a:solidFill>
                <a:srgbClr val="000000"/>
              </a:solidFill>
              <a:cs typeface="Arial" pitchFamily="34" charset="0"/>
            </a:endParaRPr>
          </a:p>
        </p:txBody>
      </p:sp>
      <p:sp>
        <p:nvSpPr>
          <p:cNvPr id="17" name="Oval 16"/>
          <p:cNvSpPr/>
          <p:nvPr/>
        </p:nvSpPr>
        <p:spPr>
          <a:xfrm>
            <a:off x="2209800" y="2509344"/>
            <a:ext cx="3962400" cy="2519856"/>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schemeClr val="tx1"/>
              </a:solidFill>
            </a:endParaRPr>
          </a:p>
        </p:txBody>
      </p:sp>
    </p:spTree>
    <p:extLst>
      <p:ext uri="{BB962C8B-B14F-4D97-AF65-F5344CB8AC3E}">
        <p14:creationId xmlns:p14="http://schemas.microsoft.com/office/powerpoint/2010/main" val="35130690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95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955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6" grpId="0"/>
      <p:bldP spid="279559" grpId="0"/>
      <p:bldP spid="1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Understanding the “target audience”</a:t>
            </a:r>
            <a:endParaRPr lang="en-GB" sz="24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267200" cy="5441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spcBef>
                <a:spcPct val="20000"/>
              </a:spcBef>
              <a:buFont typeface="Arial" pitchFamily="34" charset="0"/>
              <a:buChar char="•"/>
            </a:pPr>
            <a:r>
              <a:rPr lang="en-US" sz="2000" b="1" u="sng" dirty="0"/>
              <a:t>Target audience </a:t>
            </a:r>
            <a:r>
              <a:rPr lang="en-US" sz="2000" dirty="0"/>
              <a:t>for a communication consists of </a:t>
            </a:r>
            <a:r>
              <a:rPr lang="en-US" sz="2000" dirty="0" smtClean="0"/>
              <a:t>some or </a:t>
            </a:r>
            <a:r>
              <a:rPr lang="en-US" sz="2000" dirty="0"/>
              <a:t>all the </a:t>
            </a:r>
            <a:r>
              <a:rPr lang="en-US" sz="2000" u="sng" dirty="0"/>
              <a:t>target customer types </a:t>
            </a:r>
            <a:r>
              <a:rPr lang="en-US" sz="2000" dirty="0"/>
              <a:t>for a </a:t>
            </a:r>
            <a:r>
              <a:rPr lang="en-US" sz="2000" dirty="0" smtClean="0"/>
              <a:t>product </a:t>
            </a:r>
            <a:r>
              <a:rPr lang="en-US" sz="2000" dirty="0"/>
              <a:t>or </a:t>
            </a:r>
            <a:r>
              <a:rPr lang="en-US" sz="2000" dirty="0" smtClean="0"/>
              <a:t>service</a:t>
            </a:r>
            <a:endParaRPr lang="en-US" sz="2000" dirty="0">
              <a:solidFill>
                <a:srgbClr val="000000"/>
              </a:solidFill>
              <a:cs typeface="Arial" pitchFamily="34" charset="0"/>
            </a:endParaRPr>
          </a:p>
          <a:p>
            <a:pPr marL="216000" indent="-216000" eaLnBrk="1" hangingPunct="1">
              <a:spcBef>
                <a:spcPct val="20000"/>
              </a:spcBef>
              <a:buFont typeface="Arial" pitchFamily="34" charset="0"/>
              <a:buChar char="•"/>
            </a:pPr>
            <a:r>
              <a:rPr lang="en-US" sz="2000" dirty="0">
                <a:solidFill>
                  <a:srgbClr val="000000"/>
                </a:solidFill>
                <a:cs typeface="Arial" pitchFamily="34" charset="0"/>
              </a:rPr>
              <a:t>If we don’t understand the target audience, </a:t>
            </a:r>
            <a:r>
              <a:rPr lang="en-US" sz="2000" dirty="0" smtClean="0">
                <a:solidFill>
                  <a:srgbClr val="000000"/>
                </a:solidFill>
                <a:cs typeface="Arial" pitchFamily="34" charset="0"/>
              </a:rPr>
              <a:t>we may do one or more of the following </a:t>
            </a:r>
            <a:r>
              <a:rPr lang="en-US" sz="2000" dirty="0">
                <a:solidFill>
                  <a:srgbClr val="000000"/>
                </a:solidFill>
                <a:cs typeface="Arial" pitchFamily="34" charset="0"/>
              </a:rPr>
              <a:t>:</a:t>
            </a:r>
          </a:p>
          <a:p>
            <a:pPr marL="673200" lvl="3" indent="-216000" eaLnBrk="1" hangingPunct="1">
              <a:spcBef>
                <a:spcPts val="800"/>
              </a:spcBef>
              <a:buFont typeface="+mj-lt"/>
              <a:buAutoNum type="arabicPeriod"/>
            </a:pPr>
            <a:r>
              <a:rPr lang="en-US" dirty="0" smtClean="0">
                <a:solidFill>
                  <a:srgbClr val="000000"/>
                </a:solidFill>
                <a:cs typeface="Arial" pitchFamily="34" charset="0"/>
              </a:rPr>
              <a:t>If we use wrong way to communicate:  Potential and existing customers may </a:t>
            </a:r>
            <a:r>
              <a:rPr lang="en-US" dirty="0">
                <a:solidFill>
                  <a:srgbClr val="000000"/>
                </a:solidFill>
                <a:cs typeface="Arial" pitchFamily="34" charset="0"/>
              </a:rPr>
              <a:t>not notice our communication</a:t>
            </a:r>
          </a:p>
          <a:p>
            <a:pPr marL="673200" lvl="3" indent="-216000" eaLnBrk="1" hangingPunct="1">
              <a:spcBef>
                <a:spcPts val="800"/>
              </a:spcBef>
              <a:buFont typeface="+mj-lt"/>
              <a:buAutoNum type="arabicPeriod"/>
            </a:pPr>
            <a:r>
              <a:rPr lang="en-US" dirty="0" smtClean="0">
                <a:solidFill>
                  <a:srgbClr val="000000"/>
                </a:solidFill>
                <a:cs typeface="Arial" pitchFamily="34" charset="0"/>
              </a:rPr>
              <a:t>If we talk about wrong benefit: They </a:t>
            </a:r>
            <a:r>
              <a:rPr lang="en-US" dirty="0">
                <a:solidFill>
                  <a:srgbClr val="000000"/>
                </a:solidFill>
                <a:cs typeface="Arial" pitchFamily="34" charset="0"/>
              </a:rPr>
              <a:t>may not understand </a:t>
            </a:r>
            <a:r>
              <a:rPr lang="en-US" dirty="0" smtClean="0">
                <a:solidFill>
                  <a:srgbClr val="000000"/>
                </a:solidFill>
                <a:cs typeface="Arial" pitchFamily="34" charset="0"/>
              </a:rPr>
              <a:t>it or be able to relate to it</a:t>
            </a:r>
            <a:endParaRPr lang="en-US" dirty="0">
              <a:solidFill>
                <a:srgbClr val="000000"/>
              </a:solidFill>
              <a:cs typeface="Arial" pitchFamily="34" charset="0"/>
            </a:endParaRPr>
          </a:p>
          <a:p>
            <a:pPr marL="673200" lvl="3" indent="-216000" eaLnBrk="1" hangingPunct="1">
              <a:spcBef>
                <a:spcPts val="800"/>
              </a:spcBef>
              <a:buFont typeface="+mj-lt"/>
              <a:buAutoNum type="arabicPeriod"/>
            </a:pPr>
            <a:r>
              <a:rPr lang="en-US" dirty="0" smtClean="0">
                <a:solidFill>
                  <a:srgbClr val="000000"/>
                </a:solidFill>
                <a:cs typeface="Arial" pitchFamily="34" charset="0"/>
              </a:rPr>
              <a:t>If we use wrong style or design to communicate then they </a:t>
            </a:r>
            <a:r>
              <a:rPr lang="en-US" dirty="0">
                <a:solidFill>
                  <a:srgbClr val="000000"/>
                </a:solidFill>
                <a:cs typeface="Arial" pitchFamily="34" charset="0"/>
              </a:rPr>
              <a:t>may not like it</a:t>
            </a: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41D18AD-A24A-4651-9B4E-1E5BB34EA949}" type="slidenum">
              <a:rPr lang="en-US" sz="1600" b="1" smtClean="0">
                <a:solidFill>
                  <a:prstClr val="black"/>
                </a:solidFill>
              </a:rPr>
              <a:pPr algn="ctr">
                <a:defRPr/>
              </a:pPr>
              <a:t>51</a:t>
            </a:fld>
            <a:endParaRPr lang="en-US" sz="1600" b="1" smtClean="0">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solidFill>
                  <a:srgbClr val="000000"/>
                </a:solidFill>
                <a:cs typeface="Arial" pitchFamily="34" charset="0"/>
              </a:rPr>
              <a:t>‘टार्गेट ऑडियेंस/ लक्ष्य श्रोता’ को समझना </a:t>
            </a:r>
            <a:endParaRPr lang="en-GB" sz="2400" dirty="0">
              <a:solidFill>
                <a:srgbClr val="000000"/>
              </a:solidFill>
              <a:cs typeface="Arial" pitchFamily="34" charset="0"/>
            </a:endParaRPr>
          </a:p>
        </p:txBody>
      </p:sp>
      <p:sp>
        <p:nvSpPr>
          <p:cNvPr id="10" name="Text Box 2"/>
          <p:cNvSpPr txBox="1">
            <a:spLocks noChangeArrowheads="1"/>
          </p:cNvSpPr>
          <p:nvPr/>
        </p:nvSpPr>
        <p:spPr bwMode="auto">
          <a:xfrm>
            <a:off x="4648200" y="1035050"/>
            <a:ext cx="4267200" cy="5441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14000"/>
              </a:lnSpc>
              <a:spcBef>
                <a:spcPct val="20000"/>
              </a:spcBef>
              <a:buFont typeface="Arial" pitchFamily="34" charset="0"/>
              <a:buChar char="•"/>
            </a:pPr>
            <a:r>
              <a:rPr lang="x-none" sz="2000" dirty="0" smtClean="0">
                <a:solidFill>
                  <a:srgbClr val="000000"/>
                </a:solidFill>
                <a:cs typeface="Arial" pitchFamily="34" charset="0"/>
              </a:rPr>
              <a:t>संवाद के लिए </a:t>
            </a:r>
            <a:r>
              <a:rPr lang="x-none" sz="2000" b="1" u="sng" dirty="0" smtClean="0">
                <a:solidFill>
                  <a:srgbClr val="000000"/>
                </a:solidFill>
                <a:cs typeface="Arial" pitchFamily="34" charset="0"/>
              </a:rPr>
              <a:t>लक्ष्य श्रोताओं</a:t>
            </a:r>
            <a:r>
              <a:rPr lang="x-none" sz="2000" b="1" dirty="0" smtClean="0">
                <a:solidFill>
                  <a:srgbClr val="000000"/>
                </a:solidFill>
                <a:cs typeface="Arial" pitchFamily="34" charset="0"/>
              </a:rPr>
              <a:t> </a:t>
            </a:r>
            <a:r>
              <a:rPr lang="x-none" sz="2000" dirty="0" smtClean="0">
                <a:solidFill>
                  <a:srgbClr val="000000"/>
                </a:solidFill>
                <a:cs typeface="Arial" pitchFamily="34" charset="0"/>
              </a:rPr>
              <a:t>में या तो किसी ब्रांड/उत्पाद के सभी </a:t>
            </a:r>
            <a:r>
              <a:rPr lang="x-none" sz="2000" u="sng" dirty="0" smtClean="0">
                <a:solidFill>
                  <a:srgbClr val="000000"/>
                </a:solidFill>
                <a:cs typeface="Arial" pitchFamily="34" charset="0"/>
              </a:rPr>
              <a:t>प्रकार के लक्ष्य ग्राहक </a:t>
            </a:r>
            <a:r>
              <a:rPr lang="x-none" sz="2000" dirty="0" smtClean="0">
                <a:solidFill>
                  <a:srgbClr val="000000"/>
                </a:solidFill>
                <a:cs typeface="Arial" pitchFamily="34" charset="0"/>
              </a:rPr>
              <a:t>शामिल होते हैं या फिर उनका कुछ हिस्सा </a:t>
            </a:r>
            <a:endParaRPr lang="en-US" sz="2000" dirty="0">
              <a:solidFill>
                <a:srgbClr val="000000"/>
              </a:solidFill>
              <a:cs typeface="Arial" pitchFamily="34" charset="0"/>
            </a:endParaRPr>
          </a:p>
          <a:p>
            <a:pPr marL="216000" indent="-216000" eaLnBrk="1" hangingPunct="1">
              <a:lnSpc>
                <a:spcPct val="114000"/>
              </a:lnSpc>
              <a:spcBef>
                <a:spcPct val="20000"/>
              </a:spcBef>
              <a:buFont typeface="Arial" pitchFamily="34" charset="0"/>
              <a:buChar char="•"/>
            </a:pPr>
            <a:r>
              <a:rPr lang="x-none" sz="2000" dirty="0" smtClean="0">
                <a:solidFill>
                  <a:srgbClr val="000000"/>
                </a:solidFill>
                <a:cs typeface="Arial" pitchFamily="34" charset="0"/>
              </a:rPr>
              <a:t>अगर हम लक्ष्य श्रोताओं को नहीं समझते हैं, तो निम्न बातें हो सकती हैं</a:t>
            </a:r>
            <a:r>
              <a:rPr lang="en-US" sz="2000" dirty="0" smtClean="0">
                <a:solidFill>
                  <a:srgbClr val="000000"/>
                </a:solidFill>
                <a:cs typeface="Arial" pitchFamily="34" charset="0"/>
              </a:rPr>
              <a:t>:</a:t>
            </a:r>
            <a:endParaRPr lang="en-US" sz="2000" dirty="0">
              <a:solidFill>
                <a:srgbClr val="000000"/>
              </a:solidFill>
              <a:cs typeface="Arial" pitchFamily="34" charset="0"/>
            </a:endParaRPr>
          </a:p>
          <a:p>
            <a:pPr marL="673200" lvl="3" indent="-216000" eaLnBrk="1" hangingPunct="1">
              <a:lnSpc>
                <a:spcPct val="114000"/>
              </a:lnSpc>
              <a:spcBef>
                <a:spcPts val="800"/>
              </a:spcBef>
              <a:buFont typeface="+mj-lt"/>
              <a:buAutoNum type="arabicPeriod"/>
            </a:pPr>
            <a:r>
              <a:rPr lang="x-none" dirty="0" smtClean="0">
                <a:solidFill>
                  <a:srgbClr val="000000"/>
                </a:solidFill>
                <a:cs typeface="Arial" pitchFamily="34" charset="0"/>
              </a:rPr>
              <a:t>गलत गतिविधि‍: अपेक्षि‍त प्राप्तकर्ता हो सकता है कि हमारे संवाद पर ध्यान ही न दे </a:t>
            </a:r>
            <a:endParaRPr lang="en-US" dirty="0">
              <a:solidFill>
                <a:srgbClr val="000000"/>
              </a:solidFill>
              <a:cs typeface="Arial" pitchFamily="34" charset="0"/>
            </a:endParaRPr>
          </a:p>
          <a:p>
            <a:pPr marL="673200" lvl="3" indent="-216000" eaLnBrk="1" hangingPunct="1">
              <a:lnSpc>
                <a:spcPct val="114000"/>
              </a:lnSpc>
              <a:spcBef>
                <a:spcPts val="800"/>
              </a:spcBef>
              <a:buFont typeface="+mj-lt"/>
              <a:buAutoNum type="arabicPeriod"/>
            </a:pPr>
            <a:r>
              <a:rPr lang="x-none" dirty="0" smtClean="0">
                <a:solidFill>
                  <a:srgbClr val="000000"/>
                </a:solidFill>
                <a:cs typeface="Arial" pitchFamily="34" charset="0"/>
              </a:rPr>
              <a:t>गलत फायदे: वे हो सकता है कि इसे न समझे या इससे न जुड़े </a:t>
            </a:r>
            <a:endParaRPr lang="en-US" dirty="0">
              <a:solidFill>
                <a:srgbClr val="000000"/>
              </a:solidFill>
              <a:cs typeface="Arial" pitchFamily="34" charset="0"/>
            </a:endParaRPr>
          </a:p>
          <a:p>
            <a:pPr marL="673200" lvl="3" indent="-216000" eaLnBrk="1" hangingPunct="1">
              <a:lnSpc>
                <a:spcPct val="114000"/>
              </a:lnSpc>
              <a:spcBef>
                <a:spcPts val="800"/>
              </a:spcBef>
              <a:buFont typeface="+mj-lt"/>
              <a:buAutoNum type="arabicPeriod"/>
            </a:pPr>
            <a:r>
              <a:rPr lang="x-none" dirty="0" smtClean="0">
                <a:solidFill>
                  <a:srgbClr val="000000"/>
                </a:solidFill>
                <a:cs typeface="Arial" pitchFamily="34" charset="0"/>
              </a:rPr>
              <a:t>गलत तरीका/डिजाइन: हो सकता है कि वे इसे पसंद न करें </a:t>
            </a:r>
            <a:endParaRPr lang="en-US" dirty="0">
              <a:solidFill>
                <a:srgbClr val="000000"/>
              </a:solidFill>
              <a:cs typeface="Arial" pitchFamily="34" charset="0"/>
            </a:endParaRPr>
          </a:p>
        </p:txBody>
      </p:sp>
    </p:spTree>
    <p:extLst>
      <p:ext uri="{BB962C8B-B14F-4D97-AF65-F5344CB8AC3E}">
        <p14:creationId xmlns:p14="http://schemas.microsoft.com/office/powerpoint/2010/main" val="274327846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Understanding the “target audience”…..continued</a:t>
            </a:r>
            <a:endParaRPr lang="en-GB" sz="24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267200" cy="3689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sz="2000" dirty="0">
                <a:cs typeface="Arial" charset="0"/>
              </a:rPr>
              <a:t>What we need to know about the target audience</a:t>
            </a:r>
            <a:r>
              <a:rPr lang="en-US" sz="2000" dirty="0" smtClean="0">
                <a:cs typeface="Arial" charset="0"/>
              </a:rPr>
              <a:t>:</a:t>
            </a:r>
          </a:p>
          <a:p>
            <a:pPr>
              <a:buFont typeface="Arial" panose="020B0604020202020204" pitchFamily="34" charset="0"/>
              <a:buChar char="•"/>
              <a:defRPr/>
            </a:pPr>
            <a:endParaRPr lang="en-US" sz="2000" dirty="0">
              <a:cs typeface="Arial" charset="0"/>
            </a:endParaRPr>
          </a:p>
          <a:p>
            <a:pPr marL="900113" lvl="1" indent="-442913">
              <a:buFont typeface="Arial" pitchFamily="34" charset="0"/>
              <a:buNone/>
              <a:defRPr/>
            </a:pPr>
            <a:r>
              <a:rPr lang="en-US" dirty="0">
                <a:cs typeface="Arial" charset="0"/>
              </a:rPr>
              <a:t>Q1: What are </a:t>
            </a:r>
            <a:r>
              <a:rPr lang="en-US" b="1" dirty="0">
                <a:cs typeface="Arial" charset="0"/>
              </a:rPr>
              <a:t>their </a:t>
            </a:r>
            <a:r>
              <a:rPr lang="en-US" b="1" dirty="0" smtClean="0">
                <a:cs typeface="Arial" charset="0"/>
              </a:rPr>
              <a:t>essential needs </a:t>
            </a:r>
            <a:r>
              <a:rPr lang="en-US" dirty="0">
                <a:cs typeface="Arial" charset="0"/>
              </a:rPr>
              <a:t>(related to the product or service)</a:t>
            </a:r>
          </a:p>
          <a:p>
            <a:pPr marL="900113" lvl="1" indent="-442913">
              <a:buFont typeface="Arial" pitchFamily="34" charset="0"/>
              <a:buNone/>
              <a:defRPr/>
            </a:pPr>
            <a:r>
              <a:rPr lang="en-US" dirty="0">
                <a:cs typeface="Arial" charset="0"/>
              </a:rPr>
              <a:t>Q2: Whether competition satisfies those needs ? In what way </a:t>
            </a:r>
            <a:r>
              <a:rPr lang="en-US" b="1" dirty="0">
                <a:cs typeface="Arial" charset="0"/>
              </a:rPr>
              <a:t>are we better than competition</a:t>
            </a:r>
            <a:r>
              <a:rPr lang="en-US" dirty="0">
                <a:cs typeface="Arial" charset="0"/>
              </a:rPr>
              <a:t> ?</a:t>
            </a:r>
          </a:p>
          <a:p>
            <a:pPr marL="900113" lvl="1" indent="-442913">
              <a:buFont typeface="Arial" pitchFamily="34" charset="0"/>
              <a:buNone/>
              <a:defRPr/>
            </a:pPr>
            <a:r>
              <a:rPr lang="en-US" dirty="0">
                <a:cs typeface="Arial" charset="0"/>
              </a:rPr>
              <a:t>Q3 : What message is most likely to bring about </a:t>
            </a:r>
            <a:r>
              <a:rPr lang="en-US" b="1" dirty="0">
                <a:cs typeface="Arial" charset="0"/>
              </a:rPr>
              <a:t>the response we want </a:t>
            </a:r>
            <a:r>
              <a:rPr lang="en-US" dirty="0">
                <a:cs typeface="Arial" charset="0"/>
              </a:rPr>
              <a:t>?</a:t>
            </a:r>
          </a:p>
          <a:p>
            <a:pPr>
              <a:defRPr/>
            </a:pPr>
            <a:endParaRPr lang="en-US" sz="2000" dirty="0">
              <a:cs typeface="Arial" charset="0"/>
            </a:endParaRPr>
          </a:p>
          <a:p>
            <a:pPr lvl="2">
              <a:buFont typeface="Arial" charset="0"/>
              <a:buNone/>
              <a:defRPr/>
            </a:pPr>
            <a:endParaRPr lang="en-IN" sz="2000" dirty="0">
              <a:cs typeface="Arial"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41D18AD-A24A-4651-9B4E-1E5BB34EA949}" type="slidenum">
              <a:rPr lang="en-US" sz="1600" b="1" smtClean="0">
                <a:solidFill>
                  <a:prstClr val="black"/>
                </a:solidFill>
              </a:rPr>
              <a:pPr algn="ctr">
                <a:defRPr/>
              </a:pPr>
              <a:t>52</a:t>
            </a:fld>
            <a:endParaRPr lang="en-US" sz="1600" b="1" smtClean="0">
              <a:solidFill>
                <a:prstClr val="black"/>
              </a:solidFill>
            </a:endParaRPr>
          </a:p>
        </p:txBody>
      </p:sp>
      <p:sp>
        <p:nvSpPr>
          <p:cNvPr id="8" name="Rectangle 4"/>
          <p:cNvSpPr>
            <a:spLocks noChangeArrowheads="1"/>
          </p:cNvSpPr>
          <p:nvPr/>
        </p:nvSpPr>
        <p:spPr bwMode="auto">
          <a:xfrm>
            <a:off x="228600" y="4876800"/>
            <a:ext cx="4267200" cy="1600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buFont typeface="Arial" pitchFamily="34" charset="0"/>
              <a:buNone/>
            </a:pPr>
            <a:r>
              <a:rPr lang="en-US" sz="2000" b="1" dirty="0">
                <a:latin typeface="Garamond" pitchFamily="18" charset="0"/>
              </a:rPr>
              <a:t>Key Point </a:t>
            </a:r>
            <a:r>
              <a:rPr lang="en-US" sz="2000" b="1" dirty="0" smtClean="0">
                <a:latin typeface="Garamond" pitchFamily="18" charset="0"/>
              </a:rPr>
              <a:t>: </a:t>
            </a:r>
            <a:r>
              <a:rPr lang="en-IN" sz="2000" dirty="0">
                <a:solidFill>
                  <a:srgbClr val="000000"/>
                </a:solidFill>
                <a:latin typeface="Garamond" pitchFamily="18" charset="0"/>
                <a:cs typeface="Arial" pitchFamily="34" charset="0"/>
              </a:rPr>
              <a:t>Most often, people forget about Q2 and Q3. Thinking about how to get the response we want is particularly important</a:t>
            </a:r>
            <a:endParaRPr lang="en-US" sz="2000" dirty="0">
              <a:solidFill>
                <a:srgbClr val="000000"/>
              </a:solidFill>
              <a:latin typeface="Garamond" pitchFamily="18" charset="0"/>
              <a:cs typeface="Arial" pitchFamily="34" charset="0"/>
            </a:endParaRPr>
          </a:p>
        </p:txBody>
      </p:sp>
      <p:sp>
        <p:nvSpPr>
          <p:cNvPr id="9"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solidFill>
                  <a:srgbClr val="000000"/>
                </a:solidFill>
                <a:cs typeface="Arial" pitchFamily="34" charset="0"/>
              </a:rPr>
              <a:t>‘लक्ष्य श्रोता’ को समझना ... जारी </a:t>
            </a:r>
            <a:endParaRPr lang="en-GB" sz="2400" dirty="0">
              <a:solidFill>
                <a:srgbClr val="000000"/>
              </a:solidFill>
              <a:cs typeface="Arial" pitchFamily="34" charset="0"/>
            </a:endParaRPr>
          </a:p>
        </p:txBody>
      </p:sp>
      <p:sp>
        <p:nvSpPr>
          <p:cNvPr id="14" name="Text Box 2"/>
          <p:cNvSpPr txBox="1">
            <a:spLocks noChangeArrowheads="1"/>
          </p:cNvSpPr>
          <p:nvPr/>
        </p:nvSpPr>
        <p:spPr bwMode="auto">
          <a:xfrm>
            <a:off x="4648200" y="1035050"/>
            <a:ext cx="4267200" cy="3689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sz="2000" dirty="0" smtClean="0">
                <a:cs typeface="Arial" charset="0"/>
              </a:rPr>
              <a:t>हमें लक्ष्य श्रोताओं के बारे में क्या जानने की जरूरत है</a:t>
            </a:r>
            <a:r>
              <a:rPr lang="en-US" sz="2000" dirty="0" smtClean="0">
                <a:cs typeface="Arial" charset="0"/>
              </a:rPr>
              <a:t>:</a:t>
            </a:r>
          </a:p>
          <a:p>
            <a:pPr>
              <a:buFont typeface="Arial" panose="020B0604020202020204" pitchFamily="34" charset="0"/>
              <a:buChar char="•"/>
              <a:defRPr/>
            </a:pPr>
            <a:endParaRPr lang="en-US" sz="2000" dirty="0">
              <a:cs typeface="Arial" charset="0"/>
            </a:endParaRPr>
          </a:p>
          <a:p>
            <a:pPr marL="900113" lvl="1" indent="-442913">
              <a:buFont typeface="Arial" pitchFamily="34" charset="0"/>
              <a:buNone/>
              <a:defRPr/>
            </a:pPr>
            <a:r>
              <a:rPr lang="x-none" dirty="0" smtClean="0">
                <a:cs typeface="Arial" charset="0"/>
              </a:rPr>
              <a:t>प्र.1: उनकी आवश्यक जरूरतें क्या हैं (उत्पाद या सेवा से संबंधि‍त) </a:t>
            </a:r>
            <a:endParaRPr lang="en-US" dirty="0">
              <a:cs typeface="Arial" charset="0"/>
            </a:endParaRPr>
          </a:p>
          <a:p>
            <a:pPr marL="900113" lvl="1" indent="-442913">
              <a:buFont typeface="Arial" pitchFamily="34" charset="0"/>
              <a:buNone/>
              <a:defRPr/>
            </a:pPr>
            <a:r>
              <a:rPr lang="x-none" dirty="0" smtClean="0">
                <a:cs typeface="Arial" charset="0"/>
              </a:rPr>
              <a:t>प्र. 2: क्या प्रतिद्वंद्वी उन जरूरतों को पूरा करता है? किस प्रकार से हम प्रतिद्वंद्वी से बेहतर हैं?</a:t>
            </a:r>
            <a:endParaRPr lang="en-US" dirty="0">
              <a:cs typeface="Arial" charset="0"/>
            </a:endParaRPr>
          </a:p>
          <a:p>
            <a:pPr marL="900113" lvl="1" indent="-442913">
              <a:buFont typeface="Arial" pitchFamily="34" charset="0"/>
              <a:buNone/>
              <a:defRPr/>
            </a:pPr>
            <a:r>
              <a:rPr lang="x-none" dirty="0" smtClean="0">
                <a:cs typeface="Arial" charset="0"/>
              </a:rPr>
              <a:t>प्र. 3: जो प्रतिक्रिया हम चाहते हैं उसके बारे में कौन सा संदेश आने की संभावना ज्यादा है? </a:t>
            </a:r>
            <a:endParaRPr lang="en-US" sz="2000" dirty="0">
              <a:cs typeface="Arial" charset="0"/>
            </a:endParaRPr>
          </a:p>
          <a:p>
            <a:pPr lvl="2">
              <a:buFont typeface="Arial" charset="0"/>
              <a:buNone/>
              <a:defRPr/>
            </a:pPr>
            <a:endParaRPr lang="en-IN" sz="2000" dirty="0">
              <a:cs typeface="Arial" charset="0"/>
            </a:endParaRPr>
          </a:p>
        </p:txBody>
      </p:sp>
      <p:sp>
        <p:nvSpPr>
          <p:cNvPr id="15" name="Rectangle 4"/>
          <p:cNvSpPr>
            <a:spLocks noChangeArrowheads="1"/>
          </p:cNvSpPr>
          <p:nvPr/>
        </p:nvSpPr>
        <p:spPr bwMode="auto">
          <a:xfrm>
            <a:off x="4648200" y="4876800"/>
            <a:ext cx="4267200" cy="1600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buFont typeface="Arial" pitchFamily="34" charset="0"/>
              <a:buNone/>
            </a:pPr>
            <a:r>
              <a:rPr lang="x-none" sz="2000" b="1" dirty="0" smtClean="0">
                <a:latin typeface="Garamond" pitchFamily="18" charset="0"/>
              </a:rPr>
              <a:t>मुख्य बिंदु: </a:t>
            </a:r>
            <a:r>
              <a:rPr lang="x-none" sz="2000" dirty="0" smtClean="0">
                <a:latin typeface="Garamond" pitchFamily="18" charset="0"/>
              </a:rPr>
              <a:t>ज्यादातर, लोग प्र2 और प्र3 के बारे में भूल जाते हैं। हम जो प्रतिक्रिया चाहते हैं वह कैसे प्राप्त करें के बारे में सोचना भी बेहद महत्वपूर्ण है </a:t>
            </a:r>
            <a:endParaRPr lang="en-US" sz="2000" dirty="0">
              <a:solidFill>
                <a:srgbClr val="000000"/>
              </a:solidFill>
              <a:latin typeface="Garamond" pitchFamily="18" charset="0"/>
              <a:cs typeface="Arial" pitchFamily="34" charset="0"/>
            </a:endParaRPr>
          </a:p>
        </p:txBody>
      </p:sp>
    </p:spTree>
    <p:extLst>
      <p:ext uri="{BB962C8B-B14F-4D97-AF65-F5344CB8AC3E}">
        <p14:creationId xmlns:p14="http://schemas.microsoft.com/office/powerpoint/2010/main" val="310042751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additive="repl">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fill="hold" nodeType="clickEffect">
                                  <p:stCondLst>
                                    <p:cond delay="0"/>
                                  </p:stCondLst>
                                  <p:childTnLst>
                                    <p:set>
                                      <p:cBhvr additive="repl">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6" name="TextBox 7"/>
          <p:cNvSpPr txBox="1">
            <a:spLocks noChangeArrowheads="1"/>
          </p:cNvSpPr>
          <p:nvPr/>
        </p:nvSpPr>
        <p:spPr bwMode="auto">
          <a:xfrm>
            <a:off x="4711700" y="991850"/>
            <a:ext cx="27559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smtClean="0">
                <a:latin typeface="Calibri" pitchFamily="34" charset="0"/>
              </a:rPr>
              <a:t>3. </a:t>
            </a:r>
            <a:r>
              <a:rPr lang="en-US" sz="2000" dirty="0" smtClean="0">
                <a:latin typeface="Calibri" pitchFamily="34" charset="0"/>
                <a:cs typeface="Arial" pitchFamily="34" charset="0"/>
              </a:rPr>
              <a:t>Design </a:t>
            </a:r>
            <a:r>
              <a:rPr lang="en-US" sz="2000" dirty="0">
                <a:latin typeface="Calibri" pitchFamily="34" charset="0"/>
                <a:cs typeface="Arial" pitchFamily="34" charset="0"/>
              </a:rPr>
              <a:t>and send the communication </a:t>
            </a:r>
            <a:endParaRPr lang="en-US" sz="2000" dirty="0" smtClean="0">
              <a:latin typeface="Calibri" pitchFamily="34" charset="0"/>
              <a:cs typeface="Arial" pitchFamily="34" charset="0"/>
            </a:endParaRPr>
          </a:p>
          <a:p>
            <a:pPr marL="0" indent="0" eaLnBrk="1" hangingPunct="1"/>
            <a:r>
              <a:rPr lang="en-US" sz="2000" dirty="0" smtClean="0">
                <a:latin typeface="Calibri" pitchFamily="34" charset="0"/>
                <a:cs typeface="Arial" pitchFamily="34" charset="0"/>
              </a:rPr>
              <a:t>3. </a:t>
            </a:r>
            <a:r>
              <a:rPr lang="x-none" sz="2000" dirty="0" smtClean="0">
                <a:latin typeface="Calibri" pitchFamily="34" charset="0"/>
                <a:cs typeface="Arial" pitchFamily="34" charset="0"/>
              </a:rPr>
              <a:t>संवाद बनाना और प्रेषि‍त करना </a:t>
            </a:r>
            <a:endParaRPr lang="en-US" sz="2000" dirty="0">
              <a:latin typeface="Kruti Dev 010" pitchFamily="2" charset="0"/>
              <a:cs typeface="Arial" pitchFamily="34" charset="0"/>
            </a:endParaRPr>
          </a:p>
        </p:txBody>
      </p:sp>
      <p:sp>
        <p:nvSpPr>
          <p:cNvPr id="279559" name="TextBox 7"/>
          <p:cNvSpPr txBox="1">
            <a:spLocks noChangeArrowheads="1"/>
          </p:cNvSpPr>
          <p:nvPr/>
        </p:nvSpPr>
        <p:spPr bwMode="auto">
          <a:xfrm>
            <a:off x="2819400" y="2819400"/>
            <a:ext cx="341630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smtClean="0">
                <a:latin typeface="Calibri" pitchFamily="34" charset="0"/>
                <a:cs typeface="Arial" pitchFamily="34" charset="0"/>
              </a:rPr>
              <a:t>2. Understand </a:t>
            </a:r>
            <a:r>
              <a:rPr lang="en-US" sz="2000" dirty="0">
                <a:latin typeface="Calibri" pitchFamily="34" charset="0"/>
                <a:cs typeface="Arial" pitchFamily="34" charset="0"/>
              </a:rPr>
              <a:t>the target audience and determine the message </a:t>
            </a:r>
            <a:endParaRPr lang="en-US" sz="2000" dirty="0" smtClean="0">
              <a:latin typeface="Calibri" pitchFamily="34" charset="0"/>
              <a:cs typeface="Arial" pitchFamily="34" charset="0"/>
            </a:endParaRPr>
          </a:p>
          <a:p>
            <a:pPr marL="0" indent="0" eaLnBrk="1" hangingPunct="1"/>
            <a:r>
              <a:rPr lang="en-US" sz="2000" dirty="0" smtClean="0">
                <a:latin typeface="Calibri" pitchFamily="34" charset="0"/>
                <a:cs typeface="Arial" pitchFamily="34" charset="0"/>
              </a:rPr>
              <a:t>2. </a:t>
            </a:r>
            <a:r>
              <a:rPr lang="x-none" sz="2000" dirty="0" smtClean="0">
                <a:latin typeface="Calibri" pitchFamily="34" charset="0"/>
                <a:cs typeface="Arial" pitchFamily="34" charset="0"/>
              </a:rPr>
              <a:t>लक्ष्य श्रोताओं को समझना और संदेश निर्धारित करना </a:t>
            </a:r>
            <a:endParaRPr lang="en-US" sz="2000" dirty="0">
              <a:latin typeface="Kruti Dev 010" pitchFamily="2" charset="0"/>
              <a:cs typeface="Arial" pitchFamily="34" charset="0"/>
            </a:endParaRPr>
          </a:p>
        </p:txBody>
      </p:sp>
      <p:sp>
        <p:nvSpPr>
          <p:cNvPr id="279564" name="TextBox 7"/>
          <p:cNvSpPr txBox="1">
            <a:spLocks noChangeArrowheads="1"/>
          </p:cNvSpPr>
          <p:nvPr/>
        </p:nvSpPr>
        <p:spPr bwMode="auto">
          <a:xfrm>
            <a:off x="520700" y="5257800"/>
            <a:ext cx="23749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r>
              <a:rPr lang="en-US" sz="2000" dirty="0" smtClean="0">
                <a:latin typeface="Calibri" pitchFamily="34" charset="0"/>
                <a:cs typeface="Arial" pitchFamily="34" charset="0"/>
              </a:rPr>
              <a:t>1. Decide </a:t>
            </a:r>
            <a:r>
              <a:rPr lang="en-US" sz="2000" dirty="0">
                <a:latin typeface="Calibri" pitchFamily="34" charset="0"/>
                <a:cs typeface="Arial" pitchFamily="34" charset="0"/>
              </a:rPr>
              <a:t>on the objective </a:t>
            </a:r>
            <a:endParaRPr lang="en-US" sz="2000" dirty="0" smtClean="0">
              <a:latin typeface="Calibri" pitchFamily="34" charset="0"/>
              <a:cs typeface="Arial" pitchFamily="34" charset="0"/>
            </a:endParaRPr>
          </a:p>
          <a:p>
            <a:pPr marL="0" indent="0" eaLnBrk="1" hangingPunct="1"/>
            <a:r>
              <a:rPr lang="en-US" dirty="0" smtClean="0">
                <a:latin typeface="Calibri" pitchFamily="34" charset="0"/>
                <a:cs typeface="Arial" pitchFamily="34" charset="0"/>
              </a:rPr>
              <a:t>1. </a:t>
            </a:r>
            <a:r>
              <a:rPr lang="x-none" dirty="0" smtClean="0">
                <a:latin typeface="Calibri" pitchFamily="34" charset="0"/>
                <a:cs typeface="Arial" pitchFamily="34" charset="0"/>
              </a:rPr>
              <a:t>लक्ष्य निर्धारित करना </a:t>
            </a:r>
            <a:endParaRPr lang="en-US" sz="2000" dirty="0">
              <a:latin typeface="Calibri" pitchFamily="34" charset="0"/>
              <a:cs typeface="Arial" pitchFamily="34" charset="0"/>
            </a:endParaRPr>
          </a:p>
        </p:txBody>
      </p:sp>
      <p:sp>
        <p:nvSpPr>
          <p:cNvPr id="12" name="Slide Number Placeholder 5"/>
          <p:cNvSpPr>
            <a:spLocks noGrp="1"/>
          </p:cNvSpPr>
          <p:nvPr>
            <p:ph type="sldNum" sz="quarter" idx="10"/>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fontAlgn="base">
              <a:spcBef>
                <a:spcPct val="0"/>
              </a:spcBef>
              <a:spcAft>
                <a:spcPct val="0"/>
              </a:spcAft>
              <a:defRPr/>
            </a:pPr>
            <a:fld id="{B637862D-FF43-4FB1-A3E6-0FE0ED6AB69A}" type="slidenum">
              <a:rPr lang="en-US" sz="1600" b="1" smtClean="0">
                <a:solidFill>
                  <a:schemeClr val="tx1"/>
                </a:solidFill>
              </a:rPr>
              <a:pPr algn="ctr" fontAlgn="base">
                <a:spcBef>
                  <a:spcPct val="0"/>
                </a:spcBef>
                <a:spcAft>
                  <a:spcPct val="0"/>
                </a:spcAft>
                <a:defRPr/>
              </a:pPr>
              <a:t>53</a:t>
            </a:fld>
            <a:endParaRPr lang="en-US" sz="1600" b="1" dirty="0" smtClean="0">
              <a:solidFill>
                <a:schemeClr val="tx1"/>
              </a:solidFill>
            </a:endParaRPr>
          </a:p>
        </p:txBody>
      </p:sp>
      <p:pic>
        <p:nvPicPr>
          <p:cNvPr id="13"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3500" y="1432917"/>
            <a:ext cx="927100" cy="901700"/>
          </a:xfrm>
          <a:prstGeom prst="rect">
            <a:avLst/>
          </a:prstGeom>
          <a:noFill/>
          <a:ln>
            <a:noFill/>
          </a:ln>
          <a:extLst/>
        </p:spPr>
      </p:pic>
      <p:pic>
        <p:nvPicPr>
          <p:cNvPr id="14"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99991" y="3276491"/>
            <a:ext cx="927100" cy="901700"/>
          </a:xfrm>
          <a:prstGeom prst="rect">
            <a:avLst/>
          </a:prstGeom>
          <a:noFill/>
          <a:ln>
            <a:noFill/>
          </a:ln>
          <a:extLst/>
        </p:spPr>
      </p:pic>
      <p:pic>
        <p:nvPicPr>
          <p:cNvPr id="15" name="Picture 8" descr="C:\Users\Ranjeet\AppData\Local\Microsoft\Windows\Temporary Internet Files\Content.IE5\QS8O4723\MCj041601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600" y="5407042"/>
            <a:ext cx="927100" cy="901700"/>
          </a:xfrm>
          <a:prstGeom prst="rect">
            <a:avLst/>
          </a:prstGeom>
          <a:noFill/>
          <a:ln>
            <a:noFill/>
          </a:ln>
          <a:extLst/>
        </p:spPr>
      </p:pic>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solidFill>
                  <a:srgbClr val="000000"/>
                </a:solidFill>
                <a:cs typeface="Arial" pitchFamily="34" charset="0"/>
              </a:rPr>
              <a:t>व्यापारिक संवाद की योजना बनाना </a:t>
            </a:r>
            <a:endParaRPr lang="en-GB" sz="2400" dirty="0">
              <a:solidFill>
                <a:srgbClr val="000000"/>
              </a:solidFill>
              <a:cs typeface="Arial" pitchFamily="34" charset="0"/>
            </a:endParaRPr>
          </a:p>
        </p:txBody>
      </p:sp>
      <p:sp>
        <p:nvSpPr>
          <p:cNvPr id="16"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latin typeface="Calibri" pitchFamily="34" charset="0"/>
                <a:cs typeface="Arial" pitchFamily="34" charset="0"/>
              </a:rPr>
              <a:t>Planning a marketing communication</a:t>
            </a:r>
            <a:endParaRPr lang="en-GB" sz="2400" dirty="0">
              <a:solidFill>
                <a:srgbClr val="000000"/>
              </a:solidFill>
              <a:cs typeface="Arial" pitchFamily="34" charset="0"/>
            </a:endParaRPr>
          </a:p>
        </p:txBody>
      </p:sp>
      <p:sp>
        <p:nvSpPr>
          <p:cNvPr id="18" name="Oval 17"/>
          <p:cNvSpPr/>
          <p:nvPr/>
        </p:nvSpPr>
        <p:spPr>
          <a:xfrm>
            <a:off x="4191000" y="914400"/>
            <a:ext cx="3409950" cy="1524000"/>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schemeClr val="tx1"/>
              </a:solidFill>
            </a:endParaRPr>
          </a:p>
        </p:txBody>
      </p:sp>
    </p:spTree>
    <p:extLst>
      <p:ext uri="{BB962C8B-B14F-4D97-AF65-F5344CB8AC3E}">
        <p14:creationId xmlns:p14="http://schemas.microsoft.com/office/powerpoint/2010/main" val="15177713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95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955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6" grpId="0"/>
      <p:bldP spid="279559" grpId="0"/>
      <p:bldP spid="18"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Decide on Communication Medium</a:t>
            </a:r>
            <a:endParaRPr lang="en-GB" sz="24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14000"/>
              </a:lnSpc>
              <a:spcBef>
                <a:spcPct val="20000"/>
              </a:spcBef>
              <a:buFont typeface="Arial" pitchFamily="34" charset="0"/>
              <a:buChar char="•"/>
            </a:pPr>
            <a:r>
              <a:rPr lang="en-IN" sz="2000" dirty="0">
                <a:solidFill>
                  <a:srgbClr val="000000"/>
                </a:solidFill>
                <a:cs typeface="Arial" pitchFamily="34" charset="0"/>
              </a:rPr>
              <a:t>There are many options for conducting any </a:t>
            </a:r>
            <a:r>
              <a:rPr lang="en-IN" sz="2000" dirty="0" smtClean="0">
                <a:solidFill>
                  <a:srgbClr val="000000"/>
                </a:solidFill>
                <a:cs typeface="Arial" pitchFamily="34" charset="0"/>
              </a:rPr>
              <a:t>communication :</a:t>
            </a:r>
            <a:endParaRPr lang="en-US" sz="2000" dirty="0" smtClean="0">
              <a:solidFill>
                <a:srgbClr val="000000"/>
              </a:solidFill>
              <a:cs typeface="Arial" pitchFamily="34" charset="0"/>
            </a:endParaRPr>
          </a:p>
          <a:p>
            <a:pPr marL="800100" lvl="3" indent="-342900" eaLnBrk="1" hangingPunct="1">
              <a:lnSpc>
                <a:spcPct val="114000"/>
              </a:lnSpc>
              <a:spcBef>
                <a:spcPts val="800"/>
              </a:spcBef>
              <a:buFont typeface="+mj-lt"/>
              <a:buAutoNum type="arabicPeriod"/>
            </a:pPr>
            <a:r>
              <a:rPr lang="en-IN" dirty="0" smtClean="0">
                <a:solidFill>
                  <a:srgbClr val="000000"/>
                </a:solidFill>
                <a:cs typeface="Arial" pitchFamily="34" charset="0"/>
              </a:rPr>
              <a:t>Demo</a:t>
            </a:r>
            <a:endParaRPr lang="en-IN" dirty="0">
              <a:solidFill>
                <a:srgbClr val="000000"/>
              </a:solidFill>
              <a:cs typeface="Arial" pitchFamily="34" charset="0"/>
            </a:endParaRPr>
          </a:p>
          <a:p>
            <a:pPr marL="800100" lvl="3" indent="-342900" eaLnBrk="1" hangingPunct="1">
              <a:lnSpc>
                <a:spcPct val="114000"/>
              </a:lnSpc>
              <a:spcBef>
                <a:spcPts val="800"/>
              </a:spcBef>
              <a:buFont typeface="+mj-lt"/>
              <a:buAutoNum type="arabicPeriod"/>
            </a:pPr>
            <a:r>
              <a:rPr lang="en-IN" dirty="0">
                <a:solidFill>
                  <a:srgbClr val="000000"/>
                </a:solidFill>
                <a:cs typeface="Arial" pitchFamily="34" charset="0"/>
              </a:rPr>
              <a:t>Leaflet </a:t>
            </a:r>
          </a:p>
          <a:p>
            <a:pPr marL="800100" lvl="3" indent="-342900" eaLnBrk="1" hangingPunct="1">
              <a:lnSpc>
                <a:spcPct val="114000"/>
              </a:lnSpc>
              <a:spcBef>
                <a:spcPts val="800"/>
              </a:spcBef>
              <a:buFont typeface="+mj-lt"/>
              <a:buAutoNum type="arabicPeriod"/>
            </a:pPr>
            <a:r>
              <a:rPr lang="en-IN" dirty="0">
                <a:solidFill>
                  <a:srgbClr val="000000"/>
                </a:solidFill>
                <a:cs typeface="Arial" pitchFamily="34" charset="0"/>
              </a:rPr>
              <a:t>Poster</a:t>
            </a:r>
          </a:p>
          <a:p>
            <a:pPr marL="800100" lvl="3" indent="-342900" eaLnBrk="1" hangingPunct="1">
              <a:lnSpc>
                <a:spcPct val="114000"/>
              </a:lnSpc>
              <a:spcBef>
                <a:spcPts val="800"/>
              </a:spcBef>
              <a:buFont typeface="+mj-lt"/>
              <a:buAutoNum type="arabicPeriod"/>
            </a:pPr>
            <a:r>
              <a:rPr lang="en-IN" dirty="0" smtClean="0">
                <a:solidFill>
                  <a:srgbClr val="000000"/>
                </a:solidFill>
                <a:cs typeface="Arial" pitchFamily="34" charset="0"/>
              </a:rPr>
              <a:t>Getting </a:t>
            </a:r>
            <a:r>
              <a:rPr lang="en-IN" dirty="0">
                <a:solidFill>
                  <a:srgbClr val="000000"/>
                </a:solidFill>
                <a:cs typeface="Arial" pitchFamily="34" charset="0"/>
              </a:rPr>
              <a:t>satisfied customers to refer us to others</a:t>
            </a:r>
          </a:p>
          <a:p>
            <a:pPr marL="800100" lvl="3" indent="-342900" eaLnBrk="1" hangingPunct="1">
              <a:lnSpc>
                <a:spcPct val="114000"/>
              </a:lnSpc>
              <a:spcBef>
                <a:spcPts val="800"/>
              </a:spcBef>
              <a:buFont typeface="+mj-lt"/>
              <a:buAutoNum type="arabicPeriod"/>
            </a:pPr>
            <a:r>
              <a:rPr lang="en-IN" dirty="0">
                <a:solidFill>
                  <a:srgbClr val="000000"/>
                </a:solidFill>
                <a:cs typeface="Arial" pitchFamily="34" charset="0"/>
              </a:rPr>
              <a:t>Getting locally influential person to recommend product </a:t>
            </a:r>
          </a:p>
          <a:p>
            <a:pPr marL="800100" lvl="3" indent="-342900" eaLnBrk="1" hangingPunct="1">
              <a:lnSpc>
                <a:spcPct val="114000"/>
              </a:lnSpc>
              <a:spcBef>
                <a:spcPts val="800"/>
              </a:spcBef>
              <a:buFont typeface="+mj-lt"/>
              <a:buAutoNum type="arabicPeriod"/>
            </a:pPr>
            <a:r>
              <a:rPr lang="en-IN" dirty="0">
                <a:solidFill>
                  <a:srgbClr val="000000"/>
                </a:solidFill>
                <a:cs typeface="Arial" pitchFamily="34" charset="0"/>
              </a:rPr>
              <a:t>Articles in newspapers, etc.</a:t>
            </a:r>
            <a:endParaRPr lang="en-US" b="1" dirty="0">
              <a:solidFill>
                <a:srgbClr val="000000"/>
              </a:solidFill>
              <a:cs typeface="Arial" pitchFamily="34"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41D18AD-A24A-4651-9B4E-1E5BB34EA949}" type="slidenum">
              <a:rPr lang="en-US" sz="1600" b="1" smtClean="0">
                <a:solidFill>
                  <a:prstClr val="black"/>
                </a:solidFill>
              </a:rPr>
              <a:pPr algn="ctr">
                <a:defRPr/>
              </a:pPr>
              <a:t>54</a:t>
            </a:fld>
            <a:endParaRPr lang="en-US" sz="1600" b="1" smtClean="0">
              <a:solidFill>
                <a:prstClr val="black"/>
              </a:solidFill>
            </a:endParaRPr>
          </a:p>
        </p:txBody>
      </p:sp>
      <p:sp>
        <p:nvSpPr>
          <p:cNvPr id="8" name="Rectangle 4"/>
          <p:cNvSpPr>
            <a:spLocks noChangeArrowheads="1"/>
          </p:cNvSpPr>
          <p:nvPr/>
        </p:nvSpPr>
        <p:spPr bwMode="auto">
          <a:xfrm>
            <a:off x="228600" y="51816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eaLnBrk="1" hangingPunct="1">
              <a:buFont typeface="Arial" pitchFamily="34" charset="0"/>
              <a:buNone/>
            </a:pPr>
            <a:r>
              <a:rPr lang="en-US" sz="2000" b="1" dirty="0">
                <a:latin typeface="Garamond" pitchFamily="18" charset="0"/>
              </a:rPr>
              <a:t>Key Point </a:t>
            </a:r>
            <a:r>
              <a:rPr lang="en-US" sz="2000" b="1" dirty="0" smtClean="0">
                <a:latin typeface="Garamond" pitchFamily="18" charset="0"/>
              </a:rPr>
              <a:t>: </a:t>
            </a:r>
            <a:r>
              <a:rPr lang="en-US" sz="2000" dirty="0">
                <a:solidFill>
                  <a:srgbClr val="000000"/>
                </a:solidFill>
                <a:latin typeface="Garamond" pitchFamily="18" charset="0"/>
              </a:rPr>
              <a:t>Each of these takes a lot of effort and costs money</a:t>
            </a:r>
            <a:r>
              <a:rPr lang="en-US" sz="2000" dirty="0" smtClean="0">
                <a:solidFill>
                  <a:srgbClr val="000000"/>
                </a:solidFill>
                <a:latin typeface="Garamond" pitchFamily="18" charset="0"/>
              </a:rPr>
              <a:t>. Hence </a:t>
            </a:r>
            <a:r>
              <a:rPr lang="en-US" sz="2000" dirty="0">
                <a:solidFill>
                  <a:srgbClr val="000000"/>
                </a:solidFill>
                <a:latin typeface="Garamond" pitchFamily="18" charset="0"/>
              </a:rPr>
              <a:t>it is very important to choose the right communication activity.</a:t>
            </a:r>
            <a:endParaRPr lang="en-US" sz="2000" dirty="0">
              <a:solidFill>
                <a:srgbClr val="000000"/>
              </a:solidFill>
              <a:latin typeface="Garamond" pitchFamily="18" charset="0"/>
              <a:cs typeface="Arial" pitchFamily="34" charset="0"/>
            </a:endParaRPr>
          </a:p>
        </p:txBody>
      </p:sp>
      <p:sp>
        <p:nvSpPr>
          <p:cNvPr id="9"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t>संवाद माध्यम पर निर्णय लेना</a:t>
            </a:r>
            <a:endParaRPr lang="en-GB" sz="2400" dirty="0">
              <a:solidFill>
                <a:srgbClr val="000000"/>
              </a:solidFill>
              <a:cs typeface="Arial" pitchFamily="34" charset="0"/>
            </a:endParaRPr>
          </a:p>
        </p:txBody>
      </p:sp>
      <p:sp>
        <p:nvSpPr>
          <p:cNvPr id="14" name="Text Box 2"/>
          <p:cNvSpPr txBox="1">
            <a:spLocks noChangeArrowheads="1"/>
          </p:cNvSpPr>
          <p:nvPr/>
        </p:nvSpPr>
        <p:spPr bwMode="auto">
          <a:xfrm>
            <a:off x="4648200" y="1035050"/>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14000"/>
              </a:lnSpc>
              <a:spcBef>
                <a:spcPct val="20000"/>
              </a:spcBef>
              <a:buFont typeface="Arial" pitchFamily="34" charset="0"/>
              <a:buChar char="•"/>
            </a:pPr>
            <a:r>
              <a:rPr lang="x-none" sz="2000" dirty="0" smtClean="0">
                <a:solidFill>
                  <a:srgbClr val="000000"/>
                </a:solidFill>
                <a:cs typeface="Arial" pitchFamily="34" charset="0"/>
              </a:rPr>
              <a:t>किसी भी संवाद को करने के लिए कई विकल्प उपलब्ध होते हैं:</a:t>
            </a:r>
          </a:p>
          <a:p>
            <a:pPr marL="635000" indent="-457200" eaLnBrk="1" hangingPunct="1">
              <a:lnSpc>
                <a:spcPct val="114000"/>
              </a:lnSpc>
              <a:spcBef>
                <a:spcPct val="20000"/>
              </a:spcBef>
              <a:buFont typeface="+mj-lt"/>
              <a:buAutoNum type="arabicPeriod"/>
            </a:pPr>
            <a:r>
              <a:rPr lang="x-none" sz="2000" dirty="0" smtClean="0">
                <a:solidFill>
                  <a:srgbClr val="000000"/>
                </a:solidFill>
                <a:cs typeface="Arial" pitchFamily="34" charset="0"/>
              </a:rPr>
              <a:t>प्रदर्शन/डेमो</a:t>
            </a:r>
          </a:p>
          <a:p>
            <a:pPr marL="635000" indent="-457200" eaLnBrk="1" hangingPunct="1">
              <a:lnSpc>
                <a:spcPct val="114000"/>
              </a:lnSpc>
              <a:spcBef>
                <a:spcPct val="20000"/>
              </a:spcBef>
              <a:buFont typeface="+mj-lt"/>
              <a:buAutoNum type="arabicPeriod"/>
            </a:pPr>
            <a:r>
              <a:rPr lang="x-none" sz="2000" dirty="0" smtClean="0">
                <a:solidFill>
                  <a:srgbClr val="000000"/>
                </a:solidFill>
                <a:cs typeface="Arial" pitchFamily="34" charset="0"/>
              </a:rPr>
              <a:t>लीफ़लेट/ सूचना पत्र</a:t>
            </a:r>
          </a:p>
          <a:p>
            <a:pPr marL="635000" indent="-457200" eaLnBrk="1" hangingPunct="1">
              <a:lnSpc>
                <a:spcPct val="114000"/>
              </a:lnSpc>
              <a:spcBef>
                <a:spcPct val="20000"/>
              </a:spcBef>
              <a:buFont typeface="+mj-lt"/>
              <a:buAutoNum type="arabicPeriod"/>
            </a:pPr>
            <a:r>
              <a:rPr lang="x-none" sz="2000" dirty="0" smtClean="0">
                <a:solidFill>
                  <a:srgbClr val="000000"/>
                </a:solidFill>
                <a:cs typeface="Arial" pitchFamily="34" charset="0"/>
              </a:rPr>
              <a:t>पोस्टर</a:t>
            </a:r>
          </a:p>
          <a:p>
            <a:pPr marL="635000" indent="-457200" eaLnBrk="1" hangingPunct="1">
              <a:lnSpc>
                <a:spcPct val="114000"/>
              </a:lnSpc>
              <a:spcBef>
                <a:spcPct val="20000"/>
              </a:spcBef>
              <a:buFont typeface="+mj-lt"/>
              <a:buAutoNum type="arabicPeriod"/>
            </a:pPr>
            <a:r>
              <a:rPr lang="x-none" sz="2000" dirty="0" smtClean="0">
                <a:solidFill>
                  <a:srgbClr val="000000"/>
                </a:solidFill>
                <a:cs typeface="Arial" pitchFamily="34" charset="0"/>
              </a:rPr>
              <a:t>संतुष्ट ग्राहकों से दूसरे को हमारा हवाला देना</a:t>
            </a:r>
          </a:p>
          <a:p>
            <a:pPr marL="635000" indent="-457200" eaLnBrk="1" hangingPunct="1">
              <a:lnSpc>
                <a:spcPct val="114000"/>
              </a:lnSpc>
              <a:spcBef>
                <a:spcPct val="20000"/>
              </a:spcBef>
              <a:buFont typeface="+mj-lt"/>
              <a:buAutoNum type="arabicPeriod"/>
            </a:pPr>
            <a:r>
              <a:rPr lang="x-none" sz="2000" dirty="0" smtClean="0">
                <a:solidFill>
                  <a:srgbClr val="000000"/>
                </a:solidFill>
                <a:cs typeface="Arial" pitchFamily="34" charset="0"/>
              </a:rPr>
              <a:t>स्थानीय तौर पर प्रभावशाली व्यक्ति से उत्पादन की प्रशंसा करवाना</a:t>
            </a:r>
          </a:p>
          <a:p>
            <a:pPr marL="635000" indent="-457200" eaLnBrk="1" hangingPunct="1">
              <a:lnSpc>
                <a:spcPct val="114000"/>
              </a:lnSpc>
              <a:spcBef>
                <a:spcPct val="20000"/>
              </a:spcBef>
              <a:buFont typeface="+mj-lt"/>
              <a:buAutoNum type="arabicPeriod"/>
            </a:pPr>
            <a:r>
              <a:rPr lang="x-none" sz="2000" dirty="0" smtClean="0">
                <a:solidFill>
                  <a:srgbClr val="000000"/>
                </a:solidFill>
                <a:cs typeface="Arial" pitchFamily="34" charset="0"/>
              </a:rPr>
              <a:t>समाचार पत्र में लेख, आदि</a:t>
            </a:r>
            <a:endParaRPr lang="en-US" b="1" dirty="0">
              <a:solidFill>
                <a:srgbClr val="000000"/>
              </a:solidFill>
              <a:cs typeface="Arial" pitchFamily="34" charset="0"/>
            </a:endParaRPr>
          </a:p>
        </p:txBody>
      </p:sp>
      <p:sp>
        <p:nvSpPr>
          <p:cNvPr id="15" name="Rectangle 4"/>
          <p:cNvSpPr>
            <a:spLocks noChangeArrowheads="1"/>
          </p:cNvSpPr>
          <p:nvPr/>
        </p:nvSpPr>
        <p:spPr bwMode="auto">
          <a:xfrm>
            <a:off x="4648200" y="51816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eaLnBrk="1" hangingPunct="1">
              <a:buFont typeface="Arial" pitchFamily="34" charset="0"/>
              <a:buNone/>
            </a:pPr>
            <a:r>
              <a:rPr lang="x-none" sz="2000" b="1" dirty="0" smtClean="0">
                <a:latin typeface="Garamond" pitchFamily="18" charset="0"/>
              </a:rPr>
              <a:t>मुख्य बिंदु: </a:t>
            </a:r>
            <a:r>
              <a:rPr lang="x-none" sz="2000" dirty="0" smtClean="0">
                <a:latin typeface="Garamond" pitchFamily="18" charset="0"/>
              </a:rPr>
              <a:t>इनमें से प्रत्येक के उपर काफी मेहनत और धन खर्च होता है। इसलिए सही संवाद गतिविधि को चुनना बेहद महत्वपूर्ण है।</a:t>
            </a:r>
            <a:endParaRPr lang="en-US" sz="2000" dirty="0">
              <a:solidFill>
                <a:srgbClr val="000000"/>
              </a:solidFill>
              <a:latin typeface="Garamond" pitchFamily="18" charset="0"/>
              <a:cs typeface="Arial" pitchFamily="34" charset="0"/>
            </a:endParaRPr>
          </a:p>
        </p:txBody>
      </p:sp>
    </p:spTree>
    <p:extLst>
      <p:ext uri="{BB962C8B-B14F-4D97-AF65-F5344CB8AC3E}">
        <p14:creationId xmlns:p14="http://schemas.microsoft.com/office/powerpoint/2010/main" val="279552691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36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additive="repl">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fill="hold" nodeType="clickEffect">
                                  <p:stCondLst>
                                    <p:cond delay="0"/>
                                  </p:stCondLst>
                                  <p:childTnLst>
                                    <p:set>
                                      <p:cBhvr additive="repl">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Poster / </a:t>
            </a:r>
            <a:r>
              <a:rPr lang="en-US" sz="2400" dirty="0" smtClean="0"/>
              <a:t>Leaflet </a:t>
            </a:r>
            <a:r>
              <a:rPr lang="en-US" sz="2400" dirty="0"/>
              <a:t>- Content checklist</a:t>
            </a:r>
            <a:endParaRPr lang="en-GB" sz="24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20000"/>
              </a:lnSpc>
              <a:spcBef>
                <a:spcPct val="20000"/>
              </a:spcBef>
              <a:buFont typeface="Arial" pitchFamily="34" charset="0"/>
              <a:buChar char="•"/>
            </a:pPr>
            <a:r>
              <a:rPr lang="en-IN" sz="2000" dirty="0" smtClean="0">
                <a:cs typeface="Arial" pitchFamily="34" charset="0"/>
              </a:rPr>
              <a:t>The message we wish to give to the customers should have four things:</a:t>
            </a:r>
            <a:endParaRPr lang="en-US" sz="2000" dirty="0" smtClean="0">
              <a:cs typeface="Arial" pitchFamily="34" charset="0"/>
            </a:endParaRPr>
          </a:p>
          <a:p>
            <a:pPr marL="800100" lvl="3" indent="-342900" eaLnBrk="1" hangingPunct="1">
              <a:lnSpc>
                <a:spcPct val="120000"/>
              </a:lnSpc>
              <a:spcBef>
                <a:spcPts val="800"/>
              </a:spcBef>
              <a:buFont typeface="+mj-lt"/>
              <a:buAutoNum type="arabicPeriod"/>
            </a:pPr>
            <a:r>
              <a:rPr lang="en-IN" dirty="0" smtClean="0">
                <a:cs typeface="Arial" pitchFamily="34" charset="0"/>
              </a:rPr>
              <a:t>Most important point</a:t>
            </a:r>
          </a:p>
          <a:p>
            <a:pPr marL="800100" lvl="3" indent="-342900" eaLnBrk="1" hangingPunct="1">
              <a:lnSpc>
                <a:spcPct val="120000"/>
              </a:lnSpc>
              <a:spcBef>
                <a:spcPts val="800"/>
              </a:spcBef>
              <a:buFont typeface="+mj-lt"/>
              <a:buAutoNum type="arabicPeriod"/>
            </a:pPr>
            <a:r>
              <a:rPr lang="en-IN" dirty="0" smtClean="0">
                <a:cs typeface="Arial" pitchFamily="34" charset="0"/>
              </a:rPr>
              <a:t>what </a:t>
            </a:r>
            <a:r>
              <a:rPr lang="en-IN" dirty="0">
                <a:cs typeface="Arial" pitchFamily="34" charset="0"/>
              </a:rPr>
              <a:t>do you want the target audience to do</a:t>
            </a:r>
            <a:r>
              <a:rPr lang="en-IN" dirty="0" smtClean="0">
                <a:cs typeface="Arial" pitchFamily="34" charset="0"/>
              </a:rPr>
              <a:t>?</a:t>
            </a:r>
            <a:endParaRPr lang="en-IN" dirty="0">
              <a:cs typeface="Arial" pitchFamily="34" charset="0"/>
            </a:endParaRPr>
          </a:p>
          <a:p>
            <a:pPr marL="800100" lvl="3" indent="-342900" eaLnBrk="1" hangingPunct="1">
              <a:lnSpc>
                <a:spcPct val="120000"/>
              </a:lnSpc>
              <a:spcBef>
                <a:spcPts val="800"/>
              </a:spcBef>
              <a:buFont typeface="+mj-lt"/>
              <a:buAutoNum type="arabicPeriod"/>
            </a:pPr>
            <a:r>
              <a:rPr lang="en-IN" dirty="0">
                <a:cs typeface="Arial" pitchFamily="34" charset="0"/>
              </a:rPr>
              <a:t>Items required by law (e.g. </a:t>
            </a:r>
            <a:r>
              <a:rPr lang="en-IN" dirty="0" smtClean="0">
                <a:cs typeface="Arial" pitchFamily="34" charset="0"/>
              </a:rPr>
              <a:t>weight,, expiry date etc</a:t>
            </a:r>
            <a:r>
              <a:rPr lang="en-IN" dirty="0">
                <a:cs typeface="Arial" pitchFamily="34" charset="0"/>
              </a:rPr>
              <a:t>.)</a:t>
            </a:r>
          </a:p>
          <a:p>
            <a:pPr marL="800100" lvl="3" indent="-342900" eaLnBrk="1" hangingPunct="1">
              <a:lnSpc>
                <a:spcPct val="120000"/>
              </a:lnSpc>
              <a:spcBef>
                <a:spcPts val="800"/>
              </a:spcBef>
              <a:buFont typeface="+mj-lt"/>
              <a:buAutoNum type="arabicPeriod"/>
            </a:pPr>
            <a:r>
              <a:rPr lang="en-IN" dirty="0">
                <a:cs typeface="Arial" pitchFamily="34" charset="0"/>
              </a:rPr>
              <a:t>Mention who you are, and contact details</a:t>
            </a:r>
            <a:endParaRPr lang="en-US" b="1" dirty="0">
              <a:cs typeface="Arial" pitchFamily="34"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41D18AD-A24A-4651-9B4E-1E5BB34EA949}" type="slidenum">
              <a:rPr lang="en-US" sz="1600" b="1" smtClean="0">
                <a:solidFill>
                  <a:prstClr val="black"/>
                </a:solidFill>
              </a:rPr>
              <a:pPr algn="ctr">
                <a:defRPr/>
              </a:pPr>
              <a:t>55</a:t>
            </a:fld>
            <a:endParaRPr lang="en-US" sz="1600" b="1" smtClean="0">
              <a:solidFill>
                <a:prstClr val="black"/>
              </a:solidFill>
            </a:endParaRPr>
          </a:p>
        </p:txBody>
      </p:sp>
      <p:sp>
        <p:nvSpPr>
          <p:cNvPr id="8" name="Rectangle 4"/>
          <p:cNvSpPr>
            <a:spLocks noChangeArrowheads="1"/>
          </p:cNvSpPr>
          <p:nvPr/>
        </p:nvSpPr>
        <p:spPr bwMode="auto">
          <a:xfrm>
            <a:off x="228600" y="51816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eaLnBrk="1" hangingPunct="1">
              <a:buFont typeface="Arial" pitchFamily="34" charset="0"/>
              <a:buNone/>
            </a:pPr>
            <a:r>
              <a:rPr lang="en-US" sz="2400" b="1" dirty="0" smtClean="0">
                <a:latin typeface="Garamond" pitchFamily="18" charset="0"/>
              </a:rPr>
              <a:t>Key Point : </a:t>
            </a:r>
            <a:r>
              <a:rPr lang="en-IN" sz="2400" dirty="0" smtClean="0">
                <a:solidFill>
                  <a:srgbClr val="000000"/>
                </a:solidFill>
                <a:latin typeface="Garamond" pitchFamily="18" charset="0"/>
              </a:rPr>
              <a:t>Keep in mind literacy levels of audience while deciding between pictures and words</a:t>
            </a:r>
            <a:endParaRPr lang="en-US" sz="2400" dirty="0">
              <a:solidFill>
                <a:srgbClr val="000000"/>
              </a:solidFill>
              <a:latin typeface="Garamond" pitchFamily="18" charset="0"/>
              <a:cs typeface="Arial" pitchFamily="34" charset="0"/>
            </a:endParaRPr>
          </a:p>
        </p:txBody>
      </p:sp>
      <p:sp>
        <p:nvSpPr>
          <p:cNvPr id="9"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t>पोस्टर/ सूचना पत्र - सामग्री की जांच सूची</a:t>
            </a:r>
            <a:endParaRPr lang="en-GB" sz="2400" dirty="0">
              <a:solidFill>
                <a:srgbClr val="000000"/>
              </a:solidFill>
              <a:cs typeface="Arial" pitchFamily="34" charset="0"/>
            </a:endParaRPr>
          </a:p>
        </p:txBody>
      </p:sp>
      <p:sp>
        <p:nvSpPr>
          <p:cNvPr id="14" name="Text Box 2"/>
          <p:cNvSpPr txBox="1">
            <a:spLocks noChangeArrowheads="1"/>
          </p:cNvSpPr>
          <p:nvPr/>
        </p:nvSpPr>
        <p:spPr bwMode="auto">
          <a:xfrm>
            <a:off x="4648200" y="1035050"/>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ct val="20000"/>
              </a:spcBef>
              <a:buFont typeface="Arial" pitchFamily="34" charset="0"/>
              <a:buChar char="•"/>
            </a:pPr>
            <a:r>
              <a:rPr lang="x-none" sz="2000" dirty="0" smtClean="0">
                <a:solidFill>
                  <a:srgbClr val="000000"/>
                </a:solidFill>
                <a:cs typeface="Arial" pitchFamily="34" charset="0"/>
              </a:rPr>
              <a:t>संदेश सामग्री की श्रेणियां:</a:t>
            </a:r>
          </a:p>
          <a:p>
            <a:pPr marL="635000" indent="-457200" eaLnBrk="1" hangingPunct="1">
              <a:lnSpc>
                <a:spcPct val="130000"/>
              </a:lnSpc>
              <a:spcBef>
                <a:spcPct val="20000"/>
              </a:spcBef>
              <a:buFont typeface="+mj-lt"/>
              <a:buAutoNum type="arabicPeriod"/>
            </a:pPr>
            <a:r>
              <a:rPr lang="x-none" sz="2000" dirty="0" smtClean="0">
                <a:solidFill>
                  <a:srgbClr val="000000"/>
                </a:solidFill>
                <a:cs typeface="Arial" pitchFamily="34" charset="0"/>
              </a:rPr>
              <a:t>सबसे महत्वपूर्ण संदेश (अधिकतम 1, प्लस 2 उप—संदेश)</a:t>
            </a:r>
          </a:p>
          <a:p>
            <a:pPr marL="635000" indent="-457200" eaLnBrk="1" hangingPunct="1">
              <a:lnSpc>
                <a:spcPct val="130000"/>
              </a:lnSpc>
              <a:spcBef>
                <a:spcPct val="20000"/>
              </a:spcBef>
              <a:buFont typeface="+mj-lt"/>
              <a:buAutoNum type="arabicPeriod"/>
            </a:pPr>
            <a:r>
              <a:rPr lang="x-none" sz="2000" dirty="0" smtClean="0">
                <a:solidFill>
                  <a:srgbClr val="000000"/>
                </a:solidFill>
                <a:cs typeface="Arial" pitchFamily="34" charset="0"/>
              </a:rPr>
              <a:t>'कार्यान्वित करना' (लक्ष्य श्रोताओं से आप क्या करवाना चाहते हैं?)</a:t>
            </a:r>
          </a:p>
          <a:p>
            <a:pPr marL="635000" indent="-457200" eaLnBrk="1" hangingPunct="1">
              <a:lnSpc>
                <a:spcPct val="130000"/>
              </a:lnSpc>
              <a:spcBef>
                <a:spcPct val="20000"/>
              </a:spcBef>
              <a:buFont typeface="+mj-lt"/>
              <a:buAutoNum type="arabicPeriod"/>
            </a:pPr>
            <a:r>
              <a:rPr lang="x-none" sz="2000" dirty="0" smtClean="0">
                <a:solidFill>
                  <a:srgbClr val="000000"/>
                </a:solidFill>
                <a:cs typeface="Arial" pitchFamily="34" charset="0"/>
              </a:rPr>
              <a:t>कानून द्वारा जरूरी वस्तुएं (जैसे, शर्त और नियम, आदि)</a:t>
            </a:r>
          </a:p>
          <a:p>
            <a:pPr marL="635000" indent="-457200" eaLnBrk="1" hangingPunct="1">
              <a:lnSpc>
                <a:spcPct val="130000"/>
              </a:lnSpc>
              <a:spcBef>
                <a:spcPct val="20000"/>
              </a:spcBef>
              <a:buFont typeface="+mj-lt"/>
              <a:buAutoNum type="arabicPeriod"/>
            </a:pPr>
            <a:r>
              <a:rPr lang="x-none" sz="2000" dirty="0" smtClean="0">
                <a:solidFill>
                  <a:srgbClr val="000000"/>
                </a:solidFill>
                <a:cs typeface="Arial" pitchFamily="34" charset="0"/>
              </a:rPr>
              <a:t>यह बताना कि आप कौन हैं, और संपर्क करने हेतु जानकारी </a:t>
            </a:r>
            <a:endParaRPr lang="en-US" b="1" dirty="0">
              <a:solidFill>
                <a:srgbClr val="000000"/>
              </a:solidFill>
              <a:cs typeface="Arial" pitchFamily="34" charset="0"/>
            </a:endParaRPr>
          </a:p>
        </p:txBody>
      </p:sp>
      <p:sp>
        <p:nvSpPr>
          <p:cNvPr id="15" name="Rectangle 4"/>
          <p:cNvSpPr>
            <a:spLocks noChangeArrowheads="1"/>
          </p:cNvSpPr>
          <p:nvPr/>
        </p:nvSpPr>
        <p:spPr bwMode="auto">
          <a:xfrm>
            <a:off x="4648200" y="51816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eaLnBrk="1" hangingPunct="1">
              <a:buFont typeface="Arial" pitchFamily="34" charset="0"/>
              <a:buNone/>
            </a:pPr>
            <a:r>
              <a:rPr lang="x-none" sz="2200" b="1" dirty="0" smtClean="0">
                <a:latin typeface="Garamond" pitchFamily="18" charset="0"/>
              </a:rPr>
              <a:t>मुख्य बिंदु: </a:t>
            </a:r>
            <a:r>
              <a:rPr lang="x-none" sz="2200" dirty="0" smtClean="0">
                <a:latin typeface="Garamond" pitchFamily="18" charset="0"/>
              </a:rPr>
              <a:t>चित्रों और शब्दों का चुनाव करते समय श्रोताओं के शिक्षा के स्तर को भी ध्यान में रखें</a:t>
            </a:r>
            <a:endParaRPr lang="en-US" sz="2200" dirty="0">
              <a:solidFill>
                <a:srgbClr val="000000"/>
              </a:solidFill>
              <a:latin typeface="Garamond" pitchFamily="18" charset="0"/>
              <a:cs typeface="Arial" pitchFamily="34" charset="0"/>
            </a:endParaRPr>
          </a:p>
        </p:txBody>
      </p:sp>
    </p:spTree>
    <p:extLst>
      <p:ext uri="{BB962C8B-B14F-4D97-AF65-F5344CB8AC3E}">
        <p14:creationId xmlns:p14="http://schemas.microsoft.com/office/powerpoint/2010/main" val="412261783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fill="hold" nodeType="clickEffect">
                                  <p:stCondLst>
                                    <p:cond delay="0"/>
                                  </p:stCondLst>
                                  <p:childTnLst>
                                    <p:set>
                                      <p:cBhvr additive="repl">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fill="hold" nodeType="clickEffect">
                                  <p:stCondLst>
                                    <p:cond delay="0"/>
                                  </p:stCondLst>
                                  <p:childTnLst>
                                    <p:set>
                                      <p:cBhvr additive="repl">
                                        <p:cTn id="4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cs typeface="Arial" charset="0"/>
              </a:rPr>
              <a:t>1-a. Customers of the business - Examples</a:t>
            </a:r>
            <a:endParaRPr lang="en-GB" sz="2400" dirty="0">
              <a:cs typeface="Arial" charset="0"/>
            </a:endParaRPr>
          </a:p>
        </p:txBody>
      </p:sp>
      <p:sp>
        <p:nvSpPr>
          <p:cNvPr id="12291" name="Text Box 2"/>
          <p:cNvSpPr txBox="1">
            <a:spLocks noChangeArrowheads="1"/>
          </p:cNvSpPr>
          <p:nvPr/>
        </p:nvSpPr>
        <p:spPr bwMode="auto">
          <a:xfrm>
            <a:off x="228600" y="1066800"/>
            <a:ext cx="4267200" cy="5486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IN" sz="2000" b="1" dirty="0" smtClean="0">
                <a:solidFill>
                  <a:srgbClr val="000000"/>
                </a:solidFill>
                <a:cs typeface="Arial" charset="0"/>
              </a:rPr>
              <a:t>Example </a:t>
            </a:r>
            <a:r>
              <a:rPr lang="en-IN" sz="2000" b="1" dirty="0">
                <a:solidFill>
                  <a:srgbClr val="000000"/>
                </a:solidFill>
                <a:cs typeface="Arial" charset="0"/>
              </a:rPr>
              <a:t>of a </a:t>
            </a:r>
            <a:r>
              <a:rPr lang="en-IN" sz="2000" b="1" dirty="0" smtClean="0">
                <a:solidFill>
                  <a:srgbClr val="000000"/>
                </a:solidFill>
                <a:cs typeface="Arial" charset="0"/>
              </a:rPr>
              <a:t>servie </a:t>
            </a:r>
            <a:r>
              <a:rPr lang="en-IN" sz="2000" b="1" dirty="0">
                <a:solidFill>
                  <a:srgbClr val="000000"/>
                </a:solidFill>
                <a:cs typeface="Arial" charset="0"/>
              </a:rPr>
              <a:t>business </a:t>
            </a:r>
            <a:r>
              <a:rPr lang="mr-IN" sz="2000" dirty="0" smtClean="0">
                <a:solidFill>
                  <a:srgbClr val="000000"/>
                </a:solidFill>
                <a:cs typeface="Arial" charset="0"/>
              </a:rPr>
              <a:t>–</a:t>
            </a:r>
            <a:r>
              <a:rPr lang="en-IN" sz="2000" dirty="0" smtClean="0">
                <a:solidFill>
                  <a:srgbClr val="000000"/>
                </a:solidFill>
                <a:cs typeface="Arial" charset="0"/>
              </a:rPr>
              <a:t> </a:t>
            </a:r>
            <a:r>
              <a:rPr lang="en-IN" sz="2000" dirty="0">
                <a:solidFill>
                  <a:srgbClr val="000000"/>
                </a:solidFill>
                <a:cs typeface="Arial" charset="0"/>
              </a:rPr>
              <a:t>a </a:t>
            </a:r>
            <a:r>
              <a:rPr lang="en-IN" sz="2000" dirty="0" smtClean="0">
                <a:solidFill>
                  <a:srgbClr val="000000"/>
                </a:solidFill>
                <a:cs typeface="Arial" charset="0"/>
              </a:rPr>
              <a:t>bride visits N</a:t>
            </a:r>
            <a:r>
              <a:rPr lang="en-US" sz="2000" dirty="0" smtClean="0">
                <a:solidFill>
                  <a:srgbClr val="000000"/>
                </a:solidFill>
                <a:cs typeface="Arial" charset="0"/>
              </a:rPr>
              <a:t>a</a:t>
            </a:r>
            <a:r>
              <a:rPr lang="en-IN" sz="2000" dirty="0" smtClean="0">
                <a:solidFill>
                  <a:srgbClr val="000000"/>
                </a:solidFill>
                <a:cs typeface="Arial" charset="0"/>
              </a:rPr>
              <a:t>mita’s beauty parlor to do her bridal make-up for her wedding. Her mother pays for it. </a:t>
            </a:r>
            <a:r>
              <a:rPr lang="en-IN" sz="2000" dirty="0">
                <a:solidFill>
                  <a:srgbClr val="000000"/>
                </a:solidFill>
                <a:cs typeface="Arial" charset="0"/>
              </a:rPr>
              <a:t>We call the </a:t>
            </a:r>
            <a:r>
              <a:rPr lang="en-IN" sz="2000" dirty="0" smtClean="0">
                <a:solidFill>
                  <a:srgbClr val="000000"/>
                </a:solidFill>
                <a:cs typeface="Arial" charset="0"/>
              </a:rPr>
              <a:t>mother </a:t>
            </a:r>
            <a:r>
              <a:rPr lang="en-IN" sz="2000" dirty="0">
                <a:solidFill>
                  <a:srgbClr val="000000"/>
                </a:solidFill>
                <a:cs typeface="Arial" charset="0"/>
              </a:rPr>
              <a:t>the “customer” even though </a:t>
            </a:r>
            <a:r>
              <a:rPr lang="en-IN" sz="2000" dirty="0" smtClean="0">
                <a:solidFill>
                  <a:srgbClr val="000000"/>
                </a:solidFill>
                <a:cs typeface="Arial" charset="0"/>
              </a:rPr>
              <a:t>the bride is the one getting the make-up</a:t>
            </a:r>
            <a:endParaRPr lang="en-IN" sz="2000" dirty="0">
              <a:solidFill>
                <a:srgbClr val="000000"/>
              </a:solidFill>
              <a:cs typeface="Arial" charset="0"/>
            </a:endParaRPr>
          </a:p>
          <a:p>
            <a:pPr lvl="1" eaLnBrk="1" hangingPunct="1">
              <a:lnSpc>
                <a:spcPct val="120000"/>
              </a:lnSpc>
              <a:buSzPct val="100000"/>
              <a:buFont typeface="Arial" charset="0"/>
              <a:buChar char="•"/>
            </a:pPr>
            <a:endParaRPr lang="en-IN" sz="2000" dirty="0">
              <a:solidFill>
                <a:srgbClr val="000000"/>
              </a:solidFill>
              <a:cs typeface="Arial"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F02D0844-784C-4B61-BC83-9A6B42F13E59}" type="slidenum">
              <a:rPr lang="en-US" sz="1600" b="1" smtClean="0">
                <a:solidFill>
                  <a:schemeClr val="tx1"/>
                </a:solidFill>
              </a:rPr>
              <a:pPr algn="ctr">
                <a:defRPr/>
              </a:pPr>
              <a:t>6</a:t>
            </a:fld>
            <a:endParaRPr lang="en-US" sz="1600" b="1" dirty="0" smtClean="0">
              <a:solidFill>
                <a:schemeClr val="tx1"/>
              </a:solidFill>
            </a:endParaRPr>
          </a:p>
        </p:txBody>
      </p:sp>
      <p:sp>
        <p:nvSpPr>
          <p:cNvPr id="5" name="Text Box 1"/>
          <p:cNvSpPr txBox="1">
            <a:spLocks noChangeArrowheads="1"/>
          </p:cNvSpPr>
          <p:nvPr/>
        </p:nvSpPr>
        <p:spPr bwMode="auto">
          <a:xfrm>
            <a:off x="4648200" y="163629"/>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a:t>
            </a:r>
            <a:r>
              <a:rPr lang="x-none" sz="2400" dirty="0" smtClean="0">
                <a:solidFill>
                  <a:srgbClr val="000000"/>
                </a:solidFill>
                <a:cs typeface="Arial" charset="0"/>
              </a:rPr>
              <a:t>आपके ग्राहक और उनकी आवश्यकताएं </a:t>
            </a:r>
            <a:endParaRPr lang="en-GB" sz="2400" dirty="0">
              <a:solidFill>
                <a:srgbClr val="000000"/>
              </a:solidFill>
              <a:cs typeface="Arial" charset="0"/>
            </a:endParaRPr>
          </a:p>
        </p:txBody>
      </p:sp>
      <p:sp>
        <p:nvSpPr>
          <p:cNvPr id="6" name="Text Box 2"/>
          <p:cNvSpPr txBox="1">
            <a:spLocks noChangeArrowheads="1"/>
          </p:cNvSpPr>
          <p:nvPr/>
        </p:nvSpPr>
        <p:spPr bwMode="auto">
          <a:xfrm>
            <a:off x="4648200" y="1078029"/>
            <a:ext cx="4267200" cy="5486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endParaRPr lang="en-IN" sz="2000" dirty="0">
              <a:solidFill>
                <a:srgbClr val="000000"/>
              </a:solidFill>
              <a:cs typeface="Arial" charset="0"/>
            </a:endParaRPr>
          </a:p>
        </p:txBody>
      </p:sp>
    </p:spTree>
    <p:extLst>
      <p:ext uri="{BB962C8B-B14F-4D97-AF65-F5344CB8AC3E}">
        <p14:creationId xmlns:p14="http://schemas.microsoft.com/office/powerpoint/2010/main" val="197092557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nodePh="1">
                                  <p:stCondLst>
                                    <p:cond delay="0"/>
                                  </p:stCondLst>
                                  <p:endCondLst>
                                    <p:cond evt="begin" delay="0">
                                      <p:tn val="9"/>
                                    </p:cond>
                                  </p:end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4876800"/>
            <a:ext cx="4267200" cy="8763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IN" b="1" dirty="0" smtClean="0">
                <a:latin typeface="Garamond" pitchFamily="18" charset="0"/>
              </a:rPr>
              <a:t>Question:</a:t>
            </a:r>
            <a:r>
              <a:rPr lang="en-IN" dirty="0" smtClean="0">
                <a:latin typeface="Garamond" pitchFamily="18" charset="0"/>
              </a:rPr>
              <a:t> Identify the different types of customers for the above factors. Can you name some more factors </a:t>
            </a:r>
            <a:endParaRPr lang="en-US" dirty="0">
              <a:latin typeface="Garamond" pitchFamily="18" charset="0"/>
            </a:endParaRPr>
          </a:p>
        </p:txBody>
      </p:sp>
      <p:sp>
        <p:nvSpPr>
          <p:cNvPr id="6" name="Rectangle 5"/>
          <p:cNvSpPr>
            <a:spLocks noChangeArrowheads="1"/>
          </p:cNvSpPr>
          <p:nvPr/>
        </p:nvSpPr>
        <p:spPr bwMode="auto">
          <a:xfrm>
            <a:off x="228600" y="5829300"/>
            <a:ext cx="4267200" cy="6477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IN" b="1" dirty="0" smtClean="0">
                <a:latin typeface="Garamond" pitchFamily="18" charset="0"/>
              </a:rPr>
              <a:t>Key Point:</a:t>
            </a:r>
            <a:r>
              <a:rPr lang="en-IN" dirty="0" smtClean="0">
                <a:latin typeface="Garamond" pitchFamily="18" charset="0"/>
              </a:rPr>
              <a:t> Customers of different  types will have different preferences and different needs</a:t>
            </a:r>
            <a:endParaRPr lang="en-US" dirty="0">
              <a:latin typeface="Garamond" pitchFamily="18" charset="0"/>
            </a:endParaRPr>
          </a:p>
        </p:txBody>
      </p:sp>
      <p:sp>
        <p:nvSpPr>
          <p:cNvPr id="7" name="Text Box 1"/>
          <p:cNvSpPr txBox="1">
            <a:spLocks noChangeArrowheads="1"/>
          </p:cNvSpPr>
          <p:nvPr/>
        </p:nvSpPr>
        <p:spPr bwMode="auto">
          <a:xfrm>
            <a:off x="4648200" y="17004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a:t>
            </a:r>
            <a:r>
              <a:rPr lang="x-none" sz="2400" dirty="0" smtClean="0">
                <a:solidFill>
                  <a:srgbClr val="000000"/>
                </a:solidFill>
                <a:cs typeface="Arial" charset="0"/>
              </a:rPr>
              <a:t>ग्राहक के प्रकार </a:t>
            </a:r>
            <a:endParaRPr lang="en-GB" sz="2400" dirty="0">
              <a:solidFill>
                <a:srgbClr val="000000"/>
              </a:solidFill>
              <a:cs typeface="Arial" charset="0"/>
            </a:endParaRPr>
          </a:p>
        </p:txBody>
      </p:sp>
      <p:sp>
        <p:nvSpPr>
          <p:cNvPr id="8" name="Text Box 2"/>
          <p:cNvSpPr txBox="1">
            <a:spLocks noChangeArrowheads="1"/>
          </p:cNvSpPr>
          <p:nvPr/>
        </p:nvSpPr>
        <p:spPr bwMode="auto">
          <a:xfrm>
            <a:off x="4648200" y="1052696"/>
            <a:ext cx="4267200" cy="3747904"/>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14000"/>
              </a:lnSpc>
              <a:buSzPct val="100000"/>
            </a:pPr>
            <a:r>
              <a:rPr lang="x-none" sz="2000" dirty="0" smtClean="0">
                <a:solidFill>
                  <a:srgbClr val="000000"/>
                </a:solidFill>
                <a:cs typeface="Arial" pitchFamily="34" charset="0"/>
              </a:rPr>
              <a:t>ग्राहकों को कुछ विशेष कारकों/तत्व/फैक्टर  का ध्यान रखते हुए अलग-अलग प्रकारों में विभाजित किया जा सकता है </a:t>
            </a:r>
            <a:endParaRPr lang="en-US" sz="2000" dirty="0">
              <a:solidFill>
                <a:srgbClr val="000000"/>
              </a:solidFill>
              <a:cs typeface="Arial" pitchFamily="34" charset="0"/>
            </a:endParaRPr>
          </a:p>
          <a:p>
            <a:pPr eaLnBrk="1" hangingPunct="1">
              <a:lnSpc>
                <a:spcPct val="114000"/>
              </a:lnSpc>
              <a:buSzPct val="100000"/>
            </a:pPr>
            <a:r>
              <a:rPr lang="x-none" sz="2000" dirty="0" smtClean="0">
                <a:solidFill>
                  <a:srgbClr val="000000"/>
                </a:solidFill>
                <a:cs typeface="Arial" pitchFamily="34" charset="0"/>
              </a:rPr>
              <a:t>कुछ सामान्य कारक निम्न हैं जिनका प्रयोग हम कर सकते हैं </a:t>
            </a:r>
            <a:endParaRPr lang="en-US" sz="2000" dirty="0">
              <a:solidFill>
                <a:srgbClr val="000000"/>
              </a:solidFill>
              <a:cs typeface="Arial" pitchFamily="34" charset="0"/>
            </a:endParaRPr>
          </a:p>
          <a:p>
            <a:pPr marL="600075" lvl="2" eaLnBrk="1" hangingPunct="1">
              <a:lnSpc>
                <a:spcPct val="114000"/>
              </a:lnSpc>
              <a:buSzPct val="100000"/>
              <a:buFont typeface="Arial" charset="0"/>
              <a:buChar char="•"/>
            </a:pPr>
            <a:r>
              <a:rPr lang="x-none" sz="1600" dirty="0" smtClean="0">
                <a:solidFill>
                  <a:srgbClr val="000000"/>
                </a:solidFill>
                <a:cs typeface="Arial" charset="0"/>
              </a:rPr>
              <a:t>उम्र से (यानि बुजुर्ग बनाम युवा व्यक्ति‍) </a:t>
            </a:r>
            <a:endParaRPr lang="en-US" sz="1600" dirty="0">
              <a:solidFill>
                <a:srgbClr val="000000"/>
              </a:solidFill>
              <a:cs typeface="Arial" charset="0"/>
            </a:endParaRPr>
          </a:p>
          <a:p>
            <a:pPr marL="600075" lvl="2" eaLnBrk="1" hangingPunct="1">
              <a:lnSpc>
                <a:spcPct val="114000"/>
              </a:lnSpc>
              <a:buSzPct val="100000"/>
              <a:buFont typeface="Arial" charset="0"/>
              <a:buChar char="•"/>
            </a:pPr>
            <a:r>
              <a:rPr lang="x-none" sz="1600" dirty="0" smtClean="0">
                <a:solidFill>
                  <a:srgbClr val="000000"/>
                </a:solidFill>
                <a:cs typeface="Arial" charset="0"/>
              </a:rPr>
              <a:t>लिंग/जेंडर से </a:t>
            </a:r>
            <a:endParaRPr lang="en-US" sz="1600" dirty="0">
              <a:solidFill>
                <a:srgbClr val="000000"/>
              </a:solidFill>
              <a:cs typeface="Arial" charset="0"/>
            </a:endParaRPr>
          </a:p>
          <a:p>
            <a:pPr marL="600075" lvl="2" eaLnBrk="1" hangingPunct="1">
              <a:lnSpc>
                <a:spcPct val="114000"/>
              </a:lnSpc>
              <a:buSzPct val="100000"/>
              <a:buFont typeface="Arial" charset="0"/>
              <a:buChar char="•"/>
            </a:pPr>
            <a:r>
              <a:rPr lang="x-none" sz="1600" dirty="0" smtClean="0">
                <a:solidFill>
                  <a:srgbClr val="000000"/>
                </a:solidFill>
                <a:cs typeface="Arial" charset="0"/>
              </a:rPr>
              <a:t>शि‍क्षा से </a:t>
            </a:r>
            <a:endParaRPr lang="en-US" sz="1600" dirty="0">
              <a:solidFill>
                <a:srgbClr val="000000"/>
              </a:solidFill>
              <a:cs typeface="Arial" charset="0"/>
            </a:endParaRPr>
          </a:p>
          <a:p>
            <a:pPr marL="600075" lvl="2" eaLnBrk="1" hangingPunct="1">
              <a:lnSpc>
                <a:spcPct val="114000"/>
              </a:lnSpc>
              <a:buSzPct val="100000"/>
              <a:buFont typeface="Arial" charset="0"/>
              <a:buChar char="•"/>
            </a:pPr>
            <a:r>
              <a:rPr lang="x-none" sz="1600" dirty="0" smtClean="0">
                <a:solidFill>
                  <a:srgbClr val="000000"/>
                </a:solidFill>
                <a:cs typeface="Arial" charset="0"/>
              </a:rPr>
              <a:t>जहां वे रहते हैं, के अनुसार </a:t>
            </a:r>
            <a:endParaRPr lang="en-US" sz="1600" dirty="0">
              <a:solidFill>
                <a:srgbClr val="000000"/>
              </a:solidFill>
              <a:cs typeface="Arial" charset="0"/>
            </a:endParaRPr>
          </a:p>
          <a:p>
            <a:pPr marL="600075" lvl="2" eaLnBrk="1" hangingPunct="1">
              <a:lnSpc>
                <a:spcPct val="114000"/>
              </a:lnSpc>
              <a:buSzPct val="100000"/>
              <a:buFont typeface="Arial" charset="0"/>
              <a:buChar char="•"/>
            </a:pPr>
            <a:r>
              <a:rPr lang="x-none" sz="1600" dirty="0" smtClean="0">
                <a:solidFill>
                  <a:srgbClr val="000000"/>
                </a:solidFill>
                <a:cs typeface="Arial" charset="0"/>
              </a:rPr>
              <a:t>जहां वे काम करते हैं, के अनुसार </a:t>
            </a:r>
            <a:endParaRPr lang="en-US" sz="1600" dirty="0">
              <a:solidFill>
                <a:srgbClr val="000000"/>
              </a:solidFill>
              <a:cs typeface="Arial" charset="0"/>
            </a:endParaRPr>
          </a:p>
          <a:p>
            <a:pPr marL="600075" lvl="2" eaLnBrk="1" hangingPunct="1">
              <a:lnSpc>
                <a:spcPct val="114000"/>
              </a:lnSpc>
              <a:buSzPct val="100000"/>
              <a:buFont typeface="Arial" charset="0"/>
              <a:buChar char="•"/>
            </a:pPr>
            <a:r>
              <a:rPr lang="x-none" sz="1600" dirty="0" smtClean="0">
                <a:solidFill>
                  <a:srgbClr val="000000"/>
                </a:solidFill>
                <a:cs typeface="Arial" charset="0"/>
              </a:rPr>
              <a:t>आय के स्तर अनुसार </a:t>
            </a:r>
            <a:endParaRPr lang="en-US" sz="1600" dirty="0">
              <a:solidFill>
                <a:srgbClr val="000000"/>
              </a:solidFill>
              <a:cs typeface="Arial" charset="0"/>
            </a:endParaRPr>
          </a:p>
        </p:txBody>
      </p:sp>
      <p:sp>
        <p:nvSpPr>
          <p:cNvPr id="11" name="Text Box 1"/>
          <p:cNvSpPr txBox="1">
            <a:spLocks noChangeArrowheads="1"/>
          </p:cNvSpPr>
          <p:nvPr/>
        </p:nvSpPr>
        <p:spPr bwMode="auto">
          <a:xfrm>
            <a:off x="228600" y="17004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Customer </a:t>
            </a:r>
            <a:r>
              <a:rPr lang="en-US" sz="2400" dirty="0">
                <a:solidFill>
                  <a:srgbClr val="000000"/>
                </a:solidFill>
                <a:cs typeface="Arial" charset="0"/>
              </a:rPr>
              <a:t>Types</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52696"/>
            <a:ext cx="4267200" cy="3747904"/>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a:solidFill>
                  <a:srgbClr val="000000"/>
                </a:solidFill>
                <a:cs typeface="Arial" charset="0"/>
              </a:rPr>
              <a:t>Customers may be separated into types by considering certain factors</a:t>
            </a:r>
          </a:p>
          <a:p>
            <a:pPr eaLnBrk="1" hangingPunct="1">
              <a:lnSpc>
                <a:spcPct val="120000"/>
              </a:lnSpc>
              <a:buSzPct val="100000"/>
              <a:buFont typeface="Arial" charset="0"/>
              <a:buChar char="•"/>
            </a:pPr>
            <a:r>
              <a:rPr lang="en-US" sz="2000" dirty="0">
                <a:solidFill>
                  <a:srgbClr val="000000"/>
                </a:solidFill>
                <a:cs typeface="Arial" charset="0"/>
              </a:rPr>
              <a:t>Some of the common factors we can use are</a:t>
            </a:r>
          </a:p>
          <a:p>
            <a:pPr marL="600075" lvl="2" eaLnBrk="1" hangingPunct="1">
              <a:lnSpc>
                <a:spcPct val="120000"/>
              </a:lnSpc>
              <a:buSzPct val="100000"/>
              <a:buFont typeface="Arial" charset="0"/>
              <a:buChar char="•"/>
            </a:pPr>
            <a:r>
              <a:rPr lang="en-US" sz="1600" dirty="0" smtClean="0">
                <a:solidFill>
                  <a:srgbClr val="000000"/>
                </a:solidFill>
                <a:cs typeface="Arial" charset="0"/>
              </a:rPr>
              <a:t>Age </a:t>
            </a:r>
            <a:r>
              <a:rPr lang="en-US" sz="1600" dirty="0">
                <a:solidFill>
                  <a:srgbClr val="000000"/>
                </a:solidFill>
                <a:cs typeface="Arial" charset="0"/>
              </a:rPr>
              <a:t>(</a:t>
            </a:r>
            <a:r>
              <a:rPr lang="en-US" sz="1600" dirty="0" err="1">
                <a:solidFill>
                  <a:srgbClr val="000000"/>
                </a:solidFill>
                <a:cs typeface="Arial" charset="0"/>
              </a:rPr>
              <a:t>e.g</a:t>
            </a:r>
            <a:r>
              <a:rPr lang="en-US" sz="1600" dirty="0">
                <a:solidFill>
                  <a:srgbClr val="000000"/>
                </a:solidFill>
                <a:cs typeface="Arial" charset="0"/>
              </a:rPr>
              <a:t> Old person vs young person)</a:t>
            </a:r>
          </a:p>
          <a:p>
            <a:pPr marL="600075" lvl="2" eaLnBrk="1" hangingPunct="1">
              <a:lnSpc>
                <a:spcPct val="120000"/>
              </a:lnSpc>
              <a:buSzPct val="100000"/>
              <a:buFont typeface="Arial" charset="0"/>
              <a:buChar char="•"/>
            </a:pPr>
            <a:r>
              <a:rPr lang="en-US" sz="1600" dirty="0" smtClean="0">
                <a:solidFill>
                  <a:srgbClr val="000000"/>
                </a:solidFill>
                <a:cs typeface="Arial" charset="0"/>
              </a:rPr>
              <a:t>Gender</a:t>
            </a:r>
            <a:endParaRPr lang="en-US" sz="1600" dirty="0">
              <a:solidFill>
                <a:srgbClr val="000000"/>
              </a:solidFill>
              <a:cs typeface="Arial" charset="0"/>
            </a:endParaRPr>
          </a:p>
          <a:p>
            <a:pPr marL="600075" lvl="2" eaLnBrk="1" hangingPunct="1">
              <a:lnSpc>
                <a:spcPct val="120000"/>
              </a:lnSpc>
              <a:buSzPct val="100000"/>
              <a:buFont typeface="Arial" charset="0"/>
              <a:buChar char="•"/>
            </a:pPr>
            <a:r>
              <a:rPr lang="en-US" sz="1600" dirty="0" smtClean="0">
                <a:solidFill>
                  <a:srgbClr val="000000"/>
                </a:solidFill>
                <a:cs typeface="Arial" charset="0"/>
              </a:rPr>
              <a:t>Education level</a:t>
            </a:r>
            <a:endParaRPr lang="en-US" sz="1600" dirty="0">
              <a:solidFill>
                <a:srgbClr val="000000"/>
              </a:solidFill>
              <a:cs typeface="Arial" charset="0"/>
            </a:endParaRPr>
          </a:p>
          <a:p>
            <a:pPr marL="600075" lvl="2" eaLnBrk="1" hangingPunct="1">
              <a:lnSpc>
                <a:spcPct val="120000"/>
              </a:lnSpc>
              <a:buSzPct val="100000"/>
              <a:buFont typeface="Arial" charset="0"/>
              <a:buChar char="•"/>
            </a:pPr>
            <a:r>
              <a:rPr lang="en-US" sz="1600" dirty="0" smtClean="0">
                <a:solidFill>
                  <a:srgbClr val="000000"/>
                </a:solidFill>
                <a:cs typeface="Arial" charset="0"/>
              </a:rPr>
              <a:t>Where </a:t>
            </a:r>
            <a:r>
              <a:rPr lang="en-US" sz="1600" dirty="0">
                <a:solidFill>
                  <a:srgbClr val="000000"/>
                </a:solidFill>
                <a:cs typeface="Arial" charset="0"/>
              </a:rPr>
              <a:t>they live</a:t>
            </a:r>
          </a:p>
          <a:p>
            <a:pPr marL="600075" lvl="2" eaLnBrk="1" hangingPunct="1">
              <a:lnSpc>
                <a:spcPct val="120000"/>
              </a:lnSpc>
              <a:buSzPct val="100000"/>
              <a:buFont typeface="Arial" charset="0"/>
              <a:buChar char="•"/>
            </a:pPr>
            <a:r>
              <a:rPr lang="en-US" sz="1600" dirty="0" smtClean="0">
                <a:solidFill>
                  <a:srgbClr val="000000"/>
                </a:solidFill>
                <a:cs typeface="Arial" charset="0"/>
              </a:rPr>
              <a:t>Where </a:t>
            </a:r>
            <a:r>
              <a:rPr lang="en-US" sz="1600" dirty="0">
                <a:solidFill>
                  <a:srgbClr val="000000"/>
                </a:solidFill>
                <a:cs typeface="Arial" charset="0"/>
              </a:rPr>
              <a:t>they work</a:t>
            </a:r>
          </a:p>
          <a:p>
            <a:pPr marL="600075" lvl="2" eaLnBrk="1" hangingPunct="1">
              <a:lnSpc>
                <a:spcPct val="120000"/>
              </a:lnSpc>
              <a:buSzPct val="100000"/>
              <a:buFont typeface="Arial" charset="0"/>
              <a:buChar char="•"/>
            </a:pPr>
            <a:r>
              <a:rPr lang="en-US" sz="1600" dirty="0" smtClean="0">
                <a:solidFill>
                  <a:srgbClr val="000000"/>
                </a:solidFill>
                <a:cs typeface="Arial" charset="0"/>
              </a:rPr>
              <a:t>Income </a:t>
            </a:r>
            <a:r>
              <a:rPr lang="en-US" sz="1600" dirty="0">
                <a:solidFill>
                  <a:srgbClr val="000000"/>
                </a:solidFill>
                <a:cs typeface="Arial" charset="0"/>
              </a:rPr>
              <a:t>levels</a:t>
            </a:r>
          </a:p>
        </p:txBody>
      </p:sp>
      <p:sp>
        <p:nvSpPr>
          <p:cNvPr id="13" name="Rectangle 12"/>
          <p:cNvSpPr>
            <a:spLocks noChangeArrowheads="1"/>
          </p:cNvSpPr>
          <p:nvPr/>
        </p:nvSpPr>
        <p:spPr bwMode="auto">
          <a:xfrm>
            <a:off x="4648200" y="4875530"/>
            <a:ext cx="4267200" cy="8763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b="1" dirty="0" smtClean="0">
                <a:latin typeface="Garamond" pitchFamily="18" charset="0"/>
              </a:rPr>
              <a:t>प्रश्न: </a:t>
            </a:r>
            <a:r>
              <a:rPr lang="x-none" dirty="0" smtClean="0">
                <a:latin typeface="Garamond" pitchFamily="18" charset="0"/>
              </a:rPr>
              <a:t>उपरोक्त कारकों के लिए विभिन्न प्रकार के ग्राहकों को पहचानिए। क्या आप कुछ और कारकों का नाम बता सकते हैं। </a:t>
            </a:r>
            <a:endParaRPr lang="en-US" dirty="0">
              <a:latin typeface="Garamond" pitchFamily="18" charset="0"/>
            </a:endParaRPr>
          </a:p>
        </p:txBody>
      </p:sp>
      <p:sp>
        <p:nvSpPr>
          <p:cNvPr id="14" name="Rectangle 13"/>
          <p:cNvSpPr>
            <a:spLocks noChangeArrowheads="1"/>
          </p:cNvSpPr>
          <p:nvPr/>
        </p:nvSpPr>
        <p:spPr bwMode="auto">
          <a:xfrm>
            <a:off x="4648200" y="5828030"/>
            <a:ext cx="4267200" cy="6477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1700" b="1" dirty="0" smtClean="0">
                <a:latin typeface="Garamond" pitchFamily="18" charset="0"/>
              </a:rPr>
              <a:t>मुख्य बिंदु: </a:t>
            </a:r>
            <a:r>
              <a:rPr lang="x-none" sz="1700" dirty="0" smtClean="0">
                <a:latin typeface="Garamond" pitchFamily="18" charset="0"/>
              </a:rPr>
              <a:t>अलग-अलग प्रकार के ग्राहकों की पसंद और जरूरतें भी अलग-अलग होंगी। </a:t>
            </a:r>
            <a:endParaRPr lang="en-US" sz="1700" dirty="0">
              <a:latin typeface="Garamond" pitchFamily="18" charset="0"/>
            </a:endParaRPr>
          </a:p>
        </p:txBody>
      </p:sp>
      <p:sp>
        <p:nvSpPr>
          <p:cNvPr id="15" name="Slide Number Placeholder 5"/>
          <p:cNvSpPr>
            <a:spLocks noGrp="1"/>
          </p:cNvSpPr>
          <p:nvPr>
            <p:ph type="sldNum" sz="quarter" idx="12"/>
          </p:nvPr>
        </p:nvSpPr>
        <p:spPr>
          <a:xfrm>
            <a:off x="3048000" y="6416675"/>
            <a:ext cx="2895600" cy="365125"/>
          </a:xfrm>
        </p:spPr>
        <p:txBody>
          <a:bodyPr bIns="0" anchor="b" anchorCtr="0"/>
          <a:lstStyle/>
          <a:p>
            <a:pPr algn="ctr">
              <a:defRPr/>
            </a:pPr>
            <a:fld id="{F556FEA2-2CF0-4C4F-A1DF-2F0DA45C28EE}" type="slidenum">
              <a:rPr lang="en-US" sz="1600" b="1" smtClean="0">
                <a:solidFill>
                  <a:schemeClr val="tx1"/>
                </a:solidFill>
              </a:rPr>
              <a:t>7</a:t>
            </a:fld>
            <a:endParaRPr lang="en-US" sz="1600" b="1" dirty="0" smtClean="0">
              <a:solidFill>
                <a:schemeClr val="tx1"/>
              </a:solidFill>
            </a:endParaRPr>
          </a:p>
        </p:txBody>
      </p:sp>
    </p:spTree>
    <p:extLst>
      <p:ext uri="{BB962C8B-B14F-4D97-AF65-F5344CB8AC3E}">
        <p14:creationId xmlns:p14="http://schemas.microsoft.com/office/powerpoint/2010/main" val="27895635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additive="repl">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2">
                                            <p:txEl>
                                              <p:pRg st="7" end="7"/>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fill="hold" nodeType="clickEffect">
                                  <p:stCondLst>
                                    <p:cond delay="0"/>
                                  </p:stCondLst>
                                  <p:childTnLst>
                                    <p:set>
                                      <p:cBhvr additive="repl">
                                        <p:cTn id="78" dur="1" fill="hold">
                                          <p:stCondLst>
                                            <p:cond delay="0"/>
                                          </p:stCondLst>
                                        </p:cTn>
                                        <p:tgtEl>
                                          <p:spTgt spid="1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fill="hold" nodeType="clickEffect">
                                  <p:stCondLst>
                                    <p:cond delay="0"/>
                                  </p:stCondLst>
                                  <p:childTnLst>
                                    <p:set>
                                      <p:cBhvr additive="repl">
                                        <p:cTn id="8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228600" y="6474482"/>
            <a:ext cx="2133600" cy="365125"/>
          </a:xfrm>
        </p:spPr>
        <p:txBody>
          <a:bodyPr/>
          <a:lstStyle/>
          <a:p>
            <a:pPr>
              <a:defRPr/>
            </a:pPr>
            <a:fld id="{DD9FE626-AC77-4D60-88DD-7971CEF46B38}" type="slidenum">
              <a:rPr lang="en-US" smtClean="0"/>
              <a:pPr>
                <a:defRPr/>
              </a:pPr>
              <a:t>8</a:t>
            </a:fld>
            <a:endParaRPr lang="en-US" dirty="0"/>
          </a:p>
        </p:txBody>
      </p:sp>
      <p:sp>
        <p:nvSpPr>
          <p:cNvPr id="5" name="Text Box 1"/>
          <p:cNvSpPr txBox="1">
            <a:spLocks noChangeArrowheads="1"/>
          </p:cNvSpPr>
          <p:nvPr/>
        </p:nvSpPr>
        <p:spPr bwMode="auto">
          <a:xfrm>
            <a:off x="4648200" y="17004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a:t>
            </a:r>
            <a:r>
              <a:rPr lang="x-none" sz="2400" dirty="0" smtClean="0">
                <a:solidFill>
                  <a:srgbClr val="000000"/>
                </a:solidFill>
                <a:cs typeface="Arial" charset="0"/>
              </a:rPr>
              <a:t>ग्राहकों के प्रकार </a:t>
            </a:r>
            <a:endParaRPr lang="en-GB" sz="2400" dirty="0">
              <a:solidFill>
                <a:srgbClr val="000000"/>
              </a:solidFill>
              <a:cs typeface="Arial" charset="0"/>
            </a:endParaRPr>
          </a:p>
        </p:txBody>
      </p:sp>
      <p:sp>
        <p:nvSpPr>
          <p:cNvPr id="6" name="Text Box 2"/>
          <p:cNvSpPr txBox="1">
            <a:spLocks noChangeArrowheads="1"/>
          </p:cNvSpPr>
          <p:nvPr/>
        </p:nvSpPr>
        <p:spPr bwMode="auto">
          <a:xfrm>
            <a:off x="4648200" y="1052696"/>
            <a:ext cx="4267200" cy="54217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14000"/>
              </a:lnSpc>
              <a:buSzPct val="100000"/>
            </a:pPr>
            <a:r>
              <a:rPr lang="x-none" dirty="0" smtClean="0">
                <a:solidFill>
                  <a:srgbClr val="000000"/>
                </a:solidFill>
                <a:cs typeface="Arial" pitchFamily="34" charset="0"/>
              </a:rPr>
              <a:t>आमतौर पर ग्राहक कई प्रकार के होते हैं। उनकी अलग-अलग पसंद और अलग-अलग जरूरतें हो सकती हैं </a:t>
            </a:r>
            <a:endParaRPr lang="en-IN" dirty="0">
              <a:solidFill>
                <a:srgbClr val="000000"/>
              </a:solidFill>
              <a:cs typeface="Arial" pitchFamily="34" charset="0"/>
            </a:endParaRPr>
          </a:p>
          <a:p>
            <a:pPr eaLnBrk="1" hangingPunct="1">
              <a:lnSpc>
                <a:spcPct val="114000"/>
              </a:lnSpc>
              <a:buSzPct val="100000"/>
            </a:pPr>
            <a:r>
              <a:rPr lang="x-none" dirty="0" smtClean="0">
                <a:solidFill>
                  <a:srgbClr val="000000"/>
                </a:solidFill>
                <a:cs typeface="Arial" pitchFamily="34" charset="0"/>
              </a:rPr>
              <a:t>नमिता के ब्यूटी पार्लर में निम्न प्रकार के ग्राहक हो सकते हैं </a:t>
            </a:r>
            <a:endParaRPr lang="en-US" dirty="0">
              <a:solidFill>
                <a:srgbClr val="000000"/>
              </a:solidFill>
              <a:cs typeface="Arial" pitchFamily="34" charset="0"/>
            </a:endParaRPr>
          </a:p>
          <a:p>
            <a:pPr lvl="1" eaLnBrk="1" hangingPunct="1">
              <a:lnSpc>
                <a:spcPct val="114000"/>
              </a:lnSpc>
              <a:buSzPct val="100000"/>
              <a:buFont typeface="Arial" charset="0"/>
              <a:buChar char="•"/>
            </a:pPr>
            <a:r>
              <a:rPr lang="x-none" dirty="0" smtClean="0">
                <a:solidFill>
                  <a:srgbClr val="000000"/>
                </a:solidFill>
                <a:cs typeface="Arial" charset="0"/>
              </a:rPr>
              <a:t>बूढ़े या बुजुर्ग व्यक्ति‍ </a:t>
            </a:r>
            <a:endParaRPr lang="en-US"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पैसों का सदुपयोग चाहते हैं / पैसा वसूल हो</a:t>
            </a:r>
            <a:endParaRPr lang="en-US" sz="1600"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समय को लेकर कोई खास पसंद नहीं </a:t>
            </a:r>
            <a:endParaRPr lang="en-US" sz="1600" dirty="0">
              <a:solidFill>
                <a:srgbClr val="000000"/>
              </a:solidFill>
              <a:cs typeface="Arial" charset="0"/>
            </a:endParaRPr>
          </a:p>
          <a:p>
            <a:pPr lvl="1" eaLnBrk="1" hangingPunct="1">
              <a:lnSpc>
                <a:spcPct val="114000"/>
              </a:lnSpc>
              <a:buSzPct val="100000"/>
              <a:buFont typeface="Arial" charset="0"/>
              <a:buChar char="•"/>
            </a:pPr>
            <a:r>
              <a:rPr lang="x-none" dirty="0" smtClean="0">
                <a:solidFill>
                  <a:srgbClr val="000000"/>
                </a:solidFill>
                <a:cs typeface="Arial" charset="0"/>
              </a:rPr>
              <a:t>गृहणि‍यां </a:t>
            </a:r>
            <a:endParaRPr lang="en-US"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दिन का कोई विशेष समय चाह सकती हैं </a:t>
            </a:r>
            <a:endParaRPr lang="en-US" sz="1600" dirty="0">
              <a:solidFill>
                <a:srgbClr val="000000"/>
              </a:solidFill>
              <a:cs typeface="Arial" charset="0"/>
            </a:endParaRPr>
          </a:p>
          <a:p>
            <a:pPr lvl="2" eaLnBrk="1" hangingPunct="1">
              <a:lnSpc>
                <a:spcPct val="114000"/>
              </a:lnSpc>
              <a:buSzPct val="100000"/>
            </a:pPr>
            <a:r>
              <a:rPr lang="x-none" sz="1600" dirty="0" smtClean="0">
                <a:solidFill>
                  <a:srgbClr val="000000"/>
                </a:solidFill>
                <a:cs typeface="Arial" charset="0"/>
              </a:rPr>
              <a:t>पैसों का सदुपयोग चाहती </a:t>
            </a:r>
            <a:r>
              <a:rPr lang="x-none" sz="1600" dirty="0">
                <a:solidFill>
                  <a:srgbClr val="000000"/>
                </a:solidFill>
                <a:cs typeface="Arial" charset="0"/>
              </a:rPr>
              <a:t>हैं / </a:t>
            </a:r>
            <a:r>
              <a:rPr lang="x-none" sz="1600" dirty="0" smtClean="0">
                <a:solidFill>
                  <a:srgbClr val="000000"/>
                </a:solidFill>
                <a:cs typeface="Arial" charset="0"/>
              </a:rPr>
              <a:t>पैसा </a:t>
            </a:r>
            <a:r>
              <a:rPr lang="x-none" sz="1600" dirty="0">
                <a:solidFill>
                  <a:srgbClr val="000000"/>
                </a:solidFill>
                <a:cs typeface="Arial" charset="0"/>
              </a:rPr>
              <a:t>वसूल </a:t>
            </a:r>
            <a:r>
              <a:rPr lang="x-none" sz="1600" dirty="0" smtClean="0">
                <a:solidFill>
                  <a:srgbClr val="000000"/>
                </a:solidFill>
                <a:cs typeface="Arial" charset="0"/>
              </a:rPr>
              <a:t>हो</a:t>
            </a:r>
            <a:endParaRPr lang="en-US" sz="1600" dirty="0">
              <a:solidFill>
                <a:srgbClr val="000000"/>
              </a:solidFill>
              <a:cs typeface="Arial" charset="0"/>
            </a:endParaRPr>
          </a:p>
          <a:p>
            <a:pPr lvl="1" eaLnBrk="1" hangingPunct="1">
              <a:lnSpc>
                <a:spcPct val="114000"/>
              </a:lnSpc>
              <a:buSzPct val="100000"/>
              <a:buFont typeface="Arial" charset="0"/>
              <a:buChar char="•"/>
            </a:pPr>
            <a:r>
              <a:rPr lang="x-none" dirty="0" smtClean="0">
                <a:solidFill>
                  <a:srgbClr val="000000"/>
                </a:solidFill>
                <a:cs typeface="Arial" charset="0"/>
              </a:rPr>
              <a:t>ब्राइडल/दुल्हन का मेकअप </a:t>
            </a:r>
            <a:endParaRPr lang="en-US"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सबसे अच्छी सर्विस चाहती हैं</a:t>
            </a:r>
            <a:endParaRPr lang="en-US" sz="1600" dirty="0">
              <a:solidFill>
                <a:srgbClr val="000000"/>
              </a:solidFill>
              <a:cs typeface="Arial" charset="0"/>
            </a:endParaRPr>
          </a:p>
        </p:txBody>
      </p:sp>
      <p:sp>
        <p:nvSpPr>
          <p:cNvPr id="9" name="Text Box 1"/>
          <p:cNvSpPr txBox="1">
            <a:spLocks noChangeArrowheads="1"/>
          </p:cNvSpPr>
          <p:nvPr/>
        </p:nvSpPr>
        <p:spPr bwMode="auto">
          <a:xfrm>
            <a:off x="228600" y="172564"/>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Customer Types - Examples</a:t>
            </a:r>
            <a:endParaRPr lang="en-GB" sz="2400" dirty="0">
              <a:solidFill>
                <a:srgbClr val="000000"/>
              </a:solidFill>
              <a:cs typeface="Arial" charset="0"/>
            </a:endParaRPr>
          </a:p>
        </p:txBody>
      </p:sp>
      <p:sp>
        <p:nvSpPr>
          <p:cNvPr id="10" name="Text Box 2"/>
          <p:cNvSpPr txBox="1">
            <a:spLocks noChangeArrowheads="1"/>
          </p:cNvSpPr>
          <p:nvPr/>
        </p:nvSpPr>
        <p:spPr bwMode="auto">
          <a:xfrm>
            <a:off x="228600" y="1055214"/>
            <a:ext cx="4267200" cy="54217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Customers are often of different types. </a:t>
            </a:r>
            <a:endParaRPr lang="en-US" sz="2000" dirty="0" smtClean="0">
              <a:solidFill>
                <a:srgbClr val="000000"/>
              </a:solidFill>
              <a:cs typeface="Arial" charset="0"/>
            </a:endParaRPr>
          </a:p>
          <a:p>
            <a:pPr eaLnBrk="1" hangingPunct="1">
              <a:lnSpc>
                <a:spcPct val="120000"/>
              </a:lnSpc>
              <a:spcAft>
                <a:spcPts val="800"/>
              </a:spcAft>
              <a:buSzPct val="100000"/>
              <a:buFont typeface="Arial" charset="0"/>
              <a:buChar char="•"/>
            </a:pPr>
            <a:r>
              <a:rPr lang="en-US" sz="2000" dirty="0" smtClean="0">
                <a:solidFill>
                  <a:srgbClr val="000000"/>
                </a:solidFill>
                <a:cs typeface="Arial" charset="0"/>
              </a:rPr>
              <a:t>Here </a:t>
            </a:r>
            <a:r>
              <a:rPr lang="en-US" sz="2000" dirty="0">
                <a:solidFill>
                  <a:srgbClr val="000000"/>
                </a:solidFill>
                <a:cs typeface="Arial" charset="0"/>
              </a:rPr>
              <a:t>are possible types of Customers at </a:t>
            </a:r>
            <a:r>
              <a:rPr lang="en-US" sz="2000" dirty="0" err="1">
                <a:solidFill>
                  <a:srgbClr val="000000"/>
                </a:solidFill>
                <a:cs typeface="Arial" charset="0"/>
              </a:rPr>
              <a:t>Namita’s</a:t>
            </a:r>
            <a:r>
              <a:rPr lang="en-US" sz="2000" dirty="0">
                <a:solidFill>
                  <a:srgbClr val="000000"/>
                </a:solidFill>
                <a:cs typeface="Arial" charset="0"/>
              </a:rPr>
              <a:t> Beauty </a:t>
            </a:r>
            <a:r>
              <a:rPr lang="en-US" sz="2000" dirty="0" err="1" smtClean="0">
                <a:solidFill>
                  <a:srgbClr val="000000"/>
                </a:solidFill>
                <a:cs typeface="Arial" charset="0"/>
              </a:rPr>
              <a:t>Parlour</a:t>
            </a:r>
            <a:r>
              <a:rPr lang="en-US" sz="2000" dirty="0" smtClean="0">
                <a:solidFill>
                  <a:srgbClr val="000000"/>
                </a:solidFill>
                <a:cs typeface="Arial" charset="0"/>
              </a:rPr>
              <a:t> (Service business)</a:t>
            </a:r>
            <a:endParaRPr lang="en-US" sz="2000" dirty="0">
              <a:solidFill>
                <a:srgbClr val="000000"/>
              </a:solidFill>
              <a:cs typeface="Arial" charset="0"/>
            </a:endParaRPr>
          </a:p>
          <a:p>
            <a:pPr marL="342900" indent="-342900" eaLnBrk="1" hangingPunct="1">
              <a:lnSpc>
                <a:spcPct val="120000"/>
              </a:lnSpc>
              <a:buSzPct val="100000"/>
              <a:buFont typeface="+mj-lt"/>
              <a:buAutoNum type="arabicPeriod"/>
            </a:pPr>
            <a:r>
              <a:rPr lang="en-US" dirty="0" smtClean="0">
                <a:solidFill>
                  <a:srgbClr val="000000"/>
                </a:solidFill>
                <a:cs typeface="Arial" charset="0"/>
              </a:rPr>
              <a:t>Old </a:t>
            </a:r>
            <a:r>
              <a:rPr lang="en-US" dirty="0">
                <a:solidFill>
                  <a:srgbClr val="000000"/>
                </a:solidFill>
                <a:cs typeface="Arial" charset="0"/>
              </a:rPr>
              <a:t>or Aged </a:t>
            </a:r>
            <a:r>
              <a:rPr lang="en-US" dirty="0" smtClean="0">
                <a:solidFill>
                  <a:srgbClr val="000000"/>
                </a:solidFill>
                <a:cs typeface="Arial" charset="0"/>
              </a:rPr>
              <a:t>people</a:t>
            </a:r>
          </a:p>
          <a:p>
            <a:pPr marL="342900" indent="-342900" eaLnBrk="1" hangingPunct="1">
              <a:lnSpc>
                <a:spcPct val="120000"/>
              </a:lnSpc>
              <a:buSzPct val="100000"/>
              <a:buFont typeface="+mj-lt"/>
              <a:buAutoNum type="arabicPeriod"/>
            </a:pPr>
            <a:r>
              <a:rPr lang="en-US" dirty="0" smtClean="0">
                <a:solidFill>
                  <a:srgbClr val="000000"/>
                </a:solidFill>
                <a:cs typeface="Arial" charset="0"/>
              </a:rPr>
              <a:t>Housewives</a:t>
            </a:r>
            <a:endParaRPr lang="en-US" dirty="0">
              <a:solidFill>
                <a:srgbClr val="000000"/>
              </a:solidFill>
              <a:cs typeface="Arial" charset="0"/>
            </a:endParaRPr>
          </a:p>
          <a:p>
            <a:pPr marL="342900" indent="-342900" eaLnBrk="1" hangingPunct="1">
              <a:lnSpc>
                <a:spcPct val="120000"/>
              </a:lnSpc>
              <a:buSzPct val="100000"/>
              <a:buFont typeface="+mj-lt"/>
              <a:buAutoNum type="arabicPeriod"/>
            </a:pPr>
            <a:r>
              <a:rPr lang="en-US" dirty="0" smtClean="0">
                <a:solidFill>
                  <a:srgbClr val="000000"/>
                </a:solidFill>
                <a:cs typeface="Arial" charset="0"/>
              </a:rPr>
              <a:t>Bridal makeup</a:t>
            </a:r>
          </a:p>
          <a:p>
            <a:pPr eaLnBrk="1" hangingPunct="1">
              <a:lnSpc>
                <a:spcPct val="120000"/>
              </a:lnSpc>
              <a:spcBef>
                <a:spcPts val="800"/>
              </a:spcBef>
              <a:spcAft>
                <a:spcPts val="800"/>
              </a:spcAft>
              <a:buSzPct val="100000"/>
              <a:buFont typeface="Arial" charset="0"/>
              <a:buChar char="•"/>
            </a:pPr>
            <a:r>
              <a:rPr lang="en-US" sz="2000" dirty="0">
                <a:solidFill>
                  <a:srgbClr val="000000"/>
                </a:solidFill>
                <a:cs typeface="Arial" charset="0"/>
              </a:rPr>
              <a:t>Here are possible types of Customers at </a:t>
            </a:r>
            <a:r>
              <a:rPr lang="en-US" sz="2000" dirty="0" err="1">
                <a:solidFill>
                  <a:srgbClr val="000000"/>
                </a:solidFill>
                <a:cs typeface="Arial" charset="0"/>
              </a:rPr>
              <a:t>Leena’s</a:t>
            </a:r>
            <a:r>
              <a:rPr lang="en-US" sz="2000" dirty="0">
                <a:solidFill>
                  <a:srgbClr val="000000"/>
                </a:solidFill>
                <a:cs typeface="Arial" charset="0"/>
              </a:rPr>
              <a:t> </a:t>
            </a:r>
            <a:r>
              <a:rPr lang="en-US" sz="2000" dirty="0" smtClean="0">
                <a:solidFill>
                  <a:srgbClr val="000000"/>
                </a:solidFill>
                <a:cs typeface="Arial" charset="0"/>
              </a:rPr>
              <a:t>Pickle (Production business)</a:t>
            </a:r>
            <a:endParaRPr lang="en-US" dirty="0">
              <a:solidFill>
                <a:srgbClr val="000000"/>
              </a:solidFill>
              <a:cs typeface="Arial" charset="0"/>
            </a:endParaRPr>
          </a:p>
          <a:p>
            <a:pPr marL="342900" indent="-342900" eaLnBrk="1" hangingPunct="1">
              <a:lnSpc>
                <a:spcPct val="120000"/>
              </a:lnSpc>
              <a:buSzPct val="100000"/>
              <a:buFont typeface="+mj-lt"/>
              <a:buAutoNum type="arabicPeriod"/>
            </a:pPr>
            <a:r>
              <a:rPr lang="en-US" dirty="0">
                <a:solidFill>
                  <a:srgbClr val="000000"/>
                </a:solidFill>
                <a:cs typeface="Arial" charset="0"/>
              </a:rPr>
              <a:t>Schools</a:t>
            </a:r>
          </a:p>
          <a:p>
            <a:pPr marL="342900" indent="-342900" eaLnBrk="1" hangingPunct="1">
              <a:lnSpc>
                <a:spcPct val="120000"/>
              </a:lnSpc>
              <a:buSzPct val="100000"/>
              <a:buFont typeface="+mj-lt"/>
              <a:buAutoNum type="arabicPeriod"/>
            </a:pPr>
            <a:r>
              <a:rPr lang="en-US" dirty="0">
                <a:solidFill>
                  <a:srgbClr val="000000"/>
                </a:solidFill>
                <a:cs typeface="Arial" charset="0"/>
              </a:rPr>
              <a:t>Hotels</a:t>
            </a:r>
          </a:p>
          <a:p>
            <a:pPr marL="342900" indent="-342900" eaLnBrk="1" hangingPunct="1">
              <a:lnSpc>
                <a:spcPct val="120000"/>
              </a:lnSpc>
              <a:buSzPct val="100000"/>
              <a:buFont typeface="+mj-lt"/>
              <a:buAutoNum type="arabicPeriod"/>
            </a:pPr>
            <a:r>
              <a:rPr lang="en-US" dirty="0">
                <a:solidFill>
                  <a:srgbClr val="000000"/>
                </a:solidFill>
                <a:cs typeface="Arial" charset="0"/>
              </a:rPr>
              <a:t>Households</a:t>
            </a:r>
          </a:p>
          <a:p>
            <a:pPr marL="342900" indent="-342900" eaLnBrk="1" hangingPunct="1">
              <a:lnSpc>
                <a:spcPct val="120000"/>
              </a:lnSpc>
              <a:buSzPct val="100000"/>
              <a:buFont typeface="+mj-lt"/>
              <a:buAutoNum type="arabicPeriod"/>
            </a:pPr>
            <a:endParaRPr lang="en-US" dirty="0">
              <a:solidFill>
                <a:srgbClr val="000000"/>
              </a:solidFill>
              <a:cs typeface="Arial"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3FC80D7-A8F6-BA43-B9B5-5042D247A5A2}" type="slidenum">
              <a:rPr lang="en-US" sz="1600" b="1" smtClean="0">
                <a:solidFill>
                  <a:schemeClr val="tx1"/>
                </a:solidFill>
              </a:rPr>
              <a:t>8</a:t>
            </a:fld>
            <a:endParaRPr lang="en-US" sz="1600" b="1" dirty="0" smtClean="0">
              <a:solidFill>
                <a:schemeClr val="tx1"/>
              </a:solidFill>
            </a:endParaRPr>
          </a:p>
        </p:txBody>
      </p:sp>
    </p:spTree>
    <p:extLst>
      <p:ext uri="{BB962C8B-B14F-4D97-AF65-F5344CB8AC3E}">
        <p14:creationId xmlns:p14="http://schemas.microsoft.com/office/powerpoint/2010/main" val="1633781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228600" y="6474482"/>
            <a:ext cx="2133600" cy="365125"/>
          </a:xfrm>
        </p:spPr>
        <p:txBody>
          <a:bodyPr/>
          <a:lstStyle/>
          <a:p>
            <a:pPr>
              <a:defRPr/>
            </a:pPr>
            <a:fld id="{DD9FE626-AC77-4D60-88DD-7971CEF46B38}" type="slidenum">
              <a:rPr lang="en-US" smtClean="0"/>
              <a:pPr>
                <a:defRPr/>
              </a:pPr>
              <a:t>9</a:t>
            </a:fld>
            <a:endParaRPr lang="en-US" dirty="0"/>
          </a:p>
        </p:txBody>
      </p:sp>
      <p:sp>
        <p:nvSpPr>
          <p:cNvPr id="5" name="Text Box 1"/>
          <p:cNvSpPr txBox="1">
            <a:spLocks noChangeArrowheads="1"/>
          </p:cNvSpPr>
          <p:nvPr/>
        </p:nvSpPr>
        <p:spPr bwMode="auto">
          <a:xfrm>
            <a:off x="4648200" y="17004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a:t>
            </a:r>
            <a:r>
              <a:rPr lang="x-none" sz="2400" dirty="0" smtClean="0">
                <a:solidFill>
                  <a:srgbClr val="000000"/>
                </a:solidFill>
                <a:cs typeface="Arial" charset="0"/>
              </a:rPr>
              <a:t>ग्राहकों के प्रकार </a:t>
            </a:r>
            <a:endParaRPr lang="en-GB" sz="2400" dirty="0">
              <a:solidFill>
                <a:srgbClr val="000000"/>
              </a:solidFill>
              <a:cs typeface="Arial" charset="0"/>
            </a:endParaRPr>
          </a:p>
        </p:txBody>
      </p:sp>
      <p:sp>
        <p:nvSpPr>
          <p:cNvPr id="6" name="Text Box 2"/>
          <p:cNvSpPr txBox="1">
            <a:spLocks noChangeArrowheads="1"/>
          </p:cNvSpPr>
          <p:nvPr/>
        </p:nvSpPr>
        <p:spPr bwMode="auto">
          <a:xfrm>
            <a:off x="4648200" y="1052696"/>
            <a:ext cx="4267200" cy="54217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14000"/>
              </a:lnSpc>
              <a:buSzPct val="100000"/>
            </a:pPr>
            <a:r>
              <a:rPr lang="x-none" dirty="0" smtClean="0">
                <a:solidFill>
                  <a:srgbClr val="000000"/>
                </a:solidFill>
                <a:cs typeface="Arial" pitchFamily="34" charset="0"/>
              </a:rPr>
              <a:t>आमतौर पर ग्राहक कई प्रकार के होते हैं। उनकी अलग-अलग पसंद और अलग-अलग जरूरतें हो सकती हैं </a:t>
            </a:r>
            <a:endParaRPr lang="en-IN" dirty="0">
              <a:solidFill>
                <a:srgbClr val="000000"/>
              </a:solidFill>
              <a:cs typeface="Arial" pitchFamily="34" charset="0"/>
            </a:endParaRPr>
          </a:p>
          <a:p>
            <a:pPr eaLnBrk="1" hangingPunct="1">
              <a:lnSpc>
                <a:spcPct val="114000"/>
              </a:lnSpc>
              <a:buSzPct val="100000"/>
            </a:pPr>
            <a:r>
              <a:rPr lang="x-none" dirty="0" smtClean="0">
                <a:solidFill>
                  <a:srgbClr val="000000"/>
                </a:solidFill>
                <a:cs typeface="Arial" pitchFamily="34" charset="0"/>
              </a:rPr>
              <a:t>नमिता के ब्यूटी पार्लर में निम्न प्रकार के ग्राहक हो सकते हैं </a:t>
            </a:r>
            <a:endParaRPr lang="en-US" dirty="0">
              <a:solidFill>
                <a:srgbClr val="000000"/>
              </a:solidFill>
              <a:cs typeface="Arial" pitchFamily="34" charset="0"/>
            </a:endParaRPr>
          </a:p>
          <a:p>
            <a:pPr lvl="1" eaLnBrk="1" hangingPunct="1">
              <a:lnSpc>
                <a:spcPct val="114000"/>
              </a:lnSpc>
              <a:buSzPct val="100000"/>
              <a:buFont typeface="Arial" charset="0"/>
              <a:buChar char="•"/>
            </a:pPr>
            <a:r>
              <a:rPr lang="x-none" dirty="0" smtClean="0">
                <a:solidFill>
                  <a:srgbClr val="000000"/>
                </a:solidFill>
                <a:cs typeface="Arial" charset="0"/>
              </a:rPr>
              <a:t>बूढ़े या बुजुर्ग व्यक्ति‍ </a:t>
            </a:r>
            <a:endParaRPr lang="en-US"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पैसों का सदुपयोग चाहते हैं / पैसा वसूल हो</a:t>
            </a:r>
            <a:endParaRPr lang="en-US" sz="1600"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समय को लेकर कोई खास पसंद नहीं </a:t>
            </a:r>
            <a:endParaRPr lang="en-US" sz="1600" dirty="0">
              <a:solidFill>
                <a:srgbClr val="000000"/>
              </a:solidFill>
              <a:cs typeface="Arial" charset="0"/>
            </a:endParaRPr>
          </a:p>
          <a:p>
            <a:pPr lvl="1" eaLnBrk="1" hangingPunct="1">
              <a:lnSpc>
                <a:spcPct val="114000"/>
              </a:lnSpc>
              <a:buSzPct val="100000"/>
              <a:buFont typeface="Arial" charset="0"/>
              <a:buChar char="•"/>
            </a:pPr>
            <a:r>
              <a:rPr lang="x-none" dirty="0" smtClean="0">
                <a:solidFill>
                  <a:srgbClr val="000000"/>
                </a:solidFill>
                <a:cs typeface="Arial" charset="0"/>
              </a:rPr>
              <a:t>गृहणि‍यां </a:t>
            </a:r>
            <a:endParaRPr lang="en-US"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दिन का कोई विशेष समय चाह सकती हैं </a:t>
            </a:r>
            <a:endParaRPr lang="en-US" sz="1600" dirty="0">
              <a:solidFill>
                <a:srgbClr val="000000"/>
              </a:solidFill>
              <a:cs typeface="Arial" charset="0"/>
            </a:endParaRPr>
          </a:p>
          <a:p>
            <a:pPr lvl="2" eaLnBrk="1" hangingPunct="1">
              <a:lnSpc>
                <a:spcPct val="114000"/>
              </a:lnSpc>
              <a:buSzPct val="100000"/>
            </a:pPr>
            <a:r>
              <a:rPr lang="x-none" sz="1600" dirty="0" smtClean="0">
                <a:solidFill>
                  <a:srgbClr val="000000"/>
                </a:solidFill>
                <a:cs typeface="Arial" charset="0"/>
              </a:rPr>
              <a:t>पैसों का सदुपयोग चाहती </a:t>
            </a:r>
            <a:r>
              <a:rPr lang="x-none" sz="1600" dirty="0">
                <a:solidFill>
                  <a:srgbClr val="000000"/>
                </a:solidFill>
                <a:cs typeface="Arial" charset="0"/>
              </a:rPr>
              <a:t>हैं / </a:t>
            </a:r>
            <a:r>
              <a:rPr lang="x-none" sz="1600" dirty="0" smtClean="0">
                <a:solidFill>
                  <a:srgbClr val="000000"/>
                </a:solidFill>
                <a:cs typeface="Arial" charset="0"/>
              </a:rPr>
              <a:t>पैसा </a:t>
            </a:r>
            <a:r>
              <a:rPr lang="x-none" sz="1600" dirty="0">
                <a:solidFill>
                  <a:srgbClr val="000000"/>
                </a:solidFill>
                <a:cs typeface="Arial" charset="0"/>
              </a:rPr>
              <a:t>वसूल </a:t>
            </a:r>
            <a:r>
              <a:rPr lang="x-none" sz="1600" dirty="0" smtClean="0">
                <a:solidFill>
                  <a:srgbClr val="000000"/>
                </a:solidFill>
                <a:cs typeface="Arial" charset="0"/>
              </a:rPr>
              <a:t>हो</a:t>
            </a:r>
            <a:endParaRPr lang="en-US" sz="1600" dirty="0">
              <a:solidFill>
                <a:srgbClr val="000000"/>
              </a:solidFill>
              <a:cs typeface="Arial" charset="0"/>
            </a:endParaRPr>
          </a:p>
          <a:p>
            <a:pPr lvl="1" eaLnBrk="1" hangingPunct="1">
              <a:lnSpc>
                <a:spcPct val="114000"/>
              </a:lnSpc>
              <a:buSzPct val="100000"/>
              <a:buFont typeface="Arial" charset="0"/>
              <a:buChar char="•"/>
            </a:pPr>
            <a:r>
              <a:rPr lang="x-none" dirty="0" smtClean="0">
                <a:solidFill>
                  <a:srgbClr val="000000"/>
                </a:solidFill>
                <a:cs typeface="Arial" charset="0"/>
              </a:rPr>
              <a:t>ब्राइडल/दुल्हन का मेकअप </a:t>
            </a:r>
            <a:endParaRPr lang="en-US" dirty="0">
              <a:solidFill>
                <a:srgbClr val="000000"/>
              </a:solidFill>
              <a:cs typeface="Arial" charset="0"/>
            </a:endParaRPr>
          </a:p>
          <a:p>
            <a:pPr lvl="2" eaLnBrk="1" hangingPunct="1">
              <a:lnSpc>
                <a:spcPct val="114000"/>
              </a:lnSpc>
              <a:buSzPct val="100000"/>
              <a:buFont typeface="Arial" charset="0"/>
            </a:pPr>
            <a:r>
              <a:rPr lang="x-none" sz="1600" dirty="0" smtClean="0">
                <a:solidFill>
                  <a:srgbClr val="000000"/>
                </a:solidFill>
                <a:cs typeface="Arial" charset="0"/>
              </a:rPr>
              <a:t>सबसे अच्छी सर्विस चाहती हैं</a:t>
            </a:r>
            <a:endParaRPr lang="en-US" sz="1600" dirty="0">
              <a:solidFill>
                <a:srgbClr val="000000"/>
              </a:solidFill>
              <a:cs typeface="Arial" charset="0"/>
            </a:endParaRPr>
          </a:p>
        </p:txBody>
      </p:sp>
      <p:sp>
        <p:nvSpPr>
          <p:cNvPr id="9" name="Text Box 1"/>
          <p:cNvSpPr txBox="1">
            <a:spLocks noChangeArrowheads="1"/>
          </p:cNvSpPr>
          <p:nvPr/>
        </p:nvSpPr>
        <p:spPr bwMode="auto">
          <a:xfrm>
            <a:off x="228600" y="172564"/>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Customer Types - Examples</a:t>
            </a:r>
            <a:endParaRPr lang="en-GB" sz="2400" dirty="0">
              <a:solidFill>
                <a:srgbClr val="000000"/>
              </a:solidFill>
              <a:cs typeface="Arial" charset="0"/>
            </a:endParaRPr>
          </a:p>
        </p:txBody>
      </p:sp>
      <p:sp>
        <p:nvSpPr>
          <p:cNvPr id="10" name="Text Box 2"/>
          <p:cNvSpPr txBox="1">
            <a:spLocks noChangeArrowheads="1"/>
          </p:cNvSpPr>
          <p:nvPr/>
        </p:nvSpPr>
        <p:spPr bwMode="auto">
          <a:xfrm>
            <a:off x="228600" y="1055214"/>
            <a:ext cx="4267200" cy="542178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a:solidFill>
                  <a:srgbClr val="000000"/>
                </a:solidFill>
                <a:cs typeface="Arial" charset="0"/>
              </a:rPr>
              <a:t>Here are possible types of Customers at </a:t>
            </a:r>
            <a:r>
              <a:rPr lang="en-US" sz="2000" dirty="0" smtClean="0">
                <a:solidFill>
                  <a:srgbClr val="000000"/>
                </a:solidFill>
                <a:cs typeface="Arial" charset="0"/>
              </a:rPr>
              <a:t>Maya’s fruit shop (Trading business) </a:t>
            </a:r>
          </a:p>
          <a:p>
            <a:pPr eaLnBrk="1" hangingPunct="1">
              <a:lnSpc>
                <a:spcPct val="120000"/>
              </a:lnSpc>
              <a:buSzPct val="100000"/>
              <a:buFont typeface="Arial" charset="0"/>
              <a:buChar char="•"/>
            </a:pPr>
            <a:endParaRPr lang="en-US" sz="2000" dirty="0">
              <a:solidFill>
                <a:srgbClr val="000000"/>
              </a:solidFill>
              <a:cs typeface="Arial" charset="0"/>
            </a:endParaRPr>
          </a:p>
          <a:p>
            <a:pPr marL="342900" indent="-342900" eaLnBrk="1" hangingPunct="1">
              <a:lnSpc>
                <a:spcPct val="120000"/>
              </a:lnSpc>
              <a:buSzPct val="100000"/>
              <a:buFont typeface="+mj-lt"/>
              <a:buAutoNum type="arabicPeriod"/>
            </a:pPr>
            <a:r>
              <a:rPr lang="en-US" dirty="0" smtClean="0">
                <a:solidFill>
                  <a:srgbClr val="000000"/>
                </a:solidFill>
                <a:cs typeface="Arial" charset="0"/>
              </a:rPr>
              <a:t>Schools</a:t>
            </a:r>
          </a:p>
          <a:p>
            <a:pPr marL="342900" indent="-342900" eaLnBrk="1" hangingPunct="1">
              <a:lnSpc>
                <a:spcPct val="120000"/>
              </a:lnSpc>
              <a:buSzPct val="100000"/>
              <a:buFont typeface="+mj-lt"/>
              <a:buAutoNum type="arabicPeriod"/>
            </a:pPr>
            <a:r>
              <a:rPr lang="en-US" dirty="0" smtClean="0">
                <a:solidFill>
                  <a:srgbClr val="000000"/>
                </a:solidFill>
                <a:cs typeface="Arial" charset="0"/>
              </a:rPr>
              <a:t>Households</a:t>
            </a:r>
          </a:p>
          <a:p>
            <a:pPr marL="342900" indent="-342900" eaLnBrk="1" hangingPunct="1">
              <a:lnSpc>
                <a:spcPct val="120000"/>
              </a:lnSpc>
              <a:buSzPct val="100000"/>
              <a:buFont typeface="+mj-lt"/>
              <a:buAutoNum type="arabicPeriod"/>
            </a:pPr>
            <a:r>
              <a:rPr lang="en-US" dirty="0" smtClean="0">
                <a:solidFill>
                  <a:srgbClr val="000000"/>
                </a:solidFill>
                <a:cs typeface="Arial" charset="0"/>
              </a:rPr>
              <a:t>Passerby</a:t>
            </a:r>
            <a:endParaRPr lang="en-US" sz="1600" dirty="0" smtClean="0">
              <a:solidFill>
                <a:srgbClr val="000000"/>
              </a:solidFill>
              <a:cs typeface="Arial" charset="0"/>
            </a:endParaRPr>
          </a:p>
          <a:p>
            <a:pPr marL="0" lvl="1" indent="0" eaLnBrk="1" hangingPunct="1">
              <a:lnSpc>
                <a:spcPct val="114000"/>
              </a:lnSpc>
              <a:buSzPct val="100000"/>
            </a:pPr>
            <a:endParaRPr lang="en-US" sz="1600" dirty="0" smtClean="0">
              <a:solidFill>
                <a:srgbClr val="000000"/>
              </a:solidFill>
              <a:cs typeface="Arial" charset="0"/>
            </a:endParaRP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43FC80D7-A8F6-BA43-B9B5-5042D247A5A2}" type="slidenum">
              <a:rPr lang="en-US" sz="1600" b="1" smtClean="0">
                <a:solidFill>
                  <a:schemeClr val="tx1"/>
                </a:solidFill>
              </a:rPr>
              <a:t>9</a:t>
            </a:fld>
            <a:endParaRPr lang="en-US" sz="1600" b="1" dirty="0" smtClean="0">
              <a:solidFill>
                <a:schemeClr val="tx1"/>
              </a:solidFill>
            </a:endParaRPr>
          </a:p>
        </p:txBody>
      </p:sp>
    </p:spTree>
    <p:extLst>
      <p:ext uri="{BB962C8B-B14F-4D97-AF65-F5344CB8AC3E}">
        <p14:creationId xmlns:p14="http://schemas.microsoft.com/office/powerpoint/2010/main" val="23943312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Fs7LoGNf30G0ulZ90iUvh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Fs7LoGNf30G0ulZ90iUvh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24211</TotalTime>
  <Words>7172</Words>
  <Application>Microsoft Macintosh PowerPoint</Application>
  <PresentationFormat>On-screen Show (4:3)</PresentationFormat>
  <Paragraphs>943</Paragraphs>
  <Slides>55</Slides>
  <Notes>50</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55</vt:i4>
      </vt:variant>
    </vt:vector>
  </HeadingPairs>
  <TitlesOfParts>
    <vt:vector size="5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lucky</dc:creator>
  <cp:lastModifiedBy>Kurian George</cp:lastModifiedBy>
  <cp:revision>737</cp:revision>
  <cp:lastPrinted>2016-02-14T16:44:18Z</cp:lastPrinted>
  <dcterms:created xsi:type="dcterms:W3CDTF">2011-03-10T04:24:51Z</dcterms:created>
  <dcterms:modified xsi:type="dcterms:W3CDTF">2017-06-09T13:08:47Z</dcterms:modified>
</cp:coreProperties>
</file>