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vml" ContentType="application/vnd.openxmlformats-officedocument.vmlDrawing"/>
  <Default Extension="rels" ContentType="application/vnd.openxmlformats-package.relationships+xml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4.xml" ContentType="application/vnd.openxmlformats-officedocument.presentationml.notesSlide+xml"/>
  <Override PartName="/ppt/embeddings/oleObject1.bin" ContentType="application/vnd.openxmlformats-officedocument.oleObject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5.xml" ContentType="application/vnd.openxmlformats-officedocument.presentationml.notesSlide+xml"/>
  <Override PartName="/ppt/embeddings/oleObject2.bin" ContentType="application/vnd.openxmlformats-officedocument.oleObject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18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19.xml" ContentType="application/vnd.openxmlformats-officedocument.presentationml.notesSl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23.xml" ContentType="application/vnd.openxmlformats-officedocument.presentationml.notesSl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notesSlides/notesSlide24.xml" ContentType="application/vnd.openxmlformats-officedocument.presentationml.notesSlide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notesSlides/notesSlide25.xml" ContentType="application/vnd.openxmlformats-officedocument.presentationml.notesSlide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5034" r:id="rId1"/>
    <p:sldMasterId id="2147485046" r:id="rId2"/>
  </p:sldMasterIdLst>
  <p:notesMasterIdLst>
    <p:notesMasterId r:id="rId35"/>
  </p:notesMasterIdLst>
  <p:sldIdLst>
    <p:sldId id="2309" r:id="rId3"/>
    <p:sldId id="2326" r:id="rId4"/>
    <p:sldId id="2325" r:id="rId5"/>
    <p:sldId id="2282" r:id="rId6"/>
    <p:sldId id="2283" r:id="rId7"/>
    <p:sldId id="2330" r:id="rId8"/>
    <p:sldId id="2281" r:id="rId9"/>
    <p:sldId id="2285" r:id="rId10"/>
    <p:sldId id="2286" r:id="rId11"/>
    <p:sldId id="2287" r:id="rId12"/>
    <p:sldId id="2288" r:id="rId13"/>
    <p:sldId id="2310" r:id="rId14"/>
    <p:sldId id="2311" r:id="rId15"/>
    <p:sldId id="2312" r:id="rId16"/>
    <p:sldId id="2313" r:id="rId17"/>
    <p:sldId id="2324" r:id="rId18"/>
    <p:sldId id="2331" r:id="rId19"/>
    <p:sldId id="2314" r:id="rId20"/>
    <p:sldId id="2315" r:id="rId21"/>
    <p:sldId id="2316" r:id="rId22"/>
    <p:sldId id="2317" r:id="rId23"/>
    <p:sldId id="2318" r:id="rId24"/>
    <p:sldId id="2319" r:id="rId25"/>
    <p:sldId id="2320" r:id="rId26"/>
    <p:sldId id="2323" r:id="rId27"/>
    <p:sldId id="2332" r:id="rId28"/>
    <p:sldId id="2302" r:id="rId29"/>
    <p:sldId id="2303" r:id="rId30"/>
    <p:sldId id="2306" r:id="rId31"/>
    <p:sldId id="2307" r:id="rId32"/>
    <p:sldId id="2304" r:id="rId33"/>
    <p:sldId id="2308" r:id="rId34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00" autoAdjust="0"/>
    <p:restoredTop sz="93632" autoAdjust="0"/>
  </p:normalViewPr>
  <p:slideViewPr>
    <p:cSldViewPr>
      <p:cViewPr varScale="1">
        <p:scale>
          <a:sx n="81" d="100"/>
          <a:sy n="81" d="100"/>
        </p:scale>
        <p:origin x="-159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notesMaster" Target="notesMasters/notesMaster1.xml"/><Relationship Id="rId36" Type="http://schemas.openxmlformats.org/officeDocument/2006/relationships/printerSettings" Target="printerSettings/printerSettings1.bin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37" Type="http://schemas.openxmlformats.org/officeDocument/2006/relationships/presProps" Target="presProps.xml"/><Relationship Id="rId38" Type="http://schemas.openxmlformats.org/officeDocument/2006/relationships/viewProps" Target="viewProps.xml"/><Relationship Id="rId39" Type="http://schemas.openxmlformats.org/officeDocument/2006/relationships/theme" Target="theme/theme1.xml"/><Relationship Id="rId4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fld id="{E9C7E114-6F50-448F-852D-C8260DD42019}" type="datetimeFigureOut">
              <a:rPr lang="en-US"/>
              <a:pPr>
                <a:defRPr/>
              </a:pPr>
              <a:t>01/06/17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fld id="{7451C2F5-D6AC-4974-A542-270CB7FCE5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722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9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0950D9D-8DBD-42A7-B5C1-591752C7172D}" type="slidenum">
              <a:rPr lang="en-GB">
                <a:solidFill>
                  <a:prstClr val="black"/>
                </a:solidFill>
              </a:rPr>
              <a:pPr/>
              <a:t>1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133123" name="Text Box 1"/>
          <p:cNvSpPr txBox="1">
            <a:spLocks noChangeArrowheads="1"/>
          </p:cNvSpPr>
          <p:nvPr/>
        </p:nvSpPr>
        <p:spPr bwMode="auto">
          <a:xfrm>
            <a:off x="1177926" y="685800"/>
            <a:ext cx="4500563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0151" tIns="40074" rIns="80151" bIns="40074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IN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133124" name="Text Box 2"/>
          <p:cNvSpPr>
            <a:spLocks noGrp="1" noChangeArrowheads="1"/>
          </p:cNvSpPr>
          <p:nvPr>
            <p:ph type="body"/>
          </p:nvPr>
        </p:nvSpPr>
        <p:spPr bwMode="auto">
          <a:xfrm>
            <a:off x="687389" y="4344988"/>
            <a:ext cx="5481637" cy="4111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95000"/>
              </a:lnSpc>
              <a:spcBef>
                <a:spcPts val="388"/>
              </a:spcBef>
              <a:tabLst>
                <a:tab pos="0" algn="l"/>
                <a:tab pos="390490" algn="l"/>
                <a:tab pos="784155" algn="l"/>
                <a:tab pos="1177820" algn="l"/>
                <a:tab pos="1571485" algn="l"/>
                <a:tab pos="1965150" algn="l"/>
                <a:tab pos="2358814" algn="l"/>
                <a:tab pos="2754067" algn="l"/>
                <a:tab pos="3147733" algn="l"/>
                <a:tab pos="3541398" algn="l"/>
                <a:tab pos="3931888" algn="l"/>
                <a:tab pos="4328727" algn="l"/>
                <a:tab pos="4720804" algn="l"/>
                <a:tab pos="5114469" algn="l"/>
                <a:tab pos="5511309" algn="l"/>
                <a:tab pos="5901799" algn="l"/>
                <a:tab pos="6295464" algn="l"/>
                <a:tab pos="6689129" algn="l"/>
                <a:tab pos="7084381" algn="l"/>
                <a:tab pos="7478047" algn="l"/>
                <a:tab pos="7871712" algn="l"/>
              </a:tabLst>
            </a:pPr>
            <a:endParaRPr lang="en-GB" smtClean="0">
              <a:ea typeface="MS Gothic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709588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 smtClean="0"/>
              <a:t>Same as the price of other neem soaps. But then she also has to accept that fewer customers will buy.</a:t>
            </a:r>
          </a:p>
          <a:p>
            <a:r>
              <a:rPr lang="en-US" altLang="en-US" dirty="0" smtClean="0"/>
              <a:t>If consider Lux as competition, price low, may not recover costs.</a:t>
            </a:r>
            <a:endParaRPr lang="en-IN" altLang="en-US" dirty="0" smtClean="0"/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2A0F368-EB10-408D-BEF2-D5ABD3C3B841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66749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IN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A0E7AC8-63A1-4BF2-BC7F-B54FDE302B2F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05117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2A0F368-EB10-408D-BEF2-D5ABD3C3B84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675934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IN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A0E7AC8-63A1-4BF2-BC7F-B54FDE302B2F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392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 smtClean="0"/>
              <a:t>Affordability (for customer), and profitability (for business)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2A0F368-EB10-408D-BEF2-D5ABD3C3B84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799205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IN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C07C789-6F6D-4F15-BCA7-DEDB4ADD9AEC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16</a:t>
            </a:fld>
            <a:endParaRPr lang="mr-IN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302842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9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365AC56-817A-422E-BFD8-DDC72B9B59EA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en-GB" smtClean="0"/>
          </a:p>
        </p:txBody>
      </p:sp>
      <p:sp>
        <p:nvSpPr>
          <p:cNvPr id="59395" name="Text Box 1"/>
          <p:cNvSpPr txBox="1">
            <a:spLocks noChangeArrowheads="1"/>
          </p:cNvSpPr>
          <p:nvPr/>
        </p:nvSpPr>
        <p:spPr bwMode="auto">
          <a:xfrm>
            <a:off x="1068586" y="588131"/>
            <a:ext cx="4083844" cy="293158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75825" tIns="37913" rIns="75825" bIns="37913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IN">
              <a:latin typeface="Calibri" pitchFamily="34" charset="0"/>
            </a:endParaRPr>
          </a:p>
        </p:txBody>
      </p:sp>
      <p:sp>
        <p:nvSpPr>
          <p:cNvPr id="59396" name="Text Box 2"/>
          <p:cNvSpPr>
            <a:spLocks noGrp="1" noChangeArrowheads="1"/>
          </p:cNvSpPr>
          <p:nvPr>
            <p:ph type="body"/>
          </p:nvPr>
        </p:nvSpPr>
        <p:spPr bwMode="auto">
          <a:xfrm>
            <a:off x="622101" y="3714750"/>
            <a:ext cx="4976813" cy="351820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0302" tIns="40002" rIns="80302" bIns="4000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02000"/>
              </a:lnSpc>
              <a:spcBef>
                <a:spcPct val="0"/>
              </a:spcBef>
              <a:tabLst>
                <a:tab pos="0" algn="l"/>
                <a:tab pos="369398" algn="l"/>
                <a:tab pos="741798" algn="l"/>
                <a:tab pos="1114199" algn="l"/>
                <a:tab pos="1488102" algn="l"/>
                <a:tab pos="1860503" algn="l"/>
                <a:tab pos="2231402" algn="l"/>
                <a:tab pos="2605305" algn="l"/>
                <a:tab pos="2977705" algn="l"/>
                <a:tab pos="3350106" algn="l"/>
                <a:tab pos="3722507" algn="l"/>
                <a:tab pos="4094908" algn="l"/>
                <a:tab pos="4467309" algn="l"/>
                <a:tab pos="4839710" algn="l"/>
                <a:tab pos="5213612" algn="l"/>
                <a:tab pos="5586012" algn="l"/>
                <a:tab pos="5958413" algn="l"/>
                <a:tab pos="6329313" algn="l"/>
                <a:tab pos="6703215" algn="l"/>
                <a:tab pos="7075616" algn="l"/>
                <a:tab pos="7448017" algn="l"/>
              </a:tabLst>
            </a:pPr>
            <a:endParaRPr lang="en-GB" smtClean="0">
              <a:ea typeface="MS Gothic" pitchFamily="49" charset="-128"/>
            </a:endParaRPr>
          </a:p>
        </p:txBody>
      </p:sp>
      <p:sp>
        <p:nvSpPr>
          <p:cNvPr id="59397" name="Text Box 3"/>
          <p:cNvSpPr txBox="1">
            <a:spLocks noChangeArrowheads="1"/>
          </p:cNvSpPr>
          <p:nvPr/>
        </p:nvSpPr>
        <p:spPr bwMode="auto">
          <a:xfrm>
            <a:off x="3524250" y="7427989"/>
            <a:ext cx="2695278" cy="3900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0302" tIns="40002" rIns="80302" bIns="40002" anchor="b"/>
          <a:lstStyle>
            <a:lvl1pPr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FE9461D4-B93C-4570-8EF9-1EEB334A62BD}" type="slidenum">
              <a:rPr lang="en-GB" sz="1000">
                <a:solidFill>
                  <a:srgbClr val="000000"/>
                </a:solidFill>
                <a:latin typeface="Calibri" pitchFamily="34" charset="0"/>
              </a:rPr>
              <a:pPr algn="r" eaLnBrk="1" hangingPunct="1"/>
              <a:t>17</a:t>
            </a:fld>
            <a:endParaRPr lang="en-GB" sz="1000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648487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IN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A0E7AC8-63A1-4BF2-BC7F-B54FDE302B2F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007018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2A0F368-EB10-408D-BEF2-D5ABD3C3B84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312212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 smtClean="0"/>
              <a:t>Affordable to Neem soap users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2A0F368-EB10-408D-BEF2-D5ABD3C3B84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06895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9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365AC56-817A-422E-BFD8-DDC72B9B59EA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GB" smtClean="0"/>
          </a:p>
        </p:txBody>
      </p:sp>
      <p:sp>
        <p:nvSpPr>
          <p:cNvPr id="59395" name="Text Box 1"/>
          <p:cNvSpPr txBox="1">
            <a:spLocks noChangeArrowheads="1"/>
          </p:cNvSpPr>
          <p:nvPr/>
        </p:nvSpPr>
        <p:spPr bwMode="auto">
          <a:xfrm>
            <a:off x="1068586" y="588131"/>
            <a:ext cx="4083844" cy="293158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75825" tIns="37913" rIns="75825" bIns="37913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IN">
              <a:latin typeface="Calibri" pitchFamily="34" charset="0"/>
            </a:endParaRPr>
          </a:p>
        </p:txBody>
      </p:sp>
      <p:sp>
        <p:nvSpPr>
          <p:cNvPr id="59396" name="Text Box 2"/>
          <p:cNvSpPr>
            <a:spLocks noGrp="1" noChangeArrowheads="1"/>
          </p:cNvSpPr>
          <p:nvPr>
            <p:ph type="body"/>
          </p:nvPr>
        </p:nvSpPr>
        <p:spPr bwMode="auto">
          <a:xfrm>
            <a:off x="622101" y="3714750"/>
            <a:ext cx="4976813" cy="351820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0302" tIns="40002" rIns="80302" bIns="4000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02000"/>
              </a:lnSpc>
              <a:spcBef>
                <a:spcPct val="0"/>
              </a:spcBef>
              <a:tabLst>
                <a:tab pos="0" algn="l"/>
                <a:tab pos="369398" algn="l"/>
                <a:tab pos="741798" algn="l"/>
                <a:tab pos="1114199" algn="l"/>
                <a:tab pos="1488102" algn="l"/>
                <a:tab pos="1860503" algn="l"/>
                <a:tab pos="2231402" algn="l"/>
                <a:tab pos="2605305" algn="l"/>
                <a:tab pos="2977705" algn="l"/>
                <a:tab pos="3350106" algn="l"/>
                <a:tab pos="3722507" algn="l"/>
                <a:tab pos="4094908" algn="l"/>
                <a:tab pos="4467309" algn="l"/>
                <a:tab pos="4839710" algn="l"/>
                <a:tab pos="5213612" algn="l"/>
                <a:tab pos="5586012" algn="l"/>
                <a:tab pos="5958413" algn="l"/>
                <a:tab pos="6329313" algn="l"/>
                <a:tab pos="6703215" algn="l"/>
                <a:tab pos="7075616" algn="l"/>
                <a:tab pos="7448017" algn="l"/>
              </a:tabLst>
            </a:pPr>
            <a:endParaRPr lang="en-GB" smtClean="0">
              <a:ea typeface="MS Gothic" pitchFamily="49" charset="-128"/>
            </a:endParaRPr>
          </a:p>
        </p:txBody>
      </p:sp>
      <p:sp>
        <p:nvSpPr>
          <p:cNvPr id="59397" name="Text Box 3"/>
          <p:cNvSpPr txBox="1">
            <a:spLocks noChangeArrowheads="1"/>
          </p:cNvSpPr>
          <p:nvPr/>
        </p:nvSpPr>
        <p:spPr bwMode="auto">
          <a:xfrm>
            <a:off x="3524250" y="7427989"/>
            <a:ext cx="2695278" cy="3900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0302" tIns="40002" rIns="80302" bIns="40002" anchor="b"/>
          <a:lstStyle>
            <a:lvl1pPr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FE9461D4-B93C-4570-8EF9-1EEB334A62BD}" type="slidenum">
              <a:rPr lang="en-GB" sz="1000">
                <a:solidFill>
                  <a:srgbClr val="000000"/>
                </a:solidFill>
                <a:latin typeface="Calibri" pitchFamily="34" charset="0"/>
              </a:rPr>
              <a:pPr algn="r" eaLnBrk="1" hangingPunct="1"/>
              <a:t>2</a:t>
            </a:fld>
            <a:endParaRPr lang="en-GB" sz="1000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648487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smtClean="0"/>
              <a:t>Note : FC </a:t>
            </a:r>
            <a:r>
              <a:rPr lang="en-IN" dirty="0" smtClean="0"/>
              <a:t>+ VC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2A0F368-EB10-408D-BEF2-D5ABD3C3B84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539902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IN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C07C789-6F6D-4F15-BCA7-DEDB4ADD9AEC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25</a:t>
            </a:fld>
            <a:endParaRPr lang="mr-IN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257069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9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365AC56-817A-422E-BFD8-DDC72B9B59EA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</a:t>
            </a:fld>
            <a:endParaRPr lang="en-GB" smtClean="0"/>
          </a:p>
        </p:txBody>
      </p:sp>
      <p:sp>
        <p:nvSpPr>
          <p:cNvPr id="59395" name="Text Box 1"/>
          <p:cNvSpPr txBox="1">
            <a:spLocks noChangeArrowheads="1"/>
          </p:cNvSpPr>
          <p:nvPr/>
        </p:nvSpPr>
        <p:spPr bwMode="auto">
          <a:xfrm>
            <a:off x="1068586" y="588131"/>
            <a:ext cx="4083844" cy="293158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75825" tIns="37913" rIns="75825" bIns="37913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IN">
              <a:latin typeface="Calibri" pitchFamily="34" charset="0"/>
            </a:endParaRPr>
          </a:p>
        </p:txBody>
      </p:sp>
      <p:sp>
        <p:nvSpPr>
          <p:cNvPr id="59396" name="Text Box 2"/>
          <p:cNvSpPr>
            <a:spLocks noGrp="1" noChangeArrowheads="1"/>
          </p:cNvSpPr>
          <p:nvPr>
            <p:ph type="body"/>
          </p:nvPr>
        </p:nvSpPr>
        <p:spPr bwMode="auto">
          <a:xfrm>
            <a:off x="622101" y="3714750"/>
            <a:ext cx="4976813" cy="351820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0302" tIns="40002" rIns="80302" bIns="4000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02000"/>
              </a:lnSpc>
              <a:spcBef>
                <a:spcPct val="0"/>
              </a:spcBef>
              <a:tabLst>
                <a:tab pos="0" algn="l"/>
                <a:tab pos="369398" algn="l"/>
                <a:tab pos="741798" algn="l"/>
                <a:tab pos="1114199" algn="l"/>
                <a:tab pos="1488102" algn="l"/>
                <a:tab pos="1860503" algn="l"/>
                <a:tab pos="2231402" algn="l"/>
                <a:tab pos="2605305" algn="l"/>
                <a:tab pos="2977705" algn="l"/>
                <a:tab pos="3350106" algn="l"/>
                <a:tab pos="3722507" algn="l"/>
                <a:tab pos="4094908" algn="l"/>
                <a:tab pos="4467309" algn="l"/>
                <a:tab pos="4839710" algn="l"/>
                <a:tab pos="5213612" algn="l"/>
                <a:tab pos="5586012" algn="l"/>
                <a:tab pos="5958413" algn="l"/>
                <a:tab pos="6329313" algn="l"/>
                <a:tab pos="6703215" algn="l"/>
                <a:tab pos="7075616" algn="l"/>
                <a:tab pos="7448017" algn="l"/>
              </a:tabLst>
            </a:pPr>
            <a:endParaRPr lang="en-GB" smtClean="0">
              <a:ea typeface="MS Gothic" pitchFamily="49" charset="-128"/>
            </a:endParaRPr>
          </a:p>
        </p:txBody>
      </p:sp>
      <p:sp>
        <p:nvSpPr>
          <p:cNvPr id="59397" name="Text Box 3"/>
          <p:cNvSpPr txBox="1">
            <a:spLocks noChangeArrowheads="1"/>
          </p:cNvSpPr>
          <p:nvPr/>
        </p:nvSpPr>
        <p:spPr bwMode="auto">
          <a:xfrm>
            <a:off x="3524250" y="7427989"/>
            <a:ext cx="2695278" cy="3900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0302" tIns="40002" rIns="80302" bIns="40002" anchor="b"/>
          <a:lstStyle>
            <a:lvl1pPr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FE9461D4-B93C-4570-8EF9-1EEB334A62BD}" type="slidenum">
              <a:rPr lang="en-GB" sz="1000">
                <a:solidFill>
                  <a:srgbClr val="000000"/>
                </a:solidFill>
                <a:latin typeface="Calibri" pitchFamily="34" charset="0"/>
              </a:rPr>
              <a:pPr algn="r" eaLnBrk="1" hangingPunct="1"/>
              <a:t>26</a:t>
            </a:fld>
            <a:endParaRPr lang="en-GB" sz="1000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648487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0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30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863600"/>
            <a:endParaRPr lang="en-IN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294622C-201D-43AA-ACE3-7442667819AC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2638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0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50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863600"/>
            <a:endParaRPr lang="en-IN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F758117-65DD-4429-A913-090E01CCA070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04868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1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61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863600"/>
            <a:endParaRPr lang="en-IN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21DEB55-AD1F-4A26-B619-0163DB849D05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52025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863600"/>
            <a:r>
              <a:rPr lang="en-IN" smtClean="0"/>
              <a:t>Mention : maintain a record of discounts and free items, it is a cost</a:t>
            </a:r>
          </a:p>
          <a:p>
            <a:pPr defTabSz="863600"/>
            <a:endParaRPr lang="en-IN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4C33B40-4C40-4516-8607-DA5CD7C5FB4F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58757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IN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543755E-6652-4990-9FED-CEA9FF98561C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2762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9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9EAC602-BEAF-4009-ADCD-DA84BFB1DD6D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GB" smtClean="0"/>
          </a:p>
        </p:txBody>
      </p:sp>
      <p:sp>
        <p:nvSpPr>
          <p:cNvPr id="151555" name="Text Box 1"/>
          <p:cNvSpPr txBox="1">
            <a:spLocks noChangeArrowheads="1"/>
          </p:cNvSpPr>
          <p:nvPr/>
        </p:nvSpPr>
        <p:spPr bwMode="auto">
          <a:xfrm>
            <a:off x="1141413" y="617538"/>
            <a:ext cx="4354512" cy="3078162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0151" tIns="40074" rIns="80151" bIns="40074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IN">
              <a:latin typeface="Calibri" pitchFamily="34" charset="0"/>
            </a:endParaRPr>
          </a:p>
        </p:txBody>
      </p:sp>
      <p:sp>
        <p:nvSpPr>
          <p:cNvPr id="151556" name="Text Box 2"/>
          <p:cNvSpPr>
            <a:spLocks noGrp="1" noChangeArrowheads="1"/>
          </p:cNvSpPr>
          <p:nvPr>
            <p:ph type="body"/>
          </p:nvPr>
        </p:nvSpPr>
        <p:spPr bwMode="auto">
          <a:xfrm>
            <a:off x="663575" y="3900488"/>
            <a:ext cx="5310188" cy="36941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4883" tIns="42285" rIns="84883" bIns="4228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02000"/>
              </a:lnSpc>
              <a:spcBef>
                <a:spcPct val="0"/>
              </a:spcBef>
              <a:tabLst>
                <a:tab pos="0" algn="l"/>
                <a:tab pos="390490" algn="l"/>
                <a:tab pos="784155" algn="l"/>
                <a:tab pos="1177820" algn="l"/>
                <a:tab pos="1571485" algn="l"/>
                <a:tab pos="1965150" algn="l"/>
                <a:tab pos="2358814" algn="l"/>
                <a:tab pos="2754067" algn="l"/>
                <a:tab pos="3147733" algn="l"/>
                <a:tab pos="3541398" algn="l"/>
                <a:tab pos="3931888" algn="l"/>
                <a:tab pos="4328727" algn="l"/>
                <a:tab pos="4720804" algn="l"/>
                <a:tab pos="5114469" algn="l"/>
                <a:tab pos="5511309" algn="l"/>
                <a:tab pos="5901799" algn="l"/>
                <a:tab pos="6295464" algn="l"/>
                <a:tab pos="6689129" algn="l"/>
                <a:tab pos="7084381" algn="l"/>
                <a:tab pos="7478047" algn="l"/>
                <a:tab pos="7871712" algn="l"/>
              </a:tabLst>
            </a:pPr>
            <a:endParaRPr lang="en-GB" smtClean="0">
              <a:ea typeface="MS Gothic" pitchFamily="49" charset="-128"/>
            </a:endParaRPr>
          </a:p>
        </p:txBody>
      </p:sp>
      <p:sp>
        <p:nvSpPr>
          <p:cNvPr id="151557" name="Text Box 3"/>
          <p:cNvSpPr txBox="1">
            <a:spLocks noChangeArrowheads="1"/>
          </p:cNvSpPr>
          <p:nvPr/>
        </p:nvSpPr>
        <p:spPr bwMode="auto">
          <a:xfrm>
            <a:off x="3759201" y="7799388"/>
            <a:ext cx="2874963" cy="41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4883" tIns="42285" rIns="84883" bIns="42285" anchor="b"/>
          <a:lstStyle>
            <a:lvl1pPr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9EB4D1D6-B74E-4929-B2ED-69BC75B493B2}" type="slidenum">
              <a:rPr lang="en-GB" sz="1200">
                <a:solidFill>
                  <a:srgbClr val="000000"/>
                </a:solidFill>
                <a:latin typeface="Calibri" pitchFamily="34" charset="0"/>
              </a:rPr>
              <a:pPr algn="r" eaLnBrk="1" hangingPunct="1"/>
              <a:t>3</a:t>
            </a:fld>
            <a:endParaRPr lang="en-GB" sz="1200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43774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782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IN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B7E7615-DD1C-4ED2-84DE-A57E7C3914CA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08224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782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IN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B7E7615-DD1C-4ED2-84DE-A57E7C3914CA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52215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9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365AC56-817A-422E-BFD8-DDC72B9B59EA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GB" smtClean="0"/>
          </a:p>
        </p:txBody>
      </p:sp>
      <p:sp>
        <p:nvSpPr>
          <p:cNvPr id="59395" name="Text Box 1"/>
          <p:cNvSpPr txBox="1">
            <a:spLocks noChangeArrowheads="1"/>
          </p:cNvSpPr>
          <p:nvPr/>
        </p:nvSpPr>
        <p:spPr bwMode="auto">
          <a:xfrm>
            <a:off x="1068586" y="588131"/>
            <a:ext cx="4083844" cy="293158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75825" tIns="37913" rIns="75825" bIns="37913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IN">
              <a:latin typeface="Calibri" pitchFamily="34" charset="0"/>
            </a:endParaRPr>
          </a:p>
        </p:txBody>
      </p:sp>
      <p:sp>
        <p:nvSpPr>
          <p:cNvPr id="59396" name="Text Box 2"/>
          <p:cNvSpPr>
            <a:spLocks noGrp="1" noChangeArrowheads="1"/>
          </p:cNvSpPr>
          <p:nvPr>
            <p:ph type="body"/>
          </p:nvPr>
        </p:nvSpPr>
        <p:spPr bwMode="auto">
          <a:xfrm>
            <a:off x="622101" y="3714750"/>
            <a:ext cx="4976813" cy="351820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0302" tIns="40002" rIns="80302" bIns="4000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02000"/>
              </a:lnSpc>
              <a:spcBef>
                <a:spcPct val="0"/>
              </a:spcBef>
              <a:tabLst>
                <a:tab pos="0" algn="l"/>
                <a:tab pos="369398" algn="l"/>
                <a:tab pos="741798" algn="l"/>
                <a:tab pos="1114199" algn="l"/>
                <a:tab pos="1488102" algn="l"/>
                <a:tab pos="1860503" algn="l"/>
                <a:tab pos="2231402" algn="l"/>
                <a:tab pos="2605305" algn="l"/>
                <a:tab pos="2977705" algn="l"/>
                <a:tab pos="3350106" algn="l"/>
                <a:tab pos="3722507" algn="l"/>
                <a:tab pos="4094908" algn="l"/>
                <a:tab pos="4467309" algn="l"/>
                <a:tab pos="4839710" algn="l"/>
                <a:tab pos="5213612" algn="l"/>
                <a:tab pos="5586012" algn="l"/>
                <a:tab pos="5958413" algn="l"/>
                <a:tab pos="6329313" algn="l"/>
                <a:tab pos="6703215" algn="l"/>
                <a:tab pos="7075616" algn="l"/>
                <a:tab pos="7448017" algn="l"/>
              </a:tabLst>
            </a:pPr>
            <a:endParaRPr lang="en-GB" smtClean="0">
              <a:ea typeface="MS Gothic" pitchFamily="49" charset="-128"/>
            </a:endParaRPr>
          </a:p>
        </p:txBody>
      </p:sp>
      <p:sp>
        <p:nvSpPr>
          <p:cNvPr id="59397" name="Text Box 3"/>
          <p:cNvSpPr txBox="1">
            <a:spLocks noChangeArrowheads="1"/>
          </p:cNvSpPr>
          <p:nvPr/>
        </p:nvSpPr>
        <p:spPr bwMode="auto">
          <a:xfrm>
            <a:off x="3524250" y="7427989"/>
            <a:ext cx="2695278" cy="3900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0302" tIns="40002" rIns="80302" bIns="40002" anchor="b"/>
          <a:lstStyle>
            <a:lvl1pPr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FE9461D4-B93C-4570-8EF9-1EEB334A62BD}" type="slidenum">
              <a:rPr lang="en-GB" sz="1000">
                <a:solidFill>
                  <a:srgbClr val="000000"/>
                </a:solidFill>
                <a:latin typeface="Calibri" pitchFamily="34" charset="0"/>
              </a:rPr>
              <a:pPr algn="r" eaLnBrk="1" hangingPunct="1"/>
              <a:t>6</a:t>
            </a:fld>
            <a:endParaRPr lang="en-GB" sz="1000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64848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IN" dirty="0"/>
              <a:t>To start with, have a discussion on pricing experiences. Not necessary to have a slide for that. </a:t>
            </a:r>
            <a:endParaRPr lang="en-IN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8BC3D23-6ACA-4C7A-ABDB-1843755AD83E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3658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IN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A0E7AC8-63A1-4BF2-BC7F-B54FDE302B2F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47817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011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dirty="0" smtClean="0"/>
              <a:t>Same as the price of other neem soaps. But then she also has to accept that fewer customers will buy.</a:t>
            </a:r>
          </a:p>
          <a:p>
            <a:r>
              <a:rPr lang="en-US" altLang="en-US" dirty="0" smtClean="0"/>
              <a:t>If consider Lux as competition, price low, may not recover costs.</a:t>
            </a:r>
            <a:endParaRPr lang="en-IN" altLang="en-US" dirty="0" smtClean="0"/>
          </a:p>
          <a:p>
            <a:endParaRPr lang="en-IN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1AF56D0-44AF-469E-8F43-06DEABC70DF4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6810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4F15E8-E52C-4F2C-81D8-6BB2A2E782CA}" type="datetimeFigureOut">
              <a:rPr lang="en-US"/>
              <a:pPr>
                <a:defRPr/>
              </a:pPr>
              <a:t>01/06/17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55AC38-0C32-45F8-A532-3618C6155B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28728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593CDE-8F05-45DC-BA11-2AD4697ABC8B}" type="datetimeFigureOut">
              <a:rPr lang="en-US"/>
              <a:pPr>
                <a:defRPr/>
              </a:pPr>
              <a:t>01/06/17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2BD3C9-5C08-46C6-B5CE-D09A8984FD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7716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7466CC-FBA2-4DF7-BDC6-5C094781921B}" type="datetimeFigureOut">
              <a:rPr lang="en-US"/>
              <a:pPr>
                <a:defRPr/>
              </a:pPr>
              <a:t>01/06/17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B7E608-B5DB-43DF-B7E1-160BEAACFE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5262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D6973-9951-40BC-BED6-373A36DAB70F}" type="datetime1">
              <a:rPr lang="en-US" smtClean="0"/>
              <a:pPr>
                <a:defRPr/>
              </a:pPr>
              <a:t>01/06/17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55AC38-0C32-45F8-A532-3618C6155B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4712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085933-EB45-4B79-800F-1D84E7393907}" type="datetime1">
              <a:rPr lang="en-US" smtClean="0"/>
              <a:pPr>
                <a:defRPr/>
              </a:pPr>
              <a:t>01/06/17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42F52E-C08B-4B36-A30A-0AF68DBE78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9131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4DCD14-A15D-422A-91E9-E674C927F794}" type="datetime1">
              <a:rPr lang="en-US" smtClean="0"/>
              <a:pPr>
                <a:defRPr/>
              </a:pPr>
              <a:t>01/06/17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829994-F3C2-48EA-8110-C48D8C9742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4537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2D62D1-D55B-4173-88BE-C8FCD6A75C17}" type="datetime1">
              <a:rPr lang="en-US" smtClean="0"/>
              <a:pPr>
                <a:defRPr/>
              </a:pPr>
              <a:t>01/06/17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E26AC1-9941-4538-B445-2871A5CC01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9019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AD321-582A-431E-8176-F23B43A19C86}" type="datetime1">
              <a:rPr lang="en-US" smtClean="0"/>
              <a:pPr>
                <a:defRPr/>
              </a:pPr>
              <a:t>01/06/17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725943-80B3-43B6-AFCA-CD091AF41E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8296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12BDEA-9058-4DFF-8773-8998694538E9}" type="datetime1">
              <a:rPr lang="en-US" smtClean="0"/>
              <a:pPr>
                <a:defRPr/>
              </a:pPr>
              <a:t>01/06/17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CCD56F-E0B4-4438-B37C-28BB034949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24971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F37634-89D4-4ECB-9145-482BED2944EF}" type="datetime1">
              <a:rPr lang="en-US" smtClean="0"/>
              <a:pPr>
                <a:defRPr/>
              </a:pPr>
              <a:t>01/06/17</a:t>
            </a:fld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810000" y="6345331"/>
            <a:ext cx="2133600" cy="365125"/>
          </a:xfrm>
        </p:spPr>
        <p:txBody>
          <a:bodyPr/>
          <a:lstStyle>
            <a:lvl1pPr algn="ctr">
              <a:defRPr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8E10E0DC-D530-4A68-839E-6EE637D685B5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44921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itchFamily="34" charset="0"/>
                <a:cs typeface="Arial" pitchFamily="34" charset="0"/>
              </a:defRPr>
            </a:lvl1pPr>
            <a:lvl2pPr>
              <a:defRPr sz="28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2000">
                <a:latin typeface="Arial" pitchFamily="34" charset="0"/>
                <a:cs typeface="Arial" pitchFamily="34" charset="0"/>
              </a:defRPr>
            </a:lvl4pPr>
            <a:lvl5pPr>
              <a:defRPr sz="2000">
                <a:latin typeface="Arial" pitchFamily="34" charset="0"/>
                <a:cs typeface="Arial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6BDC28-C352-4E9B-945D-76EF3D5D82AF}" type="datetime1">
              <a:rPr lang="en-US" smtClean="0"/>
              <a:pPr>
                <a:defRPr/>
              </a:pPr>
              <a:t>01/06/17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7A9B8A-C0AD-4BAD-96D4-54D38D173A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1561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A51499-B0F3-4E42-94D6-83F56E2E622C}" type="datetimeFigureOut">
              <a:rPr lang="en-US"/>
              <a:pPr>
                <a:defRPr/>
              </a:pPr>
              <a:t>01/06/17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42F52E-C08B-4B36-A30A-0AF68DBE78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8613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36E37A-1C59-49B2-9D60-C81379FF045D}" type="datetime1">
              <a:rPr lang="en-US" smtClean="0"/>
              <a:pPr>
                <a:defRPr/>
              </a:pPr>
              <a:t>01/06/17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D8318-2013-4E5F-9204-9E4A18B024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1075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7B58EF-0AB3-4A0A-8052-D800EFB84E71}" type="datetime1">
              <a:rPr lang="en-US" smtClean="0"/>
              <a:pPr>
                <a:defRPr/>
              </a:pPr>
              <a:t>01/06/17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2BD3C9-5C08-46C6-B5CE-D09A8984FD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44702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0875D2-8C5E-4BDF-9371-B7DF230B047A}" type="datetime1">
              <a:rPr lang="en-US" smtClean="0"/>
              <a:pPr>
                <a:defRPr/>
              </a:pPr>
              <a:t>01/06/17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B7E608-B5DB-43DF-B7E1-160BEAACFE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7210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8C0531-AE81-473F-A133-13BFD7CFB185}" type="datetimeFigureOut">
              <a:rPr lang="en-US"/>
              <a:pPr>
                <a:defRPr/>
              </a:pPr>
              <a:t>01/06/17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829994-F3C2-48EA-8110-C48D8C9742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3179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6F7ACD-B235-49BC-882E-5E0B99E5935D}" type="datetimeFigureOut">
              <a:rPr lang="en-US"/>
              <a:pPr>
                <a:defRPr/>
              </a:pPr>
              <a:t>01/06/17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E26AC1-9941-4538-B445-2871A5CC01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0649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30EB50-A818-4D5F-A5ED-DA460EBFBA13}" type="datetimeFigureOut">
              <a:rPr lang="en-US"/>
              <a:pPr>
                <a:defRPr/>
              </a:pPr>
              <a:t>01/06/17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725943-80B3-43B6-AFCA-CD091AF41E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066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A74CCF-1D0E-4998-864A-E26CD91062E1}" type="datetimeFigureOut">
              <a:rPr lang="en-US"/>
              <a:pPr>
                <a:defRPr/>
              </a:pPr>
              <a:t>01/06/17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CCD56F-E0B4-4438-B37C-28BB034949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48906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E2E4E8-B2EB-4A08-A13C-D9C65DB4A37F}" type="datetimeFigureOut">
              <a:rPr lang="en-US"/>
              <a:pPr>
                <a:defRPr/>
              </a:pPr>
              <a:t>01/06/17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10E0DC-D530-4A68-839E-6EE637D685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11364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itchFamily="34" charset="0"/>
                <a:cs typeface="Arial" pitchFamily="34" charset="0"/>
              </a:defRPr>
            </a:lvl1pPr>
            <a:lvl2pPr>
              <a:defRPr sz="28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2000">
                <a:latin typeface="Arial" pitchFamily="34" charset="0"/>
                <a:cs typeface="Arial" pitchFamily="34" charset="0"/>
              </a:defRPr>
            </a:lvl4pPr>
            <a:lvl5pPr>
              <a:defRPr sz="2000">
                <a:latin typeface="Arial" pitchFamily="34" charset="0"/>
                <a:cs typeface="Arial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0DC63C-FB66-4BAF-AE77-8059FA44EE70}" type="datetimeFigureOut">
              <a:rPr lang="en-US"/>
              <a:pPr>
                <a:defRPr/>
              </a:pPr>
              <a:t>01/06/17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7A9B8A-C0AD-4BAD-96D4-54D38D173A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8528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5B060D-695F-4258-998F-22F10BF8FBFC}" type="datetimeFigureOut">
              <a:rPr lang="en-US"/>
              <a:pPr>
                <a:defRPr/>
              </a:pPr>
              <a:t>01/06/17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D8318-2013-4E5F-9204-9E4A18B024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7865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174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C6634E4A-59E5-41C9-B007-4830A5823891}" type="datetimeFigureOut">
              <a:rPr lang="en-US"/>
              <a:pPr>
                <a:defRPr/>
              </a:pPr>
              <a:t>01/06/17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17601BEC-B439-41AE-B0BA-1BC5F11DC1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3196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035" r:id="rId1"/>
    <p:sldLayoutId id="2147485036" r:id="rId2"/>
    <p:sldLayoutId id="2147485037" r:id="rId3"/>
    <p:sldLayoutId id="2147485038" r:id="rId4"/>
    <p:sldLayoutId id="2147485039" r:id="rId5"/>
    <p:sldLayoutId id="2147485040" r:id="rId6"/>
    <p:sldLayoutId id="2147485041" r:id="rId7"/>
    <p:sldLayoutId id="2147485042" r:id="rId8"/>
    <p:sldLayoutId id="2147485043" r:id="rId9"/>
    <p:sldLayoutId id="2147485044" r:id="rId10"/>
    <p:sldLayoutId id="214748504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174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3B2ACC67-2D9F-4839-A986-7ADC1F7F034F}" type="datetime1">
              <a:rPr lang="en-US" smtClean="0"/>
              <a:pPr>
                <a:defRPr/>
              </a:pPr>
              <a:t>01/06/17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17601BEC-B439-41AE-B0BA-1BC5F11DC1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796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047" r:id="rId1"/>
    <p:sldLayoutId id="2147485048" r:id="rId2"/>
    <p:sldLayoutId id="2147485049" r:id="rId3"/>
    <p:sldLayoutId id="2147485050" r:id="rId4"/>
    <p:sldLayoutId id="2147485051" r:id="rId5"/>
    <p:sldLayoutId id="2147485052" r:id="rId6"/>
    <p:sldLayoutId id="2147485053" r:id="rId7"/>
    <p:sldLayoutId id="2147485054" r:id="rId8"/>
    <p:sldLayoutId id="2147485055" r:id="rId9"/>
    <p:sldLayoutId id="2147485056" r:id="rId10"/>
    <p:sldLayoutId id="2147485057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4" Type="http://schemas.openxmlformats.org/officeDocument/2006/relationships/notesSlide" Target="../notesSlides/notesSlide9.xml"/><Relationship Id="rId5" Type="http://schemas.openxmlformats.org/officeDocument/2006/relationships/image" Target="../media/image2.wmf"/><Relationship Id="rId1" Type="http://schemas.openxmlformats.org/officeDocument/2006/relationships/tags" Target="../tags/tag7.xml"/><Relationship Id="rId2" Type="http://schemas.openxmlformats.org/officeDocument/2006/relationships/tags" Target="../tags/tag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6" Type="http://schemas.openxmlformats.org/officeDocument/2006/relationships/image" Target="../media/image6.jpeg"/><Relationship Id="rId7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4" Type="http://schemas.openxmlformats.org/officeDocument/2006/relationships/notesSlide" Target="../notesSlides/notesSlide12.xml"/><Relationship Id="rId5" Type="http://schemas.openxmlformats.org/officeDocument/2006/relationships/image" Target="../media/image2.wmf"/><Relationship Id="rId1" Type="http://schemas.openxmlformats.org/officeDocument/2006/relationships/tags" Target="../tags/tag9.xml"/><Relationship Id="rId2" Type="http://schemas.openxmlformats.org/officeDocument/2006/relationships/tags" Target="../tags/tag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13.xml"/><Relationship Id="rId4" Type="http://schemas.openxmlformats.org/officeDocument/2006/relationships/tags" Target="../tags/tag14.xml"/><Relationship Id="rId5" Type="http://schemas.openxmlformats.org/officeDocument/2006/relationships/slideLayout" Target="../slideLayouts/slideLayout13.xml"/><Relationship Id="rId6" Type="http://schemas.openxmlformats.org/officeDocument/2006/relationships/notesSlide" Target="../notesSlides/notesSlide14.xml"/><Relationship Id="rId7" Type="http://schemas.openxmlformats.org/officeDocument/2006/relationships/image" Target="../media/image2.wmf"/><Relationship Id="rId1" Type="http://schemas.openxmlformats.org/officeDocument/2006/relationships/tags" Target="../tags/tag11.xml"/><Relationship Id="rId2" Type="http://schemas.openxmlformats.org/officeDocument/2006/relationships/tags" Target="../tags/tag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4" Type="http://schemas.openxmlformats.org/officeDocument/2006/relationships/notesSlide" Target="../notesSlides/notesSlide18.xml"/><Relationship Id="rId5" Type="http://schemas.openxmlformats.org/officeDocument/2006/relationships/image" Target="../media/image2.wmf"/><Relationship Id="rId1" Type="http://schemas.openxmlformats.org/officeDocument/2006/relationships/tags" Target="../tags/tag15.xml"/><Relationship Id="rId2" Type="http://schemas.openxmlformats.org/officeDocument/2006/relationships/tags" Target="../tags/tag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4" Type="http://schemas.openxmlformats.org/officeDocument/2006/relationships/notesSlide" Target="../notesSlides/notesSlide19.xml"/><Relationship Id="rId5" Type="http://schemas.openxmlformats.org/officeDocument/2006/relationships/image" Target="../media/image2.wmf"/><Relationship Id="rId1" Type="http://schemas.openxmlformats.org/officeDocument/2006/relationships/tags" Target="../tags/tag17.xml"/><Relationship Id="rId2" Type="http://schemas.openxmlformats.org/officeDocument/2006/relationships/tags" Target="../tags/tag1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4" Type="http://schemas.openxmlformats.org/officeDocument/2006/relationships/notesSlide" Target="../notesSlides/notesSlide20.xml"/><Relationship Id="rId5" Type="http://schemas.openxmlformats.org/officeDocument/2006/relationships/image" Target="../media/image2.wmf"/><Relationship Id="rId1" Type="http://schemas.openxmlformats.org/officeDocument/2006/relationships/tags" Target="../tags/tag19.xml"/><Relationship Id="rId2" Type="http://schemas.openxmlformats.org/officeDocument/2006/relationships/tags" Target="../tags/tag2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w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w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2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tags" Target="../tags/tag21.xml"/><Relationship Id="rId2" Type="http://schemas.openxmlformats.org/officeDocument/2006/relationships/tags" Target="../tags/tag22.xml"/><Relationship Id="rId3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4" Type="http://schemas.openxmlformats.org/officeDocument/2006/relationships/notesSlide" Target="../notesSlides/notesSlide23.xml"/><Relationship Id="rId1" Type="http://schemas.openxmlformats.org/officeDocument/2006/relationships/tags" Target="../tags/tag23.xml"/><Relationship Id="rId2" Type="http://schemas.openxmlformats.org/officeDocument/2006/relationships/tags" Target="../tags/tag2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4" Type="http://schemas.openxmlformats.org/officeDocument/2006/relationships/notesSlide" Target="../notesSlides/notesSlide24.xml"/><Relationship Id="rId1" Type="http://schemas.openxmlformats.org/officeDocument/2006/relationships/tags" Target="../tags/tag25.xml"/><Relationship Id="rId2" Type="http://schemas.openxmlformats.org/officeDocument/2006/relationships/tags" Target="../tags/tag2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4" Type="http://schemas.openxmlformats.org/officeDocument/2006/relationships/notesSlide" Target="../notesSlides/notesSlide25.xml"/><Relationship Id="rId1" Type="http://schemas.openxmlformats.org/officeDocument/2006/relationships/tags" Target="../tags/tag27.xml"/><Relationship Id="rId2" Type="http://schemas.openxmlformats.org/officeDocument/2006/relationships/tags" Target="../tags/tag28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4" Type="http://schemas.openxmlformats.org/officeDocument/2006/relationships/notesSlide" Target="../notesSlides/notesSlide26.xml"/><Relationship Id="rId1" Type="http://schemas.openxmlformats.org/officeDocument/2006/relationships/tags" Target="../tags/tag29.xml"/><Relationship Id="rId2" Type="http://schemas.openxmlformats.org/officeDocument/2006/relationships/tags" Target="../tags/tag30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2.xml"/><Relationship Id="rId4" Type="http://schemas.openxmlformats.org/officeDocument/2006/relationships/tags" Target="../tags/tag3.xml"/><Relationship Id="rId5" Type="http://schemas.openxmlformats.org/officeDocument/2006/relationships/slideLayout" Target="../slideLayouts/slideLayout7.xml"/><Relationship Id="rId6" Type="http://schemas.openxmlformats.org/officeDocument/2006/relationships/notesSlide" Target="../notesSlides/notesSlide4.xml"/><Relationship Id="rId7" Type="http://schemas.openxmlformats.org/officeDocument/2006/relationships/oleObject" Target="../embeddings/oleObject1.bin"/><Relationship Id="rId1" Type="http://schemas.openxmlformats.org/officeDocument/2006/relationships/vmlDrawing" Target="../drawings/vmlDrawing1.vml"/><Relationship Id="rId2" Type="http://schemas.openxmlformats.org/officeDocument/2006/relationships/tags" Target="../tags/tag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4" Type="http://schemas.openxmlformats.org/officeDocument/2006/relationships/tags" Target="../tags/tag6.xml"/><Relationship Id="rId5" Type="http://schemas.openxmlformats.org/officeDocument/2006/relationships/slideLayout" Target="../slideLayouts/slideLayout7.xml"/><Relationship Id="rId6" Type="http://schemas.openxmlformats.org/officeDocument/2006/relationships/notesSlide" Target="../notesSlides/notesSlide5.xml"/><Relationship Id="rId7" Type="http://schemas.openxmlformats.org/officeDocument/2006/relationships/oleObject" Target="../embeddings/oleObject2.bin"/><Relationship Id="rId1" Type="http://schemas.openxmlformats.org/officeDocument/2006/relationships/vmlDrawing" Target="../drawings/vmlDrawing2.vml"/><Relationship Id="rId2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381000" y="304800"/>
            <a:ext cx="4038600" cy="6248400"/>
          </a:xfrm>
          <a:prstGeom prst="rect">
            <a:avLst/>
          </a:prstGeom>
          <a:noFill/>
          <a:ln w="3175">
            <a:solidFill>
              <a:schemeClr val="bg1"/>
            </a:solidFill>
            <a:round/>
            <a:headEnd/>
            <a:tailEnd/>
          </a:ln>
        </p:spPr>
        <p:txBody>
          <a:bodyPr lIns="81639" tIns="40820" rIns="81639" bIns="40820"/>
          <a:lstStyle/>
          <a:p>
            <a:pPr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en-IN" sz="3600" dirty="0" smtClean="0">
                <a:solidFill>
                  <a:prstClr val="black"/>
                </a:solidFill>
                <a:latin typeface="Arial"/>
                <a:cs typeface="Arial"/>
              </a:rPr>
              <a:t>Pricing Products and Services</a:t>
            </a:r>
            <a:endParaRPr lang="en-IN" sz="3200" b="1" u="sng" dirty="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6148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3124200" y="6477000"/>
            <a:ext cx="2895600" cy="365125"/>
          </a:xfrm>
          <a:ln>
            <a:miter lim="800000"/>
            <a:headEnd/>
            <a:tailEnd/>
          </a:ln>
        </p:spPr>
        <p:txBody>
          <a:bodyPr wrap="square" bIns="0" numCol="1" anchor="b" anchorCtr="0" compatLnSpc="1">
            <a:prstTxWarp prst="textNoShape">
              <a:avLst/>
            </a:prstTxWarp>
          </a:bodyPr>
          <a:lstStyle/>
          <a:p>
            <a:pPr algn="ctr"/>
            <a:fld id="{30892CEB-72AA-47FF-A663-9ADBD2B09B9F}" type="slidenum">
              <a:rPr lang="en-US" sz="1600" b="1">
                <a:solidFill>
                  <a:prstClr val="black"/>
                </a:solidFill>
              </a:rPr>
              <a:pPr algn="ctr"/>
              <a:t>1</a:t>
            </a:fld>
            <a:endParaRPr lang="en-US" sz="1600" b="1">
              <a:solidFill>
                <a:prstClr val="black"/>
              </a:solidFill>
            </a:endParaRPr>
          </a:p>
        </p:txBody>
      </p:sp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4648200" y="304800"/>
            <a:ext cx="4038600" cy="6248400"/>
          </a:xfrm>
          <a:prstGeom prst="rect">
            <a:avLst/>
          </a:prstGeom>
          <a:noFill/>
          <a:ln w="317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1639" tIns="40820" rIns="81639" bIns="40820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30000"/>
              </a:lnSpc>
            </a:pPr>
            <a:endParaRPr lang="en-GB" sz="2200" dirty="0">
              <a:solidFill>
                <a:prstClr val="black"/>
              </a:solidFill>
              <a:latin typeface="Kruti Dev 010" pitchFamily="2" charset="0"/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4800600" y="304800"/>
            <a:ext cx="4038600" cy="6248400"/>
          </a:xfrm>
          <a:prstGeom prst="rect">
            <a:avLst/>
          </a:prstGeom>
          <a:noFill/>
          <a:ln w="3175">
            <a:solidFill>
              <a:schemeClr val="bg1"/>
            </a:solidFill>
            <a:round/>
            <a:headEnd/>
            <a:tailEnd/>
          </a:ln>
        </p:spPr>
        <p:txBody>
          <a:bodyPr lIns="81639" tIns="40820" rIns="81639" bIns="40820"/>
          <a:lstStyle/>
          <a:p>
            <a:pPr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x-none" sz="3600" dirty="0" smtClean="0">
                <a:solidFill>
                  <a:prstClr val="black"/>
                </a:solidFill>
                <a:latin typeface="Arial"/>
                <a:cs typeface="Arial"/>
              </a:rPr>
              <a:t>उत्पादों और सेवाओं का मूल्य निर्धारण</a:t>
            </a:r>
            <a:endParaRPr lang="en-IN" sz="3200" b="1" u="sng" dirty="0">
              <a:solidFill>
                <a:prstClr val="black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4092173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505200" y="6356350"/>
            <a:ext cx="2133600" cy="365125"/>
          </a:xfrm>
          <a:ln>
            <a:miter lim="800000"/>
            <a:headEnd/>
            <a:tailEnd/>
          </a:ln>
        </p:spPr>
        <p:txBody>
          <a:bodyPr vert="horz" wrap="square" lIns="91440" tIns="45720" rIns="91440" bIns="0" numCol="1" rtlCol="0" anchor="b" anchorCtr="0" compatLnSpc="1">
            <a:prstTxWarp prst="textNoShape">
              <a:avLst/>
            </a:prstTxWarp>
          </a:bodyPr>
          <a:lstStyle/>
          <a:p>
            <a:pPr algn="ctr"/>
            <a:fld id="{4BD2E4E2-CBFA-48E3-9EE5-18843C6C2C48}" type="slidenum">
              <a:rPr lang="en-US" sz="1600" b="1">
                <a:solidFill>
                  <a:prstClr val="black"/>
                </a:solidFill>
              </a:rPr>
              <a:pPr algn="ctr"/>
              <a:t>10</a:t>
            </a:fld>
            <a:endParaRPr lang="en-US" sz="1600" b="1">
              <a:solidFill>
                <a:prstClr val="black"/>
              </a:solidFill>
            </a:endParaRPr>
          </a:p>
        </p:txBody>
      </p:sp>
      <p:graphicFrame>
        <p:nvGraphicFramePr>
          <p:cNvPr id="40004" name="Group 6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9597515"/>
              </p:ext>
            </p:extLst>
          </p:nvPr>
        </p:nvGraphicFramePr>
        <p:xfrm>
          <a:off x="76200" y="1219200"/>
          <a:ext cx="8974138" cy="4154678"/>
        </p:xfrm>
        <a:graphic>
          <a:graphicData uri="http://schemas.openxmlformats.org/drawingml/2006/table">
            <a:tbl>
              <a:tblPr/>
              <a:tblGrid>
                <a:gridCol w="1498178"/>
                <a:gridCol w="1773658"/>
                <a:gridCol w="962144"/>
                <a:gridCol w="1302763"/>
                <a:gridCol w="2030891"/>
                <a:gridCol w="1406504"/>
              </a:tblGrid>
              <a:tr h="11432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Category of soaps</a:t>
                      </a:r>
                      <a:endParaRPr kumimoji="0" lang="en-GB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51101" marB="5110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Brand and Product</a:t>
                      </a: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51101" marB="5110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Retail Price for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same weight (</a:t>
                      </a: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MRP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kumimoji="0" lang="en-GB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51101" marB="5110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साबुन के वर्ग </a:t>
                      </a:r>
                      <a:endParaRPr kumimoji="0" lang="en-GB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51101" marB="5110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ब्रांड और उत्पाद </a:t>
                      </a:r>
                      <a:endParaRPr kumimoji="0" lang="en-GB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51101" marB="5110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समान वजन के लिए फुटकर मूल्य 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kumimoji="0" lang="x-non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एमआरपी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kumimoji="0" lang="en-GB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51101" marB="5110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/>
                    </a:solidFill>
                  </a:tcPr>
                </a:tc>
              </a:tr>
              <a:tr h="4576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Neem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51101" marB="5110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Gandhi Ashram Neem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51101" marB="5110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Rs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45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51101" marB="5110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नीम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51101" marB="5110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गांधी आश्रम नीम 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51101" marB="5110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Rs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45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51101" marB="5110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</a:tr>
              <a:tr h="3555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51101" marB="5110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Margo Neem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51101" marB="5110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Rs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30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51101" marB="5110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51101" marB="5110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मार्गो नीम 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51101" marB="5110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Rs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30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51101" marB="5110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</a:tr>
              <a:tr h="5768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Other herbal or handmade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51101" marB="5110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Gulnar Coconut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51101" marB="5110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Rs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63</a:t>
                      </a:r>
                    </a:p>
                  </a:txBody>
                  <a:tcPr marT="51101" marB="5110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अन्य हर्बल या हैंडमेड 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51101" marB="5110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गुलनार कोकोनट 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51101" marB="5110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Rs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63</a:t>
                      </a:r>
                    </a:p>
                  </a:txBody>
                  <a:tcPr marT="51101" marB="5110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</a:tr>
              <a:tr h="3555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51101" marB="5110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Krishna Eco Soaps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51101" marB="5110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Rs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60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51101" marB="5110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51101" marB="5110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कृष्णा इको सोप्स 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51101" marB="5110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Rs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60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51101" marB="5110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</a:tr>
              <a:tr h="3555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National brands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51101" marB="5110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Lux Rose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51101" marB="5110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Rs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15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51101" marB="5110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राष्ट्रीय ब्रांड 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51101" marB="5110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लक्स रोज 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51101" marB="5110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Rs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15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51101" marB="5110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</a:tr>
              <a:tr h="3555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51101" marB="5110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Lux regular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51101" marB="5110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Rs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12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51101" marB="5110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51101" marB="5110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लक्स रेग्युलर 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51101" marB="5110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Rs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12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51101" marB="5110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</a:tr>
              <a:tr h="4576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Local brand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51101" marB="5110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Raj 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mahal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51101" marB="5110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Rs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10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51101" marB="5110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स्थानीय ब्रांड 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51101" marB="5110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राज महल 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51101" marB="5110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Rs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10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51101" marB="5110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</a:tr>
            </a:tbl>
          </a:graphicData>
        </a:graphic>
      </p:graphicFrame>
      <p:sp>
        <p:nvSpPr>
          <p:cNvPr id="9" name="Rectangle 8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52400" y="5711902"/>
            <a:ext cx="4267200" cy="685800"/>
          </a:xfrm>
          <a:prstGeom prst="rect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altLang="en-US" sz="2000" b="1" dirty="0">
                <a:latin typeface="Garamond" pitchFamily="18" charset="0"/>
              </a:rPr>
              <a:t>Question:  </a:t>
            </a:r>
            <a:r>
              <a:rPr lang="en-US" altLang="en-US" sz="2000" dirty="0">
                <a:latin typeface="Garamond" pitchFamily="18" charset="0"/>
              </a:rPr>
              <a:t>Which soaps should Anjali compare her soap to?</a:t>
            </a:r>
          </a:p>
        </p:txBody>
      </p:sp>
      <p:sp>
        <p:nvSpPr>
          <p:cNvPr id="11" name="Text Box 1"/>
          <p:cNvSpPr txBox="1">
            <a:spLocks noChangeArrowheads="1"/>
          </p:cNvSpPr>
          <p:nvPr/>
        </p:nvSpPr>
        <p:spPr bwMode="auto">
          <a:xfrm>
            <a:off x="4648200" y="152400"/>
            <a:ext cx="42672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2400" dirty="0">
                <a:latin typeface="Arial" charset="0"/>
                <a:cs typeface="Arial" charset="0"/>
              </a:rPr>
              <a:t>1. </a:t>
            </a:r>
            <a:r>
              <a:rPr lang="x-none" altLang="en-US" sz="2400" dirty="0" smtClean="0">
                <a:latin typeface="Arial" charset="0"/>
                <a:cs typeface="Arial" charset="0"/>
              </a:rPr>
              <a:t>प्रतिद्वंद्विता पहचानना और मूल्य पता करना</a:t>
            </a:r>
            <a:endParaRPr lang="mr-IN" sz="24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3" name="Text Box 1"/>
          <p:cNvSpPr txBox="1">
            <a:spLocks noChangeArrowheads="1"/>
          </p:cNvSpPr>
          <p:nvPr/>
        </p:nvSpPr>
        <p:spPr bwMode="auto">
          <a:xfrm>
            <a:off x="152400" y="152400"/>
            <a:ext cx="4267200" cy="838200"/>
          </a:xfrm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round/>
            <a:headEnd/>
            <a:tailEnd/>
          </a:ln>
          <a:extLst/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2400" dirty="0">
                <a:latin typeface="Arial" charset="0"/>
                <a:cs typeface="Arial" charset="0"/>
              </a:rPr>
              <a:t>1. </a:t>
            </a:r>
            <a:r>
              <a:rPr lang="en-US" altLang="en-US" sz="2400" dirty="0" smtClean="0">
                <a:latin typeface="Arial" charset="0"/>
                <a:cs typeface="Arial" charset="0"/>
              </a:rPr>
              <a:t>Identifying competitors </a:t>
            </a:r>
            <a:r>
              <a:rPr lang="en-US" altLang="en-US" sz="2400" dirty="0">
                <a:latin typeface="Arial" charset="0"/>
                <a:cs typeface="Arial" charset="0"/>
              </a:rPr>
              <a:t>and finding out </a:t>
            </a:r>
            <a:r>
              <a:rPr lang="en-US" altLang="en-US" sz="2400" dirty="0" smtClean="0">
                <a:latin typeface="Arial" charset="0"/>
                <a:cs typeface="Arial" charset="0"/>
              </a:rPr>
              <a:t>their prices </a:t>
            </a:r>
            <a:endParaRPr lang="mr-IN" sz="24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4" name="Rectangle 1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648200" y="5715000"/>
            <a:ext cx="4267200" cy="685800"/>
          </a:xfrm>
          <a:prstGeom prst="rect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x-none" altLang="en-US" sz="2000" b="1" dirty="0" smtClean="0">
                <a:latin typeface="Garamond" pitchFamily="18" charset="0"/>
              </a:rPr>
              <a:t>प्रश्न: </a:t>
            </a:r>
            <a:r>
              <a:rPr lang="x-none" altLang="en-US" sz="2000" dirty="0" smtClean="0">
                <a:latin typeface="Garamond" pitchFamily="18" charset="0"/>
              </a:rPr>
              <a:t>किन साबुनों से अंजलि को अपनी साबुन की तुलना करनी चाहिए</a:t>
            </a:r>
            <a:r>
              <a:rPr lang="en-US" altLang="en-US" sz="2000" dirty="0" smtClean="0">
                <a:latin typeface="Garamond" pitchFamily="18" charset="0"/>
              </a:rPr>
              <a:t> ?</a:t>
            </a:r>
            <a:endParaRPr lang="en-US" altLang="en-US" sz="2000" dirty="0">
              <a:latin typeface="Garamond" pitchFamily="18" charset="0"/>
            </a:endParaRPr>
          </a:p>
        </p:txBody>
      </p:sp>
      <p:pic>
        <p:nvPicPr>
          <p:cNvPr id="89148" name="Picture 3" descr="C:\Documents and Settings\athreya\Local Settings\Temporary Internet Files\Content.IE5\C7K6S5D2\MC900013392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-633828">
            <a:off x="3741738" y="303213"/>
            <a:ext cx="927100" cy="68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339979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D5CE73-C035-4B16-BE41-8F34A80FA2BC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pic>
        <p:nvPicPr>
          <p:cNvPr id="90118" name="Picture 3"/>
          <p:cNvPicPr>
            <a:picLocks noChangeAspect="1" noChangeArrowheads="1"/>
          </p:cNvPicPr>
          <p:nvPr/>
        </p:nvPicPr>
        <p:blipFill>
          <a:blip r:embed="rId3" cstate="print">
            <a:extLst/>
          </a:blip>
          <a:srcRect/>
          <a:stretch>
            <a:fillRect/>
          </a:stretch>
        </p:blipFill>
        <p:spPr bwMode="auto">
          <a:xfrm>
            <a:off x="2646363" y="4479730"/>
            <a:ext cx="1335437" cy="838200"/>
          </a:xfrm>
          <a:prstGeom prst="rect">
            <a:avLst/>
          </a:prstGeom>
          <a:ln>
            <a:noFill/>
          </a:ln>
          <a:effectLst>
            <a:softEdge rad="31750"/>
          </a:effectLst>
          <a:extLst/>
        </p:spPr>
      </p:pic>
      <p:pic>
        <p:nvPicPr>
          <p:cNvPr id="90119" name="Picture 5"/>
          <p:cNvPicPr>
            <a:picLocks noChangeAspect="1" noChangeArrowheads="1"/>
          </p:cNvPicPr>
          <p:nvPr/>
        </p:nvPicPr>
        <p:blipFill>
          <a:blip r:embed="rId4" cstate="print">
            <a:extLst/>
          </a:blip>
          <a:srcRect/>
          <a:stretch>
            <a:fillRect/>
          </a:stretch>
        </p:blipFill>
        <p:spPr bwMode="auto">
          <a:xfrm>
            <a:off x="4270375" y="4470685"/>
            <a:ext cx="1444625" cy="847245"/>
          </a:xfrm>
          <a:prstGeom prst="rect">
            <a:avLst/>
          </a:prstGeom>
          <a:ln>
            <a:noFill/>
          </a:ln>
          <a:effectLst>
            <a:softEdge rad="31750"/>
          </a:effectLst>
          <a:extLst/>
        </p:spPr>
      </p:pic>
      <p:pic>
        <p:nvPicPr>
          <p:cNvPr id="90120" name="Picture 6"/>
          <p:cNvPicPr>
            <a:picLocks noChangeAspect="1" noChangeArrowheads="1"/>
          </p:cNvPicPr>
          <p:nvPr/>
        </p:nvPicPr>
        <p:blipFill>
          <a:blip r:embed="rId5" cstate="print">
            <a:extLst/>
          </a:blip>
          <a:srcRect/>
          <a:stretch>
            <a:fillRect/>
          </a:stretch>
        </p:blipFill>
        <p:spPr bwMode="auto">
          <a:xfrm>
            <a:off x="5999163" y="4479730"/>
            <a:ext cx="1196211" cy="838200"/>
          </a:xfrm>
          <a:prstGeom prst="rect">
            <a:avLst/>
          </a:prstGeom>
          <a:ln>
            <a:noFill/>
          </a:ln>
          <a:effectLst>
            <a:softEdge rad="31750"/>
          </a:effectLst>
          <a:extLst/>
        </p:spPr>
      </p:pic>
      <p:pic>
        <p:nvPicPr>
          <p:cNvPr id="90121" name="Picture 1"/>
          <p:cNvPicPr>
            <a:picLocks noChangeAspect="1" noChangeArrowheads="1"/>
          </p:cNvPicPr>
          <p:nvPr/>
        </p:nvPicPr>
        <p:blipFill rotWithShape="1">
          <a:blip r:embed="rId6">
            <a:extLst/>
          </a:blip>
          <a:srcRect b="46775"/>
          <a:stretch/>
        </p:blipFill>
        <p:spPr bwMode="auto">
          <a:xfrm>
            <a:off x="7467599" y="4479730"/>
            <a:ext cx="1111871" cy="838200"/>
          </a:xfrm>
          <a:prstGeom prst="rect">
            <a:avLst/>
          </a:prstGeom>
          <a:ln>
            <a:noFill/>
          </a:ln>
          <a:effectLst>
            <a:softEdge rad="31750"/>
          </a:effectLst>
          <a:extLst/>
        </p:spPr>
      </p:pic>
      <p:pic>
        <p:nvPicPr>
          <p:cNvPr id="90122" name="Picture 3"/>
          <p:cNvPicPr>
            <a:picLocks noChangeAspect="1" noChangeArrowheads="1"/>
          </p:cNvPicPr>
          <p:nvPr/>
        </p:nvPicPr>
        <p:blipFill>
          <a:blip r:embed="rId7" cstate="print">
            <a:extLst/>
          </a:blip>
          <a:srcRect/>
          <a:stretch>
            <a:fillRect/>
          </a:stretch>
        </p:blipFill>
        <p:spPr bwMode="auto">
          <a:xfrm>
            <a:off x="650875" y="4419600"/>
            <a:ext cx="1787525" cy="898330"/>
          </a:xfrm>
          <a:prstGeom prst="rect">
            <a:avLst/>
          </a:prstGeom>
          <a:ln>
            <a:noFill/>
          </a:ln>
          <a:effectLst>
            <a:softEdge rad="31750"/>
          </a:effectLst>
          <a:extLst/>
        </p:spPr>
      </p:pic>
      <p:sp>
        <p:nvSpPr>
          <p:cNvPr id="14" name="Text Box 1"/>
          <p:cNvSpPr txBox="1">
            <a:spLocks noChangeArrowheads="1"/>
          </p:cNvSpPr>
          <p:nvPr/>
        </p:nvSpPr>
        <p:spPr bwMode="auto">
          <a:xfrm>
            <a:off x="4648200" y="152400"/>
            <a:ext cx="42672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2000" dirty="0">
                <a:latin typeface="Arial" charset="0"/>
                <a:cs typeface="Arial" charset="0"/>
              </a:rPr>
              <a:t>1. </a:t>
            </a:r>
            <a:r>
              <a:rPr lang="x-none" altLang="en-US" sz="2000" dirty="0" smtClean="0">
                <a:latin typeface="Arial" charset="0"/>
                <a:cs typeface="Arial" charset="0"/>
              </a:rPr>
              <a:t>प्रतिद्वंद्विता पहचानना और मूल्य पता करना... जारी </a:t>
            </a:r>
            <a:endParaRPr lang="mr-IN" sz="20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4648200" y="1035050"/>
            <a:ext cx="4267200" cy="323215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342900" indent="-3429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buFont typeface="Arial" pitchFamily="34" charset="0"/>
              <a:buChar char="•"/>
              <a:defRPr/>
            </a:pPr>
            <a:r>
              <a:rPr lang="x-none" sz="2000" dirty="0" smtClean="0"/>
              <a:t>ग्राहकों के दृ​ष्टिकोण से, किस प्रकार के साबुन अंजलि की नीम साबुन की प्रतियोगिता करेगी?</a:t>
            </a:r>
          </a:p>
          <a:p>
            <a:pPr marL="635000">
              <a:buFont typeface="Arial" pitchFamily="34" charset="0"/>
              <a:buChar char="•"/>
              <a:defRPr/>
            </a:pPr>
            <a:r>
              <a:rPr lang="x-none" sz="2000" dirty="0" smtClean="0"/>
              <a:t>सिर्फ अन्य नीम साबुन</a:t>
            </a:r>
          </a:p>
          <a:p>
            <a:pPr marL="635000">
              <a:buFont typeface="Arial" pitchFamily="34" charset="0"/>
              <a:buChar char="•"/>
              <a:defRPr/>
            </a:pPr>
            <a:r>
              <a:rPr lang="x-none" sz="2000" dirty="0" smtClean="0"/>
              <a:t>अन्य हर्बल साबुन जैसे कि हल्दी, शहद, खस की साबुन</a:t>
            </a:r>
          </a:p>
          <a:p>
            <a:pPr marL="635000">
              <a:buFont typeface="Arial" pitchFamily="34" charset="0"/>
              <a:buChar char="•"/>
              <a:defRPr/>
            </a:pPr>
            <a:r>
              <a:rPr lang="x-none" sz="2000" dirty="0" smtClean="0"/>
              <a:t>सभी राष्ट्रीय ब्रांड जैसे कि लक्स, रेक्सोना आदि।</a:t>
            </a:r>
          </a:p>
          <a:p>
            <a:pPr marL="635000">
              <a:buFont typeface="Arial" pitchFamily="34" charset="0"/>
              <a:buChar char="•"/>
              <a:defRPr/>
            </a:pPr>
            <a:r>
              <a:rPr lang="x-none" sz="2000" dirty="0" smtClean="0"/>
              <a:t>हाइजिन / स्वच्छता साबुन जैसे कि लाइफबॉय, डेटॉल आदि</a:t>
            </a:r>
            <a:endParaRPr lang="en-GB" sz="2200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4648200" y="5410200"/>
            <a:ext cx="4267200" cy="1371600"/>
          </a:xfrm>
          <a:prstGeom prst="rect">
            <a:avLst/>
          </a:prstGeom>
          <a:solidFill>
            <a:srgbClr val="FF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x-none" altLang="en-US" sz="1900" b="1" dirty="0" smtClean="0">
                <a:latin typeface="Garamond" pitchFamily="18" charset="0"/>
              </a:rPr>
              <a:t>मुख्य बिंदु:</a:t>
            </a:r>
            <a:r>
              <a:rPr lang="x-none" altLang="en-US" sz="1900" dirty="0" smtClean="0">
                <a:latin typeface="Garamond" pitchFamily="18" charset="0"/>
              </a:rPr>
              <a:t> बाजार मूल्य की जांच करते हुए, एक व्यापार को यह पता होना चाहिए कि उसके प्रतिद्वंद्वी कौन हैं (कंपनी का नाम और उत्पाद का प्रकार दोनों)</a:t>
            </a:r>
            <a:endParaRPr lang="en-US" altLang="en-US" sz="1900" dirty="0">
              <a:latin typeface="Garamond" pitchFamily="18" charset="0"/>
            </a:endParaRPr>
          </a:p>
        </p:txBody>
      </p:sp>
      <p:sp>
        <p:nvSpPr>
          <p:cNvPr id="17" name="Text Box 1"/>
          <p:cNvSpPr txBox="1">
            <a:spLocks noChangeArrowheads="1"/>
          </p:cNvSpPr>
          <p:nvPr/>
        </p:nvSpPr>
        <p:spPr bwMode="auto">
          <a:xfrm>
            <a:off x="152400" y="152400"/>
            <a:ext cx="4267200" cy="838200"/>
          </a:xfrm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round/>
            <a:headEnd/>
            <a:tailEnd/>
          </a:ln>
          <a:extLst/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2000" dirty="0">
                <a:latin typeface="Arial" charset="0"/>
                <a:cs typeface="Arial" charset="0"/>
              </a:rPr>
              <a:t>1. </a:t>
            </a:r>
            <a:r>
              <a:rPr lang="en-US" altLang="en-US" sz="2000" dirty="0" smtClean="0">
                <a:latin typeface="Arial" charset="0"/>
                <a:cs typeface="Arial" charset="0"/>
              </a:rPr>
              <a:t>Identifying competitors </a:t>
            </a:r>
            <a:r>
              <a:rPr lang="en-US" altLang="en-US" sz="2000" dirty="0">
                <a:latin typeface="Arial" charset="0"/>
                <a:cs typeface="Arial" charset="0"/>
              </a:rPr>
              <a:t>and finding out </a:t>
            </a:r>
            <a:r>
              <a:rPr lang="en-US" altLang="en-US" sz="2000" dirty="0" smtClean="0">
                <a:latin typeface="Arial" charset="0"/>
                <a:cs typeface="Arial" charset="0"/>
              </a:rPr>
              <a:t>their prices </a:t>
            </a:r>
            <a:r>
              <a:rPr lang="en-US" altLang="en-US" sz="2000" dirty="0">
                <a:latin typeface="Arial" charset="0"/>
                <a:cs typeface="Arial" charset="0"/>
              </a:rPr>
              <a:t>… continued</a:t>
            </a:r>
            <a:endParaRPr lang="mr-IN" sz="20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152400" y="1035050"/>
            <a:ext cx="4267200" cy="323215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342900" indent="-3429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buFont typeface="Arial" pitchFamily="34" charset="0"/>
              <a:buChar char="•"/>
              <a:defRPr/>
            </a:pPr>
            <a:r>
              <a:rPr lang="en-US" sz="2000" dirty="0"/>
              <a:t>From a customers’ perspective, what kinds of soaps will Anjali’s neem soap compete with?</a:t>
            </a:r>
          </a:p>
          <a:p>
            <a:pPr marL="834300" lvl="2" indent="-342900">
              <a:buFont typeface="+mj-lt"/>
              <a:buAutoNum type="arabicPeriod"/>
              <a:defRPr/>
            </a:pPr>
            <a:r>
              <a:rPr lang="en-US" dirty="0"/>
              <a:t>Only other neem soaps</a:t>
            </a:r>
          </a:p>
          <a:p>
            <a:pPr marL="834300" lvl="2" indent="-342900">
              <a:buFont typeface="+mj-lt"/>
              <a:buAutoNum type="arabicPeriod"/>
              <a:defRPr/>
            </a:pPr>
            <a:r>
              <a:rPr lang="en-US" dirty="0"/>
              <a:t>Other herbal soaps such as turmeric, honey, </a:t>
            </a:r>
            <a:r>
              <a:rPr lang="en-US" dirty="0" err="1"/>
              <a:t>khus</a:t>
            </a:r>
            <a:r>
              <a:rPr lang="en-US" dirty="0"/>
              <a:t> soaps</a:t>
            </a:r>
          </a:p>
          <a:p>
            <a:pPr marL="834300" lvl="2" indent="-342900">
              <a:buFont typeface="+mj-lt"/>
              <a:buAutoNum type="arabicPeriod"/>
              <a:defRPr/>
            </a:pPr>
            <a:r>
              <a:rPr lang="en-US" dirty="0"/>
              <a:t>All national brands such as Lux, Rexona, etc.</a:t>
            </a:r>
          </a:p>
          <a:p>
            <a:pPr marL="834300" lvl="2" indent="-342900">
              <a:buFont typeface="+mj-lt"/>
              <a:buAutoNum type="arabicPeriod"/>
              <a:defRPr/>
            </a:pPr>
            <a:r>
              <a:rPr lang="en-US" dirty="0"/>
              <a:t>Hygiene soaps such as </a:t>
            </a:r>
            <a:r>
              <a:rPr lang="en-US" dirty="0" smtClean="0"/>
              <a:t>Lifebuoy, </a:t>
            </a:r>
            <a:r>
              <a:rPr lang="en-US" dirty="0"/>
              <a:t>Dettol, etc</a:t>
            </a:r>
            <a:r>
              <a:rPr lang="en-US" dirty="0" smtClean="0"/>
              <a:t>.</a:t>
            </a:r>
            <a:endParaRPr lang="en-GB" sz="2200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5410200"/>
            <a:ext cx="4267200" cy="1371600"/>
          </a:xfrm>
          <a:prstGeom prst="rect">
            <a:avLst/>
          </a:prstGeom>
          <a:solidFill>
            <a:srgbClr val="FF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n-US" altLang="en-US" sz="2000" b="1" dirty="0">
                <a:latin typeface="Garamond" pitchFamily="18" charset="0"/>
              </a:rPr>
              <a:t>Key Point:  </a:t>
            </a:r>
            <a:r>
              <a:rPr lang="en-US" altLang="en-US" sz="2000" dirty="0">
                <a:latin typeface="Garamond" pitchFamily="18" charset="0"/>
              </a:rPr>
              <a:t>When checking market price, a business must know who its competitors are (both the company name and type of product)</a:t>
            </a:r>
          </a:p>
        </p:txBody>
      </p:sp>
      <p:sp>
        <p:nvSpPr>
          <p:cNvPr id="20" name="Slide Number Placeholder 3"/>
          <p:cNvSpPr txBox="1">
            <a:spLocks/>
          </p:cNvSpPr>
          <p:nvPr/>
        </p:nvSpPr>
        <p:spPr>
          <a:xfrm>
            <a:off x="3429000" y="6356350"/>
            <a:ext cx="2133600" cy="36512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0" numCol="1" rtlCol="0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/>
            <a:fld id="{2CDB382A-CC36-5546-BA8F-EAD3A75FD4C5}" type="slidenum">
              <a:rPr lang="en-US" sz="1600" b="1" smtClean="0">
                <a:solidFill>
                  <a:prstClr val="black"/>
                </a:solidFill>
              </a:rPr>
              <a:t>11</a:t>
            </a:fld>
            <a:endParaRPr lang="en-US" sz="16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94308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Title 1"/>
          <p:cNvSpPr>
            <a:spLocks noGrp="1"/>
          </p:cNvSpPr>
          <p:nvPr>
            <p:ph type="title"/>
          </p:nvPr>
        </p:nvSpPr>
        <p:spPr>
          <a:xfrm>
            <a:off x="344488" y="274638"/>
            <a:ext cx="4075112" cy="715962"/>
          </a:xfr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 anchor="ctr"/>
          <a:lstStyle/>
          <a:p>
            <a:pPr algn="l" eaLnBrk="1" hangingPunct="1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</a:pPr>
            <a:r>
              <a:rPr lang="en-US" sz="2400" dirty="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t>Remember the steps? – We have completed the first one</a:t>
            </a:r>
            <a:endParaRPr lang="en-GB" sz="24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4488" y="1600200"/>
            <a:ext cx="4075112" cy="3429000"/>
          </a:xfr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pPr marL="200025" indent="-200025" eaLnBrk="1" hangingPunct="1">
              <a:lnSpc>
                <a:spcPct val="120000"/>
              </a:lnSpc>
              <a:spcBef>
                <a:spcPct val="0"/>
              </a:spcBef>
              <a:buSzPct val="100000"/>
              <a:buFont typeface="Arial" charset="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US" sz="20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Find out prices </a:t>
            </a:r>
            <a:r>
              <a:rPr lang="en-US" sz="2000" dirty="0">
                <a:solidFill>
                  <a:srgbClr val="000000"/>
                </a:solidFill>
                <a:latin typeface="Arial" charset="0"/>
                <a:cs typeface="Arial" charset="0"/>
              </a:rPr>
              <a:t>of similar products (or services) which are typically bought by </a:t>
            </a:r>
            <a:r>
              <a:rPr lang="en-US" sz="20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our </a:t>
            </a:r>
            <a:r>
              <a:rPr lang="en-US" sz="2000" dirty="0">
                <a:solidFill>
                  <a:srgbClr val="000000"/>
                </a:solidFill>
                <a:latin typeface="Arial" charset="0"/>
                <a:cs typeface="Arial" charset="0"/>
              </a:rPr>
              <a:t>target customer </a:t>
            </a:r>
          </a:p>
          <a:p>
            <a:pPr marL="200025" indent="-200025" eaLnBrk="1" hangingPunct="1">
              <a:lnSpc>
                <a:spcPct val="120000"/>
              </a:lnSpc>
              <a:spcBef>
                <a:spcPct val="0"/>
              </a:spcBef>
              <a:buSzPct val="100000"/>
              <a:buFont typeface="Arial" charset="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endParaRPr lang="en-US" sz="2000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200025" indent="-200025" eaLnBrk="1" hangingPunct="1">
              <a:lnSpc>
                <a:spcPct val="120000"/>
              </a:lnSpc>
              <a:spcBef>
                <a:spcPct val="0"/>
              </a:spcBef>
              <a:buSzPct val="100000"/>
              <a:buFont typeface="Arial" charset="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US" sz="2000" dirty="0">
                <a:solidFill>
                  <a:srgbClr val="000000"/>
                </a:solidFill>
                <a:latin typeface="Arial" charset="0"/>
                <a:cs typeface="Arial" charset="0"/>
              </a:rPr>
              <a:t>Check whether target customers consider </a:t>
            </a:r>
            <a:r>
              <a:rPr lang="en-US" sz="20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our </a:t>
            </a:r>
            <a:r>
              <a:rPr lang="en-US" sz="2000" dirty="0">
                <a:solidFill>
                  <a:srgbClr val="000000"/>
                </a:solidFill>
                <a:latin typeface="Arial" charset="0"/>
                <a:cs typeface="Arial" charset="0"/>
              </a:rPr>
              <a:t>product (or service) to be better, same or worse than competitors’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429000" y="6356350"/>
            <a:ext cx="2133600" cy="365125"/>
          </a:xfrm>
          <a:ln>
            <a:miter lim="800000"/>
            <a:headEnd/>
            <a:tailEnd/>
          </a:ln>
        </p:spPr>
        <p:txBody>
          <a:bodyPr vert="horz" wrap="square" lIns="91440" tIns="45720" rIns="91440" bIns="0" numCol="1" rtlCol="0" anchor="b" anchorCtr="0" compatLnSpc="1">
            <a:prstTxWarp prst="textNoShape">
              <a:avLst/>
            </a:prstTxWarp>
          </a:bodyPr>
          <a:lstStyle/>
          <a:p>
            <a:pPr algn="ctr"/>
            <a:fld id="{43E20BCE-774D-487B-BCFC-B9EAEAA997DA}" type="slidenum">
              <a:rPr lang="en-US" sz="1600" b="1">
                <a:solidFill>
                  <a:prstClr val="black"/>
                </a:solidFill>
              </a:rPr>
              <a:pPr algn="ctr"/>
              <a:t>12</a:t>
            </a:fld>
            <a:endParaRPr lang="en-US" sz="1600" b="1" dirty="0">
              <a:solidFill>
                <a:prstClr val="black"/>
              </a:solidFill>
            </a:endParaRPr>
          </a:p>
        </p:txBody>
      </p:sp>
      <p:sp>
        <p:nvSpPr>
          <p:cNvPr id="11" name="Text Box 17"/>
          <p:cNvSpPr txBox="1">
            <a:spLocks noChangeArrowheads="1"/>
          </p:cNvSpPr>
          <p:nvPr/>
        </p:nvSpPr>
        <p:spPr bwMode="auto">
          <a:xfrm>
            <a:off x="4343400" y="1676400"/>
            <a:ext cx="574675" cy="6397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639" tIns="42452" rIns="81639" bIns="42452">
            <a:spAutoFit/>
          </a:bodyPr>
          <a:lstStyle/>
          <a:p>
            <a:pPr algn="r">
              <a:spcBef>
                <a:spcPts val="1025"/>
              </a:spcBef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/>
            </a:pPr>
            <a:r>
              <a:rPr lang="en-GB" sz="3600" b="1" dirty="0">
                <a:solidFill>
                  <a:srgbClr val="4BACC6">
                    <a:lumMod val="75000"/>
                  </a:srgbClr>
                </a:solidFill>
                <a:latin typeface="Wingdings" pitchFamily="2" charset="2"/>
                <a:cs typeface="Times New Roman" pitchFamily="18" charset="0"/>
              </a:rPr>
              <a:t>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4876800" y="274638"/>
            <a:ext cx="4075112" cy="715962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2945" tIns="41473" rIns="82945" bIns="41473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eaLnBrk="1" hangingPunct="1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</a:pPr>
            <a:r>
              <a:rPr lang="x-none" sz="24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चरण याद रखिए? हमने पहला चरण पूरा कर लिया है</a:t>
            </a:r>
            <a:endParaRPr lang="en-GB" sz="24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4876800" y="1600200"/>
            <a:ext cx="4075112" cy="34290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2945" tIns="41473" rIns="82945" bIns="41473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00025" indent="-200025" eaLnBrk="1" hangingPunct="1">
              <a:lnSpc>
                <a:spcPct val="120000"/>
              </a:lnSpc>
              <a:spcBef>
                <a:spcPct val="0"/>
              </a:spcBef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2000" dirty="0" smtClean="0">
                <a:latin typeface="Garamond" panose="02020404030301010803" pitchFamily="18" charset="0"/>
              </a:rPr>
              <a:t>मिलते-जुलते उत्पादों (या सेवाओं) का मूल्य पता करना जो कि आपके लक्ष्य ग्राहकों द्वारा सामान्य तौर पर खरीदे जाते हैं</a:t>
            </a:r>
            <a:r>
              <a:rPr lang="en-US" sz="20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</a:p>
          <a:p>
            <a:pPr marL="200025" indent="-200025" eaLnBrk="1" hangingPunct="1">
              <a:lnSpc>
                <a:spcPct val="120000"/>
              </a:lnSpc>
              <a:spcBef>
                <a:spcPct val="0"/>
              </a:spcBef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endParaRPr lang="en-US" sz="2000" dirty="0" smtClean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>
              <a:spcBef>
                <a:spcPts val="600"/>
              </a:spcBef>
            </a:pPr>
            <a:r>
              <a:rPr lang="x-none" sz="2000" dirty="0" smtClean="0"/>
              <a:t>यह जांचिए कि आपके लक्ष्य ग्राहक आपके उत्पाद (या सेवाओं) को प्रतिद्वंद्वियों से बेहतर, उतना ही अच्छा या खराब क्या पाते हैं</a:t>
            </a:r>
          </a:p>
        </p:txBody>
      </p:sp>
      <p:sp>
        <p:nvSpPr>
          <p:cNvPr id="8" name="Text Box 17"/>
          <p:cNvSpPr txBox="1">
            <a:spLocks noChangeArrowheads="1"/>
          </p:cNvSpPr>
          <p:nvPr/>
        </p:nvSpPr>
        <p:spPr bwMode="auto">
          <a:xfrm>
            <a:off x="152400" y="1828800"/>
            <a:ext cx="574675" cy="6397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639" tIns="42452" rIns="81639" bIns="42452">
            <a:spAutoFit/>
          </a:bodyPr>
          <a:lstStyle/>
          <a:p>
            <a:pPr algn="r">
              <a:spcBef>
                <a:spcPts val="1025"/>
              </a:spcBef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/>
            </a:pPr>
            <a:r>
              <a:rPr lang="en-GB" sz="3600" b="1" dirty="0">
                <a:solidFill>
                  <a:srgbClr val="4BACC6">
                    <a:lumMod val="75000"/>
                  </a:srgbClr>
                </a:solidFill>
                <a:latin typeface="Wingdings" pitchFamily="2" charset="2"/>
                <a:cs typeface="Times New Roman" pitchFamily="18" charset="0"/>
              </a:rPr>
              <a:t></a:t>
            </a:r>
          </a:p>
        </p:txBody>
      </p:sp>
    </p:spTree>
    <p:extLst>
      <p:ext uri="{BB962C8B-B14F-4D97-AF65-F5344CB8AC3E}">
        <p14:creationId xmlns:p14="http://schemas.microsoft.com/office/powerpoint/2010/main" val="33116663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title"/>
          </p:nvPr>
        </p:nvSpPr>
        <p:spPr>
          <a:xfrm>
            <a:off x="381000" y="271463"/>
            <a:ext cx="3962400" cy="715962"/>
          </a:xfr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 anchor="ctr"/>
          <a:lstStyle/>
          <a:p>
            <a:pPr algn="l" eaLnBrk="1" hangingPunct="1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</a:pPr>
            <a:r>
              <a:rPr lang="en-US" altLang="en-US" sz="2400" dirty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t>2. </a:t>
            </a:r>
            <a:r>
              <a:rPr lang="en-US" altLang="en-US" sz="2400" dirty="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t>Compare 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t>quality from customer perspective  </a:t>
            </a:r>
            <a:endParaRPr lang="en-GB" altLang="en-US" sz="24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08076"/>
            <a:ext cx="3962400" cy="3613340"/>
          </a:xfr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pPr marL="200025" indent="-200025" eaLnBrk="1" hangingPunct="1">
              <a:lnSpc>
                <a:spcPct val="120000"/>
              </a:lnSpc>
              <a:spcBef>
                <a:spcPct val="0"/>
              </a:spcBef>
              <a:buSzPct val="100000"/>
              <a:buFont typeface="Arial" charset="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US" sz="1800" dirty="0">
                <a:solidFill>
                  <a:srgbClr val="000000"/>
                </a:solidFill>
                <a:latin typeface="Arial" charset="0"/>
                <a:cs typeface="Arial" charset="0"/>
              </a:rPr>
              <a:t>Anjali shows her soap to 5 people who usually buy </a:t>
            </a:r>
            <a:r>
              <a:rPr lang="en-US" sz="1800" dirty="0" err="1">
                <a:solidFill>
                  <a:srgbClr val="000000"/>
                </a:solidFill>
                <a:latin typeface="Arial" charset="0"/>
                <a:cs typeface="Arial" charset="0"/>
              </a:rPr>
              <a:t>neem</a:t>
            </a:r>
            <a:r>
              <a:rPr lang="en-US" sz="1800" dirty="0">
                <a:solidFill>
                  <a:srgbClr val="000000"/>
                </a:solidFill>
                <a:latin typeface="Arial" charset="0"/>
                <a:cs typeface="Arial" charset="0"/>
              </a:rPr>
              <a:t> soaps</a:t>
            </a:r>
          </a:p>
          <a:p>
            <a:pPr marL="200025" indent="-200025" eaLnBrk="1" hangingPunct="1">
              <a:lnSpc>
                <a:spcPct val="120000"/>
              </a:lnSpc>
              <a:spcBef>
                <a:spcPct val="0"/>
              </a:spcBef>
              <a:buSzPct val="100000"/>
              <a:buFont typeface="Arial" charset="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US" sz="1800" dirty="0">
                <a:solidFill>
                  <a:srgbClr val="000000"/>
                </a:solidFill>
                <a:latin typeface="Arial" charset="0"/>
                <a:cs typeface="Arial" charset="0"/>
              </a:rPr>
              <a:t>The 5 people tell her that her soap is similar in quality to Gandhi Ashram neem, but they usually never buy it because it is too expensive</a:t>
            </a:r>
          </a:p>
          <a:p>
            <a:pPr marL="200025" indent="-200025" eaLnBrk="1" hangingPunct="1">
              <a:lnSpc>
                <a:spcPct val="120000"/>
              </a:lnSpc>
              <a:spcBef>
                <a:spcPct val="0"/>
              </a:spcBef>
              <a:buSzPct val="100000"/>
              <a:buFont typeface="Arial" charset="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US" sz="1800" dirty="0">
                <a:solidFill>
                  <a:srgbClr val="000000"/>
                </a:solidFill>
                <a:latin typeface="Arial" charset="0"/>
                <a:cs typeface="Arial" charset="0"/>
              </a:rPr>
              <a:t>Her soap is also similar to Margo neem, but her soap’s shape and packaging is not so </a:t>
            </a:r>
            <a:r>
              <a:rPr lang="en-US" sz="18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nice</a:t>
            </a:r>
            <a:endParaRPr lang="en-GB" sz="18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pic>
        <p:nvPicPr>
          <p:cNvPr id="13316" name="Picture 3" descr="C:\Documents and Settings\athreya\Local Settings\Temporary Internet Files\Content.IE5\C7K6S5D2\MC900013392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-633828">
            <a:off x="3941763" y="379413"/>
            <a:ext cx="927100" cy="68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81000" y="4876800"/>
            <a:ext cx="3962400" cy="1600200"/>
          </a:xfrm>
          <a:prstGeom prst="rect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altLang="en-US" sz="2000" b="1" dirty="0">
                <a:solidFill>
                  <a:prstClr val="black"/>
                </a:solidFill>
                <a:latin typeface="Garamond" pitchFamily="18" charset="0"/>
              </a:rPr>
              <a:t>Question:  </a:t>
            </a:r>
            <a:r>
              <a:rPr lang="en-US" altLang="en-US" sz="2000" dirty="0">
                <a:solidFill>
                  <a:prstClr val="black"/>
                </a:solidFill>
                <a:latin typeface="Garamond" pitchFamily="18" charset="0"/>
              </a:rPr>
              <a:t>Should price of Anjali’s soap be similar to Gandhi Ashram (</a:t>
            </a:r>
            <a:r>
              <a:rPr lang="en-US" altLang="en-US" sz="2000" dirty="0" err="1">
                <a:solidFill>
                  <a:prstClr val="black"/>
                </a:solidFill>
                <a:latin typeface="Garamond" pitchFamily="18" charset="0"/>
              </a:rPr>
              <a:t>Rs</a:t>
            </a:r>
            <a:r>
              <a:rPr lang="en-US" altLang="en-US" sz="2000" dirty="0">
                <a:solidFill>
                  <a:prstClr val="black"/>
                </a:solidFill>
                <a:latin typeface="Garamond" pitchFamily="18" charset="0"/>
              </a:rPr>
              <a:t>. 45) or Margo soap (</a:t>
            </a:r>
            <a:r>
              <a:rPr lang="en-US" altLang="en-US" sz="2000" dirty="0" err="1">
                <a:solidFill>
                  <a:prstClr val="black"/>
                </a:solidFill>
                <a:latin typeface="Garamond" pitchFamily="18" charset="0"/>
              </a:rPr>
              <a:t>Rs</a:t>
            </a:r>
            <a:r>
              <a:rPr lang="en-US" altLang="en-US" sz="2000" dirty="0">
                <a:solidFill>
                  <a:prstClr val="black"/>
                </a:solidFill>
                <a:latin typeface="Garamond" pitchFamily="18" charset="0"/>
              </a:rPr>
              <a:t>. 30</a:t>
            </a:r>
            <a:r>
              <a:rPr lang="en-US" altLang="en-US" sz="2000" dirty="0" smtClean="0">
                <a:solidFill>
                  <a:prstClr val="black"/>
                </a:solidFill>
                <a:latin typeface="Garamond" pitchFamily="18" charset="0"/>
              </a:rPr>
              <a:t>)?</a:t>
            </a:r>
          </a:p>
          <a:p>
            <a:pPr algn="ctr"/>
            <a:endParaRPr lang="en-US" altLang="en-US" sz="2000" dirty="0">
              <a:solidFill>
                <a:prstClr val="black"/>
              </a:solidFill>
              <a:latin typeface="Garamond" pitchFamily="18" charset="0"/>
            </a:endParaRPr>
          </a:p>
          <a:p>
            <a:pPr algn="ctr"/>
            <a:r>
              <a:rPr lang="en-US" altLang="en-US" sz="2000" dirty="0" smtClean="0">
                <a:solidFill>
                  <a:prstClr val="black"/>
                </a:solidFill>
                <a:latin typeface="Garamond" pitchFamily="18" charset="0"/>
              </a:rPr>
              <a:t>What price should Anjali set ? </a:t>
            </a:r>
            <a:endParaRPr lang="en-US" altLang="en-US" sz="2000" dirty="0">
              <a:solidFill>
                <a:prstClr val="black"/>
              </a:solidFill>
              <a:latin typeface="Garamond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429000" y="6356350"/>
            <a:ext cx="2133600" cy="365125"/>
          </a:xfrm>
          <a:ln>
            <a:miter lim="800000"/>
            <a:headEnd/>
            <a:tailEnd/>
          </a:ln>
        </p:spPr>
        <p:txBody>
          <a:bodyPr vert="horz" wrap="square" lIns="91440" tIns="45720" rIns="91440" bIns="0" numCol="1" rtlCol="0" anchor="b" anchorCtr="0" compatLnSpc="1">
            <a:prstTxWarp prst="textNoShape">
              <a:avLst/>
            </a:prstTxWarp>
          </a:bodyPr>
          <a:lstStyle/>
          <a:p>
            <a:pPr algn="ctr"/>
            <a:fld id="{9942F52E-C08B-4B36-A30A-0AF68DBE7881}" type="slidenum">
              <a:rPr lang="en-US" sz="1600" b="1">
                <a:solidFill>
                  <a:prstClr val="black"/>
                </a:solidFill>
              </a:rPr>
              <a:pPr algn="ctr"/>
              <a:t>13</a:t>
            </a:fld>
            <a:endParaRPr lang="en-US" sz="1600" b="1">
              <a:solidFill>
                <a:prstClr val="black"/>
              </a:solidFill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 bwMode="auto">
          <a:xfrm>
            <a:off x="4724400" y="271463"/>
            <a:ext cx="3962400" cy="715962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2945" tIns="41473" rIns="82945" bIns="41473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eaLnBrk="1" hangingPunct="1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</a:pPr>
            <a:r>
              <a:rPr lang="en-US" altLang="en-US" sz="24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2. </a:t>
            </a:r>
            <a:r>
              <a:rPr lang="x-none" altLang="en-US" sz="24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ग्राहक के दृष्टिकोण से गुणवत्ता की तुलना करना</a:t>
            </a:r>
            <a:r>
              <a:rPr lang="en-US" altLang="en-US" sz="24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 </a:t>
            </a:r>
            <a:endParaRPr lang="en-GB" altLang="en-US" sz="24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4724400" y="1108076"/>
            <a:ext cx="3962400" cy="361334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2945" tIns="41473" rIns="82945" bIns="41473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00025" indent="-200025" eaLnBrk="1" hangingPunct="1">
              <a:lnSpc>
                <a:spcPct val="120000"/>
              </a:lnSpc>
              <a:spcBef>
                <a:spcPct val="0"/>
              </a:spcBef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18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अं​जलि 5 ऐसे लोगों को अपनी साबुन दिखाती है तो आमतौर पर नीम साबुन का प्रयोग करते हैं</a:t>
            </a:r>
          </a:p>
          <a:p>
            <a:pPr marL="200025" indent="-200025" eaLnBrk="1" hangingPunct="1">
              <a:lnSpc>
                <a:spcPct val="120000"/>
              </a:lnSpc>
              <a:spcBef>
                <a:spcPct val="0"/>
              </a:spcBef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18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पांचों लोग उसे यह बताते हैं कि उसके साबुन की गुणवत्ता गांधी आश्रम नीम के समान ही हैं, लेकिन वे आमतौर पर यह नहीं खरीदते क्योंकि यह बेहद महंगी है</a:t>
            </a:r>
          </a:p>
          <a:p>
            <a:pPr marL="200025" indent="-200025" eaLnBrk="1" hangingPunct="1">
              <a:lnSpc>
                <a:spcPct val="120000"/>
              </a:lnSpc>
              <a:spcBef>
                <a:spcPct val="0"/>
              </a:spcBef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18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उसकी साबुन मार्गो नीम के समान भी है, लेकिन उसके साबुन का आकार और पैकिंग उतनी अच्छी नहीं है </a:t>
            </a:r>
            <a:endParaRPr lang="en-GB" sz="18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13" name="Rectangle 1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724400" y="4876800"/>
            <a:ext cx="3962400" cy="1600200"/>
          </a:xfrm>
          <a:prstGeom prst="rect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x-none" altLang="en-US" sz="1600" b="1" dirty="0" smtClean="0">
                <a:solidFill>
                  <a:prstClr val="black"/>
                </a:solidFill>
                <a:latin typeface="Garamond" pitchFamily="18" charset="0"/>
              </a:rPr>
              <a:t>प्रश्न: </a:t>
            </a:r>
            <a:r>
              <a:rPr lang="x-none" altLang="en-US" sz="1600" dirty="0" smtClean="0">
                <a:solidFill>
                  <a:prstClr val="black"/>
                </a:solidFill>
                <a:latin typeface="Garamond" pitchFamily="18" charset="0"/>
              </a:rPr>
              <a:t>क्या अंजलि को अपनी साबुन की कीमत गांधी आश्रम (45 रु.) के समान रखनी चाहिए या फिर मार्गो सोप (30 रु.) की तरह?</a:t>
            </a:r>
          </a:p>
          <a:p>
            <a:pPr algn="ctr"/>
            <a:r>
              <a:rPr lang="x-none" altLang="en-US" sz="1600" dirty="0" smtClean="0">
                <a:solidFill>
                  <a:prstClr val="black"/>
                </a:solidFill>
                <a:latin typeface="Garamond" pitchFamily="18" charset="0"/>
              </a:rPr>
              <a:t>अंजलि को क्या मूल्य निर्धारित करना चाहिए?</a:t>
            </a:r>
            <a:endParaRPr lang="en-US" altLang="en-US" sz="1600" dirty="0">
              <a:solidFill>
                <a:prstClr val="black"/>
              </a:solidFill>
              <a:latin typeface="Garamon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33024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199"/>
            <a:ext cx="4267200" cy="5502275"/>
          </a:xfr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pPr marL="457200" indent="-457200" eaLnBrk="1" hangingPunct="1">
              <a:lnSpc>
                <a:spcPct val="120000"/>
              </a:lnSpc>
              <a:spcBef>
                <a:spcPct val="0"/>
              </a:spcBef>
              <a:buSzPct val="100000"/>
              <a:buFont typeface="+mj-lt"/>
              <a:buAutoNum type="arabicPeriod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US" sz="18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Find out prices </a:t>
            </a:r>
            <a:r>
              <a:rPr lang="en-US" sz="1800" dirty="0">
                <a:solidFill>
                  <a:srgbClr val="000000"/>
                </a:solidFill>
                <a:latin typeface="Arial" charset="0"/>
                <a:cs typeface="Arial" charset="0"/>
              </a:rPr>
              <a:t>of similar products (or services) which are typically bought by </a:t>
            </a:r>
            <a:r>
              <a:rPr lang="en-US" sz="18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our </a:t>
            </a:r>
            <a:r>
              <a:rPr lang="en-US" sz="1800" dirty="0">
                <a:solidFill>
                  <a:srgbClr val="000000"/>
                </a:solidFill>
                <a:latin typeface="Arial" charset="0"/>
                <a:cs typeface="Arial" charset="0"/>
              </a:rPr>
              <a:t>target customers</a:t>
            </a:r>
          </a:p>
          <a:p>
            <a:pPr marL="457200" indent="-457200" eaLnBrk="1" hangingPunct="1">
              <a:lnSpc>
                <a:spcPct val="120000"/>
              </a:lnSpc>
              <a:spcBef>
                <a:spcPct val="0"/>
              </a:spcBef>
              <a:buSzPct val="100000"/>
              <a:buFont typeface="+mj-lt"/>
              <a:buAutoNum type="arabicPeriod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US" sz="1800" dirty="0">
                <a:solidFill>
                  <a:srgbClr val="000000"/>
                </a:solidFill>
                <a:latin typeface="Arial" charset="0"/>
                <a:cs typeface="Arial" charset="0"/>
              </a:rPr>
              <a:t>Check whether target customers consider </a:t>
            </a:r>
            <a:r>
              <a:rPr lang="en-US" sz="18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our </a:t>
            </a:r>
            <a:r>
              <a:rPr lang="en-US" sz="1800" dirty="0">
                <a:solidFill>
                  <a:srgbClr val="000000"/>
                </a:solidFill>
                <a:latin typeface="Arial" charset="0"/>
                <a:cs typeface="Arial" charset="0"/>
              </a:rPr>
              <a:t>product (or service) to be better, same or worse than competitors’</a:t>
            </a:r>
          </a:p>
          <a:p>
            <a:pPr marL="457200" indent="-457200" eaLnBrk="1" hangingPunct="1">
              <a:lnSpc>
                <a:spcPct val="120000"/>
              </a:lnSpc>
              <a:spcBef>
                <a:spcPct val="0"/>
              </a:spcBef>
              <a:buSzPct val="100000"/>
              <a:buFont typeface="+mj-lt"/>
              <a:buAutoNum type="arabicPeriod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US" sz="1800" dirty="0">
                <a:solidFill>
                  <a:srgbClr val="000000"/>
                </a:solidFill>
                <a:latin typeface="Arial" charset="0"/>
                <a:cs typeface="Arial" charset="0"/>
              </a:rPr>
              <a:t>Select a price for </a:t>
            </a:r>
            <a:r>
              <a:rPr lang="en-US" sz="18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our </a:t>
            </a:r>
            <a:r>
              <a:rPr lang="en-US" sz="1800" dirty="0">
                <a:solidFill>
                  <a:srgbClr val="000000"/>
                </a:solidFill>
                <a:latin typeface="Arial" charset="0"/>
                <a:cs typeface="Arial" charset="0"/>
              </a:rPr>
              <a:t>product (or service) relative to </a:t>
            </a:r>
            <a:r>
              <a:rPr lang="en-US" sz="18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competitor’s </a:t>
            </a:r>
            <a:r>
              <a:rPr lang="en-US" sz="1800" dirty="0">
                <a:solidFill>
                  <a:srgbClr val="000000"/>
                </a:solidFill>
                <a:latin typeface="Arial" charset="0"/>
                <a:cs typeface="Arial" charset="0"/>
              </a:rPr>
              <a:t>product:</a:t>
            </a:r>
          </a:p>
          <a:p>
            <a:pPr marL="800100" lvl="1" indent="-342900">
              <a:spcBef>
                <a:spcPct val="0"/>
              </a:spcBef>
              <a:buFont typeface="+mj-lt"/>
              <a:buAutoNum type="arabicPeriod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US" sz="1600" dirty="0">
                <a:latin typeface="Arial" charset="0"/>
                <a:cs typeface="+mn-cs"/>
              </a:rPr>
              <a:t>Higher than competition if customers believe your product/service is </a:t>
            </a:r>
            <a:r>
              <a:rPr lang="en-US" sz="1600" dirty="0" smtClean="0">
                <a:latin typeface="Arial" charset="0"/>
                <a:cs typeface="+mn-cs"/>
              </a:rPr>
              <a:t>better </a:t>
            </a:r>
            <a:r>
              <a:rPr lang="en-US" sz="1600" b="1" dirty="0" smtClean="0">
                <a:latin typeface="Arial" charset="0"/>
                <a:cs typeface="+mn-cs"/>
              </a:rPr>
              <a:t>or</a:t>
            </a:r>
            <a:endParaRPr lang="en-US" sz="1600" b="1" dirty="0">
              <a:latin typeface="Arial" charset="0"/>
              <a:cs typeface="+mn-cs"/>
            </a:endParaRPr>
          </a:p>
          <a:p>
            <a:pPr marL="800100" lvl="1" indent="-342900">
              <a:spcBef>
                <a:spcPct val="0"/>
              </a:spcBef>
              <a:buFont typeface="+mj-lt"/>
              <a:buAutoNum type="arabicPeriod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US" sz="1600" dirty="0">
                <a:latin typeface="Arial" charset="0"/>
                <a:cs typeface="+mn-cs"/>
              </a:rPr>
              <a:t>Lower than competition if customers believe your product/service is </a:t>
            </a:r>
            <a:r>
              <a:rPr lang="en-US" sz="1600" dirty="0" smtClean="0">
                <a:latin typeface="Arial" charset="0"/>
                <a:cs typeface="+mn-cs"/>
              </a:rPr>
              <a:t>worse </a:t>
            </a:r>
            <a:r>
              <a:rPr lang="en-US" sz="1600" b="1" dirty="0" smtClean="0">
                <a:latin typeface="Arial" charset="0"/>
                <a:cs typeface="+mn-cs"/>
              </a:rPr>
              <a:t>or</a:t>
            </a:r>
            <a:endParaRPr lang="en-US" sz="1600" b="1" dirty="0">
              <a:latin typeface="Arial" charset="0"/>
              <a:cs typeface="+mn-cs"/>
            </a:endParaRPr>
          </a:p>
          <a:p>
            <a:pPr marL="800100" lvl="1" indent="-342900">
              <a:spcBef>
                <a:spcPct val="0"/>
              </a:spcBef>
              <a:buFont typeface="+mj-lt"/>
              <a:buAutoNum type="arabicPeriod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US" sz="1600" dirty="0">
                <a:latin typeface="Arial" charset="0"/>
                <a:cs typeface="+mn-cs"/>
              </a:rPr>
              <a:t>Equal to competition if customers believe it’s the </a:t>
            </a:r>
            <a:r>
              <a:rPr lang="en-US" sz="1600" dirty="0" smtClean="0">
                <a:latin typeface="Arial" charset="0"/>
                <a:cs typeface="+mn-cs"/>
              </a:rPr>
              <a:t>same</a:t>
            </a:r>
            <a:endParaRPr lang="en-US" sz="1600" dirty="0">
              <a:latin typeface="Arial" charset="0"/>
              <a:cs typeface="+mn-cs"/>
            </a:endParaRPr>
          </a:p>
        </p:txBody>
      </p:sp>
      <p:sp>
        <p:nvSpPr>
          <p:cNvPr id="12" name="Text Box 1"/>
          <p:cNvSpPr txBox="1">
            <a:spLocks noChangeArrowheads="1"/>
          </p:cNvSpPr>
          <p:nvPr/>
        </p:nvSpPr>
        <p:spPr bwMode="auto">
          <a:xfrm>
            <a:off x="228600" y="152400"/>
            <a:ext cx="42672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IN" sz="2400" dirty="0" smtClean="0">
                <a:solidFill>
                  <a:srgbClr val="000000"/>
                </a:solidFill>
                <a:cs typeface="Arial" charset="0"/>
              </a:rPr>
              <a:t>Steps for setting the price</a:t>
            </a:r>
            <a:endParaRPr lang="en-GB" sz="24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4" name="Text Box 17"/>
          <p:cNvSpPr txBox="1">
            <a:spLocks noChangeArrowheads="1"/>
          </p:cNvSpPr>
          <p:nvPr/>
        </p:nvSpPr>
        <p:spPr bwMode="auto">
          <a:xfrm>
            <a:off x="4378325" y="1447800"/>
            <a:ext cx="574675" cy="6397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639" tIns="42452" rIns="81639" bIns="42452">
            <a:spAutoFit/>
          </a:bodyPr>
          <a:lstStyle/>
          <a:p>
            <a:pPr algn="r">
              <a:spcBef>
                <a:spcPts val="1025"/>
              </a:spcBef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/>
            </a:pPr>
            <a:r>
              <a:rPr lang="en-GB" sz="3600" b="1" dirty="0">
                <a:solidFill>
                  <a:srgbClr val="4BACC6">
                    <a:lumMod val="75000"/>
                  </a:srgbClr>
                </a:solidFill>
                <a:latin typeface="Wingdings" pitchFamily="2" charset="2"/>
                <a:cs typeface="Times New Roman" pitchFamily="18" charset="0"/>
              </a:rPr>
              <a:t></a:t>
            </a:r>
          </a:p>
        </p:txBody>
      </p:sp>
      <p:sp>
        <p:nvSpPr>
          <p:cNvPr id="5" name="Text Box 17"/>
          <p:cNvSpPr txBox="1">
            <a:spLocks noChangeArrowheads="1"/>
          </p:cNvSpPr>
          <p:nvPr/>
        </p:nvSpPr>
        <p:spPr bwMode="auto">
          <a:xfrm>
            <a:off x="4378325" y="2667000"/>
            <a:ext cx="574675" cy="6397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639" tIns="42452" rIns="81639" bIns="42452">
            <a:spAutoFit/>
          </a:bodyPr>
          <a:lstStyle/>
          <a:p>
            <a:pPr algn="r">
              <a:spcBef>
                <a:spcPts val="1025"/>
              </a:spcBef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/>
            </a:pPr>
            <a:r>
              <a:rPr lang="en-GB" sz="3600" b="1" dirty="0">
                <a:solidFill>
                  <a:srgbClr val="4BACC6">
                    <a:lumMod val="75000"/>
                  </a:srgbClr>
                </a:solidFill>
                <a:latin typeface="Wingdings" pitchFamily="2" charset="2"/>
                <a:cs typeface="Times New Roman" pitchFamily="18" charset="0"/>
              </a:rPr>
              <a:t>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581400" y="6356350"/>
            <a:ext cx="2133600" cy="365125"/>
          </a:xfrm>
          <a:ln>
            <a:miter lim="800000"/>
            <a:headEnd/>
            <a:tailEnd/>
          </a:ln>
        </p:spPr>
        <p:txBody>
          <a:bodyPr vert="horz" wrap="square" lIns="91440" tIns="45720" rIns="91440" bIns="0" numCol="1" rtlCol="0" anchor="b" anchorCtr="0" compatLnSpc="1">
            <a:prstTxWarp prst="textNoShape">
              <a:avLst/>
            </a:prstTxWarp>
          </a:bodyPr>
          <a:lstStyle/>
          <a:p>
            <a:pPr algn="ctr"/>
            <a:fld id="{9942F52E-C08B-4B36-A30A-0AF68DBE7881}" type="slidenum">
              <a:rPr lang="en-US" sz="1600" b="1">
                <a:solidFill>
                  <a:prstClr val="black"/>
                </a:solidFill>
              </a:rPr>
              <a:pPr algn="ctr"/>
              <a:t>14</a:t>
            </a:fld>
            <a:endParaRPr lang="en-US" sz="1600" b="1">
              <a:solidFill>
                <a:prstClr val="black"/>
              </a:solidFill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4800600" y="1219199"/>
            <a:ext cx="4267200" cy="5502275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2945" tIns="41473" rIns="82945" bIns="41473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eaLnBrk="1" hangingPunct="1">
              <a:lnSpc>
                <a:spcPct val="120000"/>
              </a:lnSpc>
              <a:spcBef>
                <a:spcPct val="0"/>
              </a:spcBef>
              <a:buSzPct val="100000"/>
              <a:buFont typeface="+mj-lt"/>
              <a:buAutoNum type="arabicPeriod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18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मिलते-जुलते उत्पादों (या सेवाओं) का मूल्य पता करना जो कि आपके लक्ष्य ग्राहकों द्वारा सामान्य तौर पर खरीदे जाते हैं </a:t>
            </a:r>
          </a:p>
          <a:p>
            <a:pPr marL="457200" indent="-457200" eaLnBrk="1" hangingPunct="1">
              <a:lnSpc>
                <a:spcPct val="120000"/>
              </a:lnSpc>
              <a:spcBef>
                <a:spcPct val="0"/>
              </a:spcBef>
              <a:buSzPct val="100000"/>
              <a:buFont typeface="+mj-lt"/>
              <a:buAutoNum type="arabicPeriod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18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यह जांचिए कि आपके लक्ष्य ग्राहक आपके उत्पाद (या सेवाओं) को प्रतिद्वंद्वियों से बेहतर, उतना ही अच्छा या खराब क्या पाते हैं</a:t>
            </a:r>
          </a:p>
          <a:p>
            <a:pPr marL="457200" indent="-457200" eaLnBrk="1" hangingPunct="1">
              <a:lnSpc>
                <a:spcPct val="120000"/>
              </a:lnSpc>
              <a:spcBef>
                <a:spcPct val="0"/>
              </a:spcBef>
              <a:buSzPct val="100000"/>
              <a:buFont typeface="+mj-lt"/>
              <a:buAutoNum type="arabicPeriod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18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प्रतिद्वंद्वियों के उत्पाद के समान अपने उत्पाद का मूल्य चुनिए:</a:t>
            </a:r>
          </a:p>
          <a:p>
            <a:pPr marL="635000" indent="-457200" eaLnBrk="1" hangingPunct="1">
              <a:lnSpc>
                <a:spcPct val="120000"/>
              </a:lnSpc>
              <a:spcBef>
                <a:spcPct val="0"/>
              </a:spcBef>
              <a:buSzPct val="100000"/>
              <a:buFont typeface="+mj-lt"/>
              <a:buAutoNum type="alphaLcPeriod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14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प्रतिद्वंद्वियों के उत्पाद/सेवा से ज्यादा कीमत यदि ग्राहकों को लगता है कि आपका उत्पाद/सेवा बेहतर है</a:t>
            </a:r>
          </a:p>
          <a:p>
            <a:pPr marL="635000" indent="-457200" eaLnBrk="1" hangingPunct="1">
              <a:lnSpc>
                <a:spcPct val="120000"/>
              </a:lnSpc>
              <a:spcBef>
                <a:spcPct val="0"/>
              </a:spcBef>
              <a:buSzPct val="100000"/>
              <a:buFont typeface="+mj-lt"/>
              <a:buAutoNum type="alphaLcPeriod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14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अगर ग्राहकों को लगता है कि आपके उत्पाद/सेवाएं प्रतिद्वंद्वी से खराब है तो कम कीमत</a:t>
            </a:r>
          </a:p>
          <a:p>
            <a:pPr marL="635000" indent="-457200" eaLnBrk="1" hangingPunct="1">
              <a:lnSpc>
                <a:spcPct val="120000"/>
              </a:lnSpc>
              <a:spcBef>
                <a:spcPct val="0"/>
              </a:spcBef>
              <a:buSzPct val="100000"/>
              <a:buFont typeface="+mj-lt"/>
              <a:buAutoNum type="alphaLcPeriod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14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अगर ग्राहकों को लगता है कि आपके उत्पाद/सेवाएं प्रतिद्वंद्वी के बराबर ही है तो समान ही रखिए</a:t>
            </a:r>
          </a:p>
        </p:txBody>
      </p:sp>
      <p:sp>
        <p:nvSpPr>
          <p:cNvPr id="9" name="Text Box 1"/>
          <p:cNvSpPr txBox="1">
            <a:spLocks noChangeArrowheads="1"/>
          </p:cNvSpPr>
          <p:nvPr/>
        </p:nvSpPr>
        <p:spPr bwMode="auto">
          <a:xfrm>
            <a:off x="4800600" y="152400"/>
            <a:ext cx="42672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x-none" sz="2400" dirty="0" smtClean="0">
                <a:solidFill>
                  <a:srgbClr val="000000"/>
                </a:solidFill>
                <a:cs typeface="Arial" charset="0"/>
              </a:rPr>
              <a:t>मूल्य निर्धारित करने के चरण </a:t>
            </a:r>
            <a:endParaRPr lang="en-GB" sz="24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0" name="Text Box 17"/>
          <p:cNvSpPr txBox="1">
            <a:spLocks noChangeArrowheads="1"/>
          </p:cNvSpPr>
          <p:nvPr/>
        </p:nvSpPr>
        <p:spPr bwMode="auto">
          <a:xfrm>
            <a:off x="33130" y="1600200"/>
            <a:ext cx="574675" cy="6397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639" tIns="42452" rIns="81639" bIns="42452">
            <a:spAutoFit/>
          </a:bodyPr>
          <a:lstStyle/>
          <a:p>
            <a:pPr algn="r">
              <a:spcBef>
                <a:spcPts val="1025"/>
              </a:spcBef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/>
            </a:pPr>
            <a:r>
              <a:rPr lang="en-GB" sz="3600" b="1" dirty="0">
                <a:solidFill>
                  <a:srgbClr val="4BACC6">
                    <a:lumMod val="75000"/>
                  </a:srgbClr>
                </a:solidFill>
                <a:latin typeface="Wingdings" pitchFamily="2" charset="2"/>
                <a:cs typeface="Times New Roman" pitchFamily="18" charset="0"/>
              </a:rPr>
              <a:t></a:t>
            </a:r>
          </a:p>
        </p:txBody>
      </p:sp>
      <p:sp>
        <p:nvSpPr>
          <p:cNvPr id="11" name="Text Box 17"/>
          <p:cNvSpPr txBox="1">
            <a:spLocks noChangeArrowheads="1"/>
          </p:cNvSpPr>
          <p:nvPr/>
        </p:nvSpPr>
        <p:spPr bwMode="auto">
          <a:xfrm>
            <a:off x="33130" y="2986881"/>
            <a:ext cx="574675" cy="6397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639" tIns="42452" rIns="81639" bIns="42452">
            <a:spAutoFit/>
          </a:bodyPr>
          <a:lstStyle/>
          <a:p>
            <a:pPr algn="r">
              <a:spcBef>
                <a:spcPts val="1025"/>
              </a:spcBef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/>
            </a:pPr>
            <a:r>
              <a:rPr lang="en-GB" sz="3600" b="1" dirty="0">
                <a:solidFill>
                  <a:srgbClr val="4BACC6">
                    <a:lumMod val="75000"/>
                  </a:srgbClr>
                </a:solidFill>
                <a:latin typeface="Wingdings" pitchFamily="2" charset="2"/>
                <a:cs typeface="Times New Roman" pitchFamily="18" charset="0"/>
              </a:rPr>
              <a:t></a:t>
            </a:r>
          </a:p>
        </p:txBody>
      </p:sp>
    </p:spTree>
    <p:extLst>
      <p:ext uri="{BB962C8B-B14F-4D97-AF65-F5344CB8AC3E}">
        <p14:creationId xmlns:p14="http://schemas.microsoft.com/office/powerpoint/2010/main" val="10548235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Title 1"/>
          <p:cNvSpPr>
            <a:spLocks noGrp="1"/>
          </p:cNvSpPr>
          <p:nvPr>
            <p:ph type="title"/>
          </p:nvPr>
        </p:nvSpPr>
        <p:spPr>
          <a:xfrm>
            <a:off x="381000" y="271463"/>
            <a:ext cx="4038600" cy="715962"/>
          </a:xfr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 anchor="ctr"/>
          <a:lstStyle/>
          <a:p>
            <a:pPr algn="l" eaLnBrk="1" hangingPunct="1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</a:pPr>
            <a:r>
              <a:rPr lang="en-US" altLang="en-US" sz="240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t>3. Set a price</a:t>
            </a:r>
            <a:endParaRPr lang="en-GB" altLang="en-US" sz="240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60475"/>
            <a:ext cx="3962400" cy="2016125"/>
          </a:xfr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2945" tIns="41473" rIns="82945" bIns="41473" numCol="1" anchor="t" anchorCtr="0" compatLnSpc="1">
            <a:prstTxWarp prst="textNoShape">
              <a:avLst/>
            </a:prstTxWarp>
          </a:bodyPr>
          <a:lstStyle/>
          <a:p>
            <a:pPr marL="200025" indent="-200025" eaLnBrk="1" hangingPunct="1">
              <a:lnSpc>
                <a:spcPct val="120000"/>
              </a:lnSpc>
              <a:spcBef>
                <a:spcPct val="0"/>
              </a:spcBef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US" sz="18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Anjali completes the first two steps. She then decides </a:t>
            </a:r>
            <a:r>
              <a:rPr lang="en-US" sz="1800" dirty="0">
                <a:solidFill>
                  <a:srgbClr val="000000"/>
                </a:solidFill>
                <a:latin typeface="Arial" charset="0"/>
                <a:cs typeface="Arial" charset="0"/>
              </a:rPr>
              <a:t>that the </a:t>
            </a:r>
            <a:r>
              <a:rPr lang="en-US" sz="18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price at which she will sell the soap should </a:t>
            </a:r>
            <a:r>
              <a:rPr lang="en-US" sz="1800" dirty="0">
                <a:solidFill>
                  <a:srgbClr val="000000"/>
                </a:solidFill>
                <a:latin typeface="Arial" charset="0"/>
                <a:cs typeface="Arial" charset="0"/>
              </a:rPr>
              <a:t>be </a:t>
            </a:r>
            <a:r>
              <a:rPr lang="en-US" sz="1800" dirty="0" err="1">
                <a:solidFill>
                  <a:srgbClr val="000000"/>
                </a:solidFill>
                <a:latin typeface="Arial" charset="0"/>
                <a:cs typeface="Arial" charset="0"/>
              </a:rPr>
              <a:t>Rs</a:t>
            </a:r>
            <a:r>
              <a:rPr lang="en-US" sz="1800" dirty="0">
                <a:solidFill>
                  <a:srgbClr val="000000"/>
                </a:solidFill>
                <a:latin typeface="Arial" charset="0"/>
                <a:cs typeface="Arial" charset="0"/>
              </a:rPr>
              <a:t>. 25</a:t>
            </a:r>
          </a:p>
          <a:p>
            <a:pPr marL="457200" indent="-457200" eaLnBrk="1" hangingPunct="1">
              <a:lnSpc>
                <a:spcPct val="120000"/>
              </a:lnSpc>
              <a:spcBef>
                <a:spcPct val="0"/>
              </a:spcBef>
              <a:buSzPct val="100000"/>
              <a:buFont typeface="+mj-lt"/>
              <a:buAutoNum type="arabicPeriod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endParaRPr lang="en-US" sz="1800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800100" lvl="1" indent="-342900">
              <a:spcBef>
                <a:spcPct val="0"/>
              </a:spcBef>
              <a:buFont typeface="+mj-lt"/>
              <a:buAutoNum type="alphaLcPeriod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endParaRPr lang="en-US" sz="1600" dirty="0">
              <a:latin typeface="Arial" charset="0"/>
              <a:cs typeface="+mn-cs"/>
            </a:endParaRPr>
          </a:p>
          <a:p>
            <a:pPr marL="457200" indent="-457200" eaLnBrk="1" hangingPunct="1">
              <a:lnSpc>
                <a:spcPct val="120000"/>
              </a:lnSpc>
              <a:spcBef>
                <a:spcPct val="0"/>
              </a:spcBef>
              <a:buSzPct val="100000"/>
              <a:buFont typeface="+mj-lt"/>
              <a:buAutoNum type="arabicPeriod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endParaRPr lang="en-GB" sz="18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352800" y="6356350"/>
            <a:ext cx="2133600" cy="365125"/>
          </a:xfrm>
          <a:ln>
            <a:miter lim="800000"/>
            <a:headEnd/>
            <a:tailEnd/>
          </a:ln>
        </p:spPr>
        <p:txBody>
          <a:bodyPr vert="horz" wrap="square" lIns="91440" tIns="45720" rIns="91440" bIns="0" numCol="1" rtlCol="0" anchor="b" anchorCtr="0" compatLnSpc="1">
            <a:prstTxWarp prst="textNoShape">
              <a:avLst/>
            </a:prstTxWarp>
          </a:bodyPr>
          <a:lstStyle/>
          <a:p>
            <a:pPr algn="ctr"/>
            <a:fld id="{08B1D403-0942-40B2-833F-10E30D9043FB}" type="slidenum">
              <a:rPr lang="en-US" sz="1600" b="1">
                <a:solidFill>
                  <a:prstClr val="black"/>
                </a:solidFill>
              </a:rPr>
              <a:pPr algn="ctr"/>
              <a:t>15</a:t>
            </a:fld>
            <a:endParaRPr lang="en-US" sz="1600" b="1">
              <a:solidFill>
                <a:prstClr val="black"/>
              </a:solidFill>
            </a:endParaRPr>
          </a:p>
        </p:txBody>
      </p:sp>
      <p:pic>
        <p:nvPicPr>
          <p:cNvPr id="93188" name="Picture 3" descr="C:\Documents and Settings\athreya\Local Settings\Temporary Internet Files\Content.IE5\C7K6S5D2\MC900013392[1].wm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-633828">
            <a:off x="3941763" y="379413"/>
            <a:ext cx="927100" cy="68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81000" y="3352800"/>
            <a:ext cx="3962400" cy="1371600"/>
          </a:xfrm>
          <a:prstGeom prst="rect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altLang="en-US" sz="2000" b="1" dirty="0">
                <a:solidFill>
                  <a:prstClr val="black"/>
                </a:solidFill>
                <a:latin typeface="Garamond" pitchFamily="18" charset="0"/>
              </a:rPr>
              <a:t>Question:  </a:t>
            </a:r>
            <a:r>
              <a:rPr lang="en-US" altLang="en-US" sz="2000" dirty="0">
                <a:solidFill>
                  <a:prstClr val="black"/>
                </a:solidFill>
                <a:latin typeface="Garamond" pitchFamily="18" charset="0"/>
              </a:rPr>
              <a:t>Is this a good idea? </a:t>
            </a:r>
          </a:p>
          <a:p>
            <a:pPr algn="ctr"/>
            <a:r>
              <a:rPr lang="en-US" altLang="en-US" sz="2000" dirty="0">
                <a:solidFill>
                  <a:prstClr val="black"/>
                </a:solidFill>
                <a:latin typeface="Garamond" pitchFamily="18" charset="0"/>
              </a:rPr>
              <a:t>Why or why not</a:t>
            </a:r>
            <a:r>
              <a:rPr lang="en-US" altLang="en-US" sz="2000" dirty="0" smtClean="0">
                <a:solidFill>
                  <a:prstClr val="black"/>
                </a:solidFill>
                <a:latin typeface="Garamond" pitchFamily="18" charset="0"/>
              </a:rPr>
              <a:t>?</a:t>
            </a:r>
          </a:p>
          <a:p>
            <a:pPr algn="ctr"/>
            <a:r>
              <a:rPr lang="en-US" altLang="en-US" sz="2000" dirty="0" smtClean="0">
                <a:solidFill>
                  <a:prstClr val="black"/>
                </a:solidFill>
                <a:latin typeface="Garamond" pitchFamily="18" charset="0"/>
              </a:rPr>
              <a:t>What all should Anjali think about ?</a:t>
            </a:r>
            <a:endParaRPr lang="en-US" altLang="en-US" sz="2000" dirty="0">
              <a:solidFill>
                <a:prstClr val="black"/>
              </a:solidFill>
              <a:latin typeface="Garamond" pitchFamily="18" charset="0"/>
            </a:endParaRPr>
          </a:p>
        </p:txBody>
      </p:sp>
      <p:sp>
        <p:nvSpPr>
          <p:cNvPr id="93194" name="Title 1"/>
          <p:cNvSpPr>
            <a:spLocks/>
          </p:cNvSpPr>
          <p:nvPr/>
        </p:nvSpPr>
        <p:spPr bwMode="auto">
          <a:xfrm>
            <a:off x="5029200" y="304800"/>
            <a:ext cx="3810000" cy="71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endParaRPr lang="en-GB" altLang="en-US" sz="2800" dirty="0">
              <a:solidFill>
                <a:prstClr val="black"/>
              </a:solidFill>
              <a:latin typeface="Kruti Dev 010" pitchFamily="2" charset="0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 bwMode="auto">
          <a:xfrm>
            <a:off x="4648200" y="271463"/>
            <a:ext cx="4038600" cy="715962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2945" tIns="41473" rIns="82945" bIns="41473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eaLnBrk="1" hangingPunct="1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</a:pPr>
            <a:r>
              <a:rPr lang="en-US" altLang="en-US" sz="24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3. </a:t>
            </a:r>
            <a:r>
              <a:rPr lang="x-none" altLang="en-US" sz="24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मूल्य निर्धारित करना </a:t>
            </a:r>
            <a:endParaRPr lang="en-GB" altLang="en-US" sz="24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4648200" y="1260475"/>
            <a:ext cx="3962400" cy="2016125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2945" tIns="41473" rIns="82945" bIns="41473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00025" indent="-200025" eaLnBrk="1" hangingPunct="1">
              <a:lnSpc>
                <a:spcPct val="120000"/>
              </a:lnSpc>
              <a:spcBef>
                <a:spcPct val="0"/>
              </a:spcBef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18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अंजलि अपने पहले दो चरण पूरे कर लेती है। फिर वह निर्धारित करती है कि वह अपनी साबुन 25 रुपए के दर पर बेचेगी।</a:t>
            </a:r>
            <a:endParaRPr lang="en-GB" sz="18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14" name="Rectangle 1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648200" y="3352800"/>
            <a:ext cx="3962400" cy="1371600"/>
          </a:xfrm>
          <a:prstGeom prst="rect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x-none" altLang="en-US" sz="2000" b="1" dirty="0" smtClean="0">
                <a:solidFill>
                  <a:prstClr val="black"/>
                </a:solidFill>
                <a:latin typeface="Garamond" pitchFamily="18" charset="0"/>
              </a:rPr>
              <a:t>प्रश्न: </a:t>
            </a:r>
            <a:r>
              <a:rPr lang="x-none" altLang="en-US" sz="2000" dirty="0" smtClean="0">
                <a:solidFill>
                  <a:prstClr val="black"/>
                </a:solidFill>
                <a:latin typeface="Garamond" pitchFamily="18" charset="0"/>
              </a:rPr>
              <a:t>क्या यह अच्छा विचार है?</a:t>
            </a:r>
          </a:p>
          <a:p>
            <a:pPr algn="ctr"/>
            <a:r>
              <a:rPr lang="x-none" altLang="en-US" sz="2000" dirty="0" smtClean="0">
                <a:solidFill>
                  <a:prstClr val="black"/>
                </a:solidFill>
                <a:latin typeface="Garamond" pitchFamily="18" charset="0"/>
              </a:rPr>
              <a:t>क्यों या क्यों नहीं?</a:t>
            </a:r>
          </a:p>
          <a:p>
            <a:pPr algn="ctr"/>
            <a:r>
              <a:rPr lang="x-none" altLang="en-US" sz="2000" dirty="0" smtClean="0">
                <a:solidFill>
                  <a:prstClr val="black"/>
                </a:solidFill>
                <a:latin typeface="Garamond" pitchFamily="18" charset="0"/>
              </a:rPr>
              <a:t>अंजलि को और क्या विचार करना चाहिए?</a:t>
            </a:r>
            <a:endParaRPr lang="en-US" altLang="en-US" sz="2000" dirty="0">
              <a:solidFill>
                <a:prstClr val="black"/>
              </a:solidFill>
              <a:latin typeface="Garamond" pitchFamily="18" charset="0"/>
            </a:endParaRPr>
          </a:p>
        </p:txBody>
      </p:sp>
      <p:sp>
        <p:nvSpPr>
          <p:cNvPr id="11" name="Rectangle 10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81000" y="4876800"/>
            <a:ext cx="3962400" cy="1371600"/>
          </a:xfrm>
          <a:prstGeom prst="rect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altLang="en-US" sz="2000" b="1" dirty="0" smtClean="0">
                <a:solidFill>
                  <a:prstClr val="black"/>
                </a:solidFill>
                <a:latin typeface="Garamond" pitchFamily="18" charset="0"/>
              </a:rPr>
              <a:t>Key point: </a:t>
            </a:r>
            <a:r>
              <a:rPr lang="en-US" altLang="en-US" sz="2000" dirty="0" smtClean="0">
                <a:solidFill>
                  <a:prstClr val="black"/>
                </a:solidFill>
                <a:latin typeface="Garamond" pitchFamily="18" charset="0"/>
              </a:rPr>
              <a:t>Although </a:t>
            </a:r>
            <a:r>
              <a:rPr lang="en-US" altLang="en-US" sz="2000" dirty="0" smtClean="0">
                <a:solidFill>
                  <a:prstClr val="black"/>
                </a:solidFill>
                <a:latin typeface="Garamond" pitchFamily="18" charset="0"/>
              </a:rPr>
              <a:t>we have seen an example for setting the price of a product, the same steps apply for setting the price of a service as well</a:t>
            </a:r>
            <a:endParaRPr lang="en-US" altLang="en-US" sz="2000" dirty="0">
              <a:solidFill>
                <a:prstClr val="black"/>
              </a:solidFill>
              <a:latin typeface="Garamond" pitchFamily="18" charset="0"/>
            </a:endParaRPr>
          </a:p>
        </p:txBody>
      </p:sp>
      <p:sp>
        <p:nvSpPr>
          <p:cNvPr id="15" name="Rectangle 1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648200" y="4876800"/>
            <a:ext cx="3962400" cy="1371600"/>
          </a:xfrm>
          <a:prstGeom prst="rect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n-US" altLang="en-US" sz="2000" dirty="0">
              <a:solidFill>
                <a:prstClr val="black"/>
              </a:solidFill>
              <a:latin typeface="Garamon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80095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4" grpId="0" animBg="1"/>
      <p:bldP spid="11" grpId="0" animBg="1"/>
      <p:bldP spid="1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ChangeArrowheads="1"/>
          </p:cNvSpPr>
          <p:nvPr/>
        </p:nvSpPr>
        <p:spPr bwMode="auto">
          <a:xfrm>
            <a:off x="21771" y="-15875"/>
            <a:ext cx="9144000" cy="6858000"/>
          </a:xfrm>
          <a:prstGeom prst="rect">
            <a:avLst/>
          </a:prstGeom>
          <a:solidFill>
            <a:schemeClr val="tx1"/>
          </a:solidFill>
          <a:ln w="9525" algn="ctr">
            <a:noFill/>
            <a:round/>
            <a:headEnd/>
            <a:tailEnd/>
          </a:ln>
        </p:spPr>
        <p:txBody>
          <a:bodyPr/>
          <a:lstStyle/>
          <a:p>
            <a:endParaRPr lang="en-US" sz="2800" b="1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26630" name="TextBox 5"/>
          <p:cNvSpPr txBox="1">
            <a:spLocks noChangeArrowheads="1"/>
          </p:cNvSpPr>
          <p:nvPr/>
        </p:nvSpPr>
        <p:spPr bwMode="auto">
          <a:xfrm>
            <a:off x="381000" y="304800"/>
            <a:ext cx="41148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2"/>
            <a:r>
              <a:rPr lang="en-US" sz="4000" dirty="0">
                <a:solidFill>
                  <a:prstClr val="white"/>
                </a:solidFill>
                <a:latin typeface="Bradley Hand ITC" pitchFamily="66" charset="0"/>
              </a:rPr>
              <a:t>Key </a:t>
            </a:r>
            <a:r>
              <a:rPr lang="en-US" sz="4000" dirty="0" smtClean="0">
                <a:solidFill>
                  <a:prstClr val="white"/>
                </a:solidFill>
                <a:latin typeface="Bradley Hand ITC" pitchFamily="66" charset="0"/>
              </a:rPr>
              <a:t>points</a:t>
            </a:r>
            <a:endParaRPr lang="x-none" sz="4000" dirty="0">
              <a:solidFill>
                <a:prstClr val="white"/>
              </a:solidFill>
              <a:latin typeface="Bradley Hand ITC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1000" y="1012686"/>
            <a:ext cx="4114800" cy="548640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75000"/>
                  <a:lumOff val="25000"/>
                  <a:shade val="30000"/>
                  <a:satMod val="115000"/>
                </a:schemeClr>
              </a:gs>
              <a:gs pos="50000">
                <a:schemeClr val="tx1">
                  <a:lumMod val="75000"/>
                  <a:lumOff val="25000"/>
                  <a:shade val="67500"/>
                  <a:satMod val="115000"/>
                </a:schemeClr>
              </a:gs>
              <a:gs pos="100000">
                <a:schemeClr val="tx1">
                  <a:lumMod val="75000"/>
                  <a:lumOff val="25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lIns="137160" anchor="ctr"/>
          <a:lstStyle/>
          <a:p>
            <a:pPr>
              <a:spcBef>
                <a:spcPts val="600"/>
              </a:spcBef>
            </a:pPr>
            <a:r>
              <a:rPr lang="en-US" dirty="0" smtClean="0">
                <a:solidFill>
                  <a:prstClr val="white"/>
                </a:solidFill>
                <a:latin typeface="Garamond" panose="02020404030301010803" pitchFamily="18" charset="0"/>
              </a:rPr>
              <a:t>Steps </a:t>
            </a:r>
            <a:r>
              <a:rPr lang="en-US" dirty="0">
                <a:solidFill>
                  <a:prstClr val="white"/>
                </a:solidFill>
                <a:latin typeface="Garamond" panose="02020404030301010803" pitchFamily="18" charset="0"/>
              </a:rPr>
              <a:t>for setting a </a:t>
            </a:r>
            <a:r>
              <a:rPr lang="en-US" dirty="0" smtClean="0">
                <a:solidFill>
                  <a:prstClr val="white"/>
                </a:solidFill>
                <a:latin typeface="Garamond" panose="02020404030301010803" pitchFamily="18" charset="0"/>
              </a:rPr>
              <a:t>price for a product or service </a:t>
            </a:r>
            <a:r>
              <a:rPr lang="en-US" dirty="0">
                <a:solidFill>
                  <a:prstClr val="white"/>
                </a:solidFill>
                <a:latin typeface="Garamond" panose="02020404030301010803" pitchFamily="18" charset="0"/>
              </a:rPr>
              <a:t>: </a:t>
            </a:r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r>
              <a:rPr lang="en-US" dirty="0" smtClean="0">
                <a:solidFill>
                  <a:prstClr val="white"/>
                </a:solidFill>
                <a:latin typeface="Garamond" panose="02020404030301010803" pitchFamily="18" charset="0"/>
              </a:rPr>
              <a:t>Find out prices </a:t>
            </a:r>
            <a:r>
              <a:rPr lang="en-US" dirty="0">
                <a:solidFill>
                  <a:prstClr val="white"/>
                </a:solidFill>
                <a:latin typeface="Garamond" panose="02020404030301010803" pitchFamily="18" charset="0"/>
              </a:rPr>
              <a:t>of similar products (or services) which are typically bought by </a:t>
            </a:r>
            <a:r>
              <a:rPr lang="en-US" dirty="0" smtClean="0">
                <a:solidFill>
                  <a:prstClr val="white"/>
                </a:solidFill>
                <a:latin typeface="Garamond" panose="02020404030301010803" pitchFamily="18" charset="0"/>
              </a:rPr>
              <a:t>our </a:t>
            </a:r>
            <a:r>
              <a:rPr lang="en-US" dirty="0">
                <a:solidFill>
                  <a:prstClr val="white"/>
                </a:solidFill>
                <a:latin typeface="Garamond" panose="02020404030301010803" pitchFamily="18" charset="0"/>
              </a:rPr>
              <a:t>target customer </a:t>
            </a:r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r>
              <a:rPr lang="en-US" dirty="0">
                <a:solidFill>
                  <a:prstClr val="white"/>
                </a:solidFill>
                <a:latin typeface="Garamond" panose="02020404030301010803" pitchFamily="18" charset="0"/>
              </a:rPr>
              <a:t>Check whether target customers consider </a:t>
            </a:r>
            <a:r>
              <a:rPr lang="en-US" dirty="0" smtClean="0">
                <a:solidFill>
                  <a:prstClr val="white"/>
                </a:solidFill>
                <a:latin typeface="Garamond" panose="02020404030301010803" pitchFamily="18" charset="0"/>
              </a:rPr>
              <a:t>our </a:t>
            </a:r>
            <a:r>
              <a:rPr lang="en-US" dirty="0">
                <a:solidFill>
                  <a:prstClr val="white"/>
                </a:solidFill>
                <a:latin typeface="Garamond" panose="02020404030301010803" pitchFamily="18" charset="0"/>
              </a:rPr>
              <a:t>product (or service) to be better, same or worse than competitors’</a:t>
            </a:r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r>
              <a:rPr lang="en-US" dirty="0">
                <a:solidFill>
                  <a:prstClr val="white"/>
                </a:solidFill>
                <a:latin typeface="Garamond" panose="02020404030301010803" pitchFamily="18" charset="0"/>
              </a:rPr>
              <a:t>Select a price for </a:t>
            </a:r>
            <a:r>
              <a:rPr lang="en-US" dirty="0" smtClean="0">
                <a:solidFill>
                  <a:prstClr val="white"/>
                </a:solidFill>
                <a:latin typeface="Garamond" panose="02020404030301010803" pitchFamily="18" charset="0"/>
              </a:rPr>
              <a:t>our </a:t>
            </a:r>
            <a:r>
              <a:rPr lang="en-US" dirty="0">
                <a:solidFill>
                  <a:prstClr val="white"/>
                </a:solidFill>
                <a:latin typeface="Garamond" panose="02020404030301010803" pitchFamily="18" charset="0"/>
              </a:rPr>
              <a:t>product relative to </a:t>
            </a:r>
            <a:r>
              <a:rPr lang="en-US" dirty="0" smtClean="0">
                <a:solidFill>
                  <a:prstClr val="white"/>
                </a:solidFill>
                <a:latin typeface="Garamond" panose="02020404030301010803" pitchFamily="18" charset="0"/>
              </a:rPr>
              <a:t>competitor’s product or service:</a:t>
            </a:r>
            <a:endParaRPr lang="en-US" dirty="0">
              <a:solidFill>
                <a:prstClr val="white"/>
              </a:solidFill>
              <a:latin typeface="Garamond" panose="02020404030301010803" pitchFamily="18" charset="0"/>
            </a:endParaRPr>
          </a:p>
          <a:p>
            <a:pPr marL="860425" lvl="1" indent="-342900">
              <a:spcBef>
                <a:spcPts val="600"/>
              </a:spcBef>
              <a:buFont typeface="+mj-lt"/>
              <a:buAutoNum type="arabicPeriod"/>
            </a:pPr>
            <a:r>
              <a:rPr lang="en-US" dirty="0">
                <a:solidFill>
                  <a:prstClr val="white"/>
                </a:solidFill>
                <a:latin typeface="Garamond" panose="02020404030301010803" pitchFamily="18" charset="0"/>
              </a:rPr>
              <a:t>Higher than competition if customers believe your product/service is </a:t>
            </a:r>
            <a:r>
              <a:rPr lang="en-US" dirty="0" smtClean="0">
                <a:solidFill>
                  <a:prstClr val="white"/>
                </a:solidFill>
                <a:latin typeface="Garamond" panose="02020404030301010803" pitchFamily="18" charset="0"/>
              </a:rPr>
              <a:t>better </a:t>
            </a:r>
            <a:r>
              <a:rPr lang="en-US" b="1" dirty="0" smtClean="0">
                <a:solidFill>
                  <a:prstClr val="white"/>
                </a:solidFill>
                <a:latin typeface="Garamond" panose="02020404030301010803" pitchFamily="18" charset="0"/>
              </a:rPr>
              <a:t>or</a:t>
            </a:r>
            <a:endParaRPr lang="en-US" b="1" dirty="0">
              <a:solidFill>
                <a:prstClr val="white"/>
              </a:solidFill>
              <a:latin typeface="Garamond" panose="02020404030301010803" pitchFamily="18" charset="0"/>
            </a:endParaRPr>
          </a:p>
          <a:p>
            <a:pPr marL="860425" lvl="1" indent="-342900">
              <a:spcBef>
                <a:spcPts val="600"/>
              </a:spcBef>
              <a:buFont typeface="+mj-lt"/>
              <a:buAutoNum type="arabicPeriod"/>
            </a:pPr>
            <a:r>
              <a:rPr lang="en-US" dirty="0">
                <a:solidFill>
                  <a:prstClr val="white"/>
                </a:solidFill>
                <a:latin typeface="Garamond" panose="02020404030301010803" pitchFamily="18" charset="0"/>
              </a:rPr>
              <a:t>Lower than competition if customers believe your product/service is </a:t>
            </a:r>
            <a:r>
              <a:rPr lang="en-US" dirty="0" smtClean="0">
                <a:solidFill>
                  <a:prstClr val="white"/>
                </a:solidFill>
                <a:latin typeface="Garamond" panose="02020404030301010803" pitchFamily="18" charset="0"/>
              </a:rPr>
              <a:t>worse </a:t>
            </a:r>
            <a:r>
              <a:rPr lang="en-US" b="1" dirty="0" smtClean="0">
                <a:solidFill>
                  <a:prstClr val="white"/>
                </a:solidFill>
                <a:latin typeface="Garamond" panose="02020404030301010803" pitchFamily="18" charset="0"/>
              </a:rPr>
              <a:t>or</a:t>
            </a:r>
            <a:endParaRPr lang="en-US" b="1" dirty="0">
              <a:solidFill>
                <a:prstClr val="white"/>
              </a:solidFill>
              <a:latin typeface="Garamond" panose="02020404030301010803" pitchFamily="18" charset="0"/>
            </a:endParaRPr>
          </a:p>
          <a:p>
            <a:pPr marL="860425" lvl="1" indent="-342900">
              <a:spcBef>
                <a:spcPts val="600"/>
              </a:spcBef>
              <a:buFont typeface="+mj-lt"/>
              <a:buAutoNum type="arabicPeriod"/>
            </a:pPr>
            <a:r>
              <a:rPr lang="en-US" dirty="0">
                <a:solidFill>
                  <a:prstClr val="white"/>
                </a:solidFill>
                <a:latin typeface="Garamond" panose="02020404030301010803" pitchFamily="18" charset="0"/>
              </a:rPr>
              <a:t>Equal to competition if customers believe it’s the </a:t>
            </a:r>
            <a:r>
              <a:rPr lang="en-US" dirty="0" smtClean="0">
                <a:solidFill>
                  <a:prstClr val="white"/>
                </a:solidFill>
                <a:latin typeface="Garamond" panose="02020404030301010803" pitchFamily="18" charset="0"/>
              </a:rPr>
              <a:t>same</a:t>
            </a:r>
            <a:endParaRPr lang="en-US" dirty="0">
              <a:solidFill>
                <a:prstClr val="white"/>
              </a:solidFill>
              <a:latin typeface="Garamond" panose="02020404030301010803" pitchFamily="18" charset="0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0"/>
          </p:nvPr>
        </p:nvSpPr>
        <p:spPr bwMode="auto">
          <a:xfrm>
            <a:off x="3124200" y="6477000"/>
            <a:ext cx="2895600" cy="365125"/>
          </a:xfrm>
          <a:ln>
            <a:miter lim="800000"/>
            <a:headEnd/>
            <a:tailEnd/>
          </a:ln>
        </p:spPr>
        <p:txBody>
          <a:bodyPr wrap="square" bIns="0" numCol="1" anchor="b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fld id="{0156F295-7426-4FD1-B3E9-54AA597B8576}" type="slidenum">
              <a:rPr lang="en-US" sz="1600" b="1" smtClean="0">
                <a:solidFill>
                  <a:prstClr val="white"/>
                </a:solidFill>
              </a:rPr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mr-IN" sz="1600" b="1" dirty="0" smtClean="0">
              <a:solidFill>
                <a:prstClr val="white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48200" y="990600"/>
            <a:ext cx="4114800" cy="548640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75000"/>
                  <a:lumOff val="25000"/>
                  <a:shade val="30000"/>
                  <a:satMod val="115000"/>
                </a:schemeClr>
              </a:gs>
              <a:gs pos="50000">
                <a:schemeClr val="tx1">
                  <a:lumMod val="75000"/>
                  <a:lumOff val="25000"/>
                  <a:shade val="67500"/>
                  <a:satMod val="115000"/>
                </a:schemeClr>
              </a:gs>
              <a:gs pos="100000">
                <a:schemeClr val="tx1">
                  <a:lumMod val="75000"/>
                  <a:lumOff val="25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lIns="137160" anchor="ctr"/>
          <a:lstStyle/>
          <a:p>
            <a:pPr marL="457200" indent="-457200">
              <a:lnSpc>
                <a:spcPct val="120000"/>
              </a:lnSpc>
              <a:buSzPct val="10000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1500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मूल्य निर्धारित करने के चरण: </a:t>
            </a:r>
          </a:p>
          <a:p>
            <a:pPr marL="457200" indent="-457200">
              <a:lnSpc>
                <a:spcPct val="120000"/>
              </a:lnSpc>
              <a:buSzPct val="100000"/>
              <a:buFont typeface="+mj-lt"/>
              <a:buAutoNum type="arabicPeriod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1500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मिलते-जुलते उत्पादों (या सेवाओं) का मूल्य पता करना जो कि आपके लक्ष्य ग्राहकों द्वारा सामान्य तौर पर खरीदे जाते हैं </a:t>
            </a:r>
          </a:p>
          <a:p>
            <a:pPr marL="457200" indent="-457200">
              <a:lnSpc>
                <a:spcPct val="120000"/>
              </a:lnSpc>
              <a:buSzPct val="100000"/>
              <a:buFont typeface="+mj-lt"/>
              <a:buAutoNum type="arabicPeriod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1500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यह जांचिए कि आपके लक्ष्य ग्राहक आपके उत्पाद (या सेवाओं) को प्रतिद्वंद्वियों से बेहतर, उतना ही अच्छा या खराब क्या पाते हैं</a:t>
            </a:r>
          </a:p>
          <a:p>
            <a:pPr marL="457200" indent="-457200">
              <a:lnSpc>
                <a:spcPct val="120000"/>
              </a:lnSpc>
              <a:buSzPct val="100000"/>
              <a:buFont typeface="+mj-lt"/>
              <a:buAutoNum type="arabicPeriod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1500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प्रतिद्वंद्वियों के उत्पाद के समान अपने उत्पाद का मूल्य चुनिए:</a:t>
            </a:r>
          </a:p>
          <a:p>
            <a:pPr marL="635000" indent="-457200">
              <a:lnSpc>
                <a:spcPct val="120000"/>
              </a:lnSpc>
              <a:buSzPct val="100000"/>
              <a:buFont typeface="Arial" pitchFamily="34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1500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प्रतिद्वंद्वियों के उत्पाद/सेवा से ज्यादा कीमत यदि ग्राहकों को लगता है कि आपका उत्पाद/सेवा बेहतर है</a:t>
            </a:r>
          </a:p>
          <a:p>
            <a:pPr marL="635000" indent="-457200">
              <a:lnSpc>
                <a:spcPct val="120000"/>
              </a:lnSpc>
              <a:buSzPct val="100000"/>
              <a:buFont typeface="Arial" pitchFamily="34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1500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अगर ग्राहकों को लगता है कि आपके उत्पाद/सेवाएं प्रतिद्वंद्वी से खराब है तो कम कीमत</a:t>
            </a:r>
          </a:p>
          <a:p>
            <a:pPr marL="635000" indent="-457200">
              <a:lnSpc>
                <a:spcPct val="120000"/>
              </a:lnSpc>
              <a:buSzPct val="100000"/>
              <a:buFont typeface="Arial" pitchFamily="34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1500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अगर ग्राहकों को लगता है कि आपके उत्पाद/सेवाएं प्रतिद्वंद्वी के बराबर ही है तो समान ही रखिए</a:t>
            </a:r>
          </a:p>
        </p:txBody>
      </p:sp>
      <p:sp>
        <p:nvSpPr>
          <p:cNvPr id="13" name="TextBox 5"/>
          <p:cNvSpPr txBox="1">
            <a:spLocks noChangeArrowheads="1"/>
          </p:cNvSpPr>
          <p:nvPr/>
        </p:nvSpPr>
        <p:spPr bwMode="auto">
          <a:xfrm>
            <a:off x="4724400" y="304800"/>
            <a:ext cx="41148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2"/>
            <a:r>
              <a:rPr lang="x-none" sz="4000" dirty="0" smtClean="0">
                <a:solidFill>
                  <a:prstClr val="white"/>
                </a:solidFill>
                <a:latin typeface="Bradley Hand ITC" pitchFamily="66" charset="0"/>
              </a:rPr>
              <a:t>मुख्य बिंदु </a:t>
            </a:r>
            <a:endParaRPr lang="x-none" sz="4000" dirty="0">
              <a:solidFill>
                <a:prstClr val="white"/>
              </a:solidFill>
              <a:latin typeface="Bradley Hand ITC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33726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3124200" y="6356350"/>
            <a:ext cx="2895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fld id="{F3B6D15D-5E2B-4026-B75C-22CFB76785BF}" type="slidenum">
              <a:rPr lang="en-US" sz="1600" b="1" smtClean="0"/>
              <a:pPr algn="ctr" eaLnBrk="1" hangingPunct="1"/>
              <a:t>17</a:t>
            </a:fld>
            <a:endParaRPr lang="en-US" sz="1600" b="1" smtClean="0"/>
          </a:p>
        </p:txBody>
      </p:sp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228600" y="1214438"/>
            <a:ext cx="4319588" cy="35861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2945" tIns="41473" rIns="82945" bIns="41473"/>
          <a:lstStyle/>
          <a:p>
            <a:pPr marL="200025" indent="-200025" fontAlgn="auto">
              <a:spcBef>
                <a:spcPts val="0"/>
              </a:spcBef>
              <a:spcAft>
                <a:spcPts val="1200"/>
              </a:spcAft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sz="2000" dirty="0">
              <a:solidFill>
                <a:srgbClr val="000000"/>
              </a:solidFill>
              <a:latin typeface="+mj-lt"/>
              <a:cs typeface="+mn-cs"/>
            </a:endParaRPr>
          </a:p>
          <a:p>
            <a:pPr marL="200025" indent="-200025" fontAlgn="auto">
              <a:spcBef>
                <a:spcPts val="0"/>
              </a:spcBef>
              <a:spcAft>
                <a:spcPts val="0"/>
              </a:spcAft>
              <a:buSzPct val="10000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dirty="0">
              <a:solidFill>
                <a:srgbClr val="000000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10248" name="Text Box 17"/>
          <p:cNvSpPr txBox="1">
            <a:spLocks noChangeArrowheads="1"/>
          </p:cNvSpPr>
          <p:nvPr/>
        </p:nvSpPr>
        <p:spPr bwMode="auto">
          <a:xfrm>
            <a:off x="-39280" y="1905000"/>
            <a:ext cx="414338" cy="33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42452" rIns="81639" bIns="42452">
            <a:spAutoFit/>
          </a:bodyPr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ts val="1025"/>
              </a:spcBef>
            </a:pPr>
            <a:r>
              <a:rPr lang="en-GB" sz="1600" b="1" dirty="0">
                <a:solidFill>
                  <a:srgbClr val="000000"/>
                </a:solidFill>
                <a:latin typeface="Wingdings" pitchFamily="2" charset="2"/>
                <a:cs typeface="Times New Roman" pitchFamily="18" charset="0"/>
                <a:sym typeface="Wingdings" pitchFamily="2" charset="2"/>
              </a:rPr>
              <a:t></a:t>
            </a:r>
            <a:endParaRPr lang="en-GB" sz="1600" b="1" dirty="0">
              <a:solidFill>
                <a:srgbClr val="000000"/>
              </a:solidFill>
              <a:latin typeface="Wingdings" pitchFamily="2" charset="2"/>
              <a:cs typeface="Times New Roman" pitchFamily="18" charset="0"/>
            </a:endParaRPr>
          </a:p>
        </p:txBody>
      </p:sp>
      <p:sp>
        <p:nvSpPr>
          <p:cNvPr id="10249" name="Text Box 17"/>
          <p:cNvSpPr txBox="1">
            <a:spLocks noChangeArrowheads="1"/>
          </p:cNvSpPr>
          <p:nvPr/>
        </p:nvSpPr>
        <p:spPr bwMode="auto">
          <a:xfrm>
            <a:off x="-57150" y="1198563"/>
            <a:ext cx="414338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42452" rIns="81639" bIns="42452">
            <a:spAutoFit/>
          </a:bodyPr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ts val="1025"/>
              </a:spcBef>
            </a:pPr>
            <a:r>
              <a:rPr lang="en-GB" sz="1400" b="1" dirty="0">
                <a:solidFill>
                  <a:srgbClr val="00B050"/>
                </a:solidFill>
                <a:latin typeface="Wingdings" pitchFamily="2" charset="2"/>
                <a:cs typeface="Times New Roman" pitchFamily="18" charset="0"/>
              </a:rPr>
              <a:t></a:t>
            </a:r>
          </a:p>
        </p:txBody>
      </p:sp>
      <p:sp>
        <p:nvSpPr>
          <p:cNvPr id="10" name="Text Box 1"/>
          <p:cNvSpPr txBox="1">
            <a:spLocks noChangeArrowheads="1"/>
          </p:cNvSpPr>
          <p:nvPr/>
        </p:nvSpPr>
        <p:spPr bwMode="auto">
          <a:xfrm>
            <a:off x="381000" y="152400"/>
            <a:ext cx="40386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GB" sz="2400" dirty="0"/>
              <a:t>Agenda</a:t>
            </a: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381000" y="1066800"/>
            <a:ext cx="4038600" cy="52578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457200" indent="-457200">
              <a:spcAft>
                <a:spcPts val="800"/>
              </a:spcAft>
              <a:buFont typeface="+mj-lt"/>
              <a:buAutoNum type="arabicPeriod"/>
            </a:pPr>
            <a:r>
              <a:rPr lang="en-AU" sz="2000" dirty="0"/>
              <a:t>Definition of terms used</a:t>
            </a:r>
            <a:endParaRPr lang="en-US" sz="2000" dirty="0"/>
          </a:p>
          <a:p>
            <a:pPr marL="457200" indent="-457200">
              <a:spcAft>
                <a:spcPts val="800"/>
              </a:spcAft>
              <a:buFont typeface="+mj-lt"/>
              <a:buAutoNum type="arabicPeriod"/>
            </a:pPr>
            <a:r>
              <a:rPr lang="en-AU" sz="2000" dirty="0"/>
              <a:t>Steps in pricing</a:t>
            </a:r>
            <a:endParaRPr lang="en-US" sz="2000" dirty="0"/>
          </a:p>
          <a:p>
            <a:pPr marL="457200" indent="-457200">
              <a:spcAft>
                <a:spcPts val="800"/>
              </a:spcAft>
              <a:buFont typeface="+mj-lt"/>
              <a:buAutoNum type="arabicPeriod"/>
            </a:pPr>
            <a:r>
              <a:rPr lang="en-AU" sz="2000" dirty="0"/>
              <a:t>Verifying the price</a:t>
            </a:r>
            <a:endParaRPr lang="en-US" sz="2000" dirty="0"/>
          </a:p>
          <a:p>
            <a:pPr marL="457200" indent="-457200">
              <a:spcAft>
                <a:spcPts val="800"/>
              </a:spcAft>
              <a:buFont typeface="+mj-lt"/>
              <a:buAutoNum type="arabicPeriod"/>
            </a:pPr>
            <a:r>
              <a:rPr lang="en-AU" sz="2000" dirty="0" smtClean="0"/>
              <a:t>Discounts</a:t>
            </a:r>
            <a:endParaRPr lang="en-US" sz="2000" dirty="0"/>
          </a:p>
        </p:txBody>
      </p:sp>
      <p:sp>
        <p:nvSpPr>
          <p:cNvPr id="13" name="Text Box 1"/>
          <p:cNvSpPr txBox="1">
            <a:spLocks noChangeArrowheads="1"/>
          </p:cNvSpPr>
          <p:nvPr/>
        </p:nvSpPr>
        <p:spPr bwMode="auto">
          <a:xfrm>
            <a:off x="4686401" y="152400"/>
            <a:ext cx="40386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x-none" sz="2400" dirty="0" smtClean="0"/>
              <a:t>लक्ष्य</a:t>
            </a:r>
            <a:endParaRPr lang="en-GB" sz="2400" dirty="0"/>
          </a:p>
        </p:txBody>
      </p:sp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4686401" y="1066800"/>
            <a:ext cx="4038600" cy="52578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457200" lvl="1" indent="-457200" eaLnBrk="1" hangingPunct="1">
              <a:lnSpc>
                <a:spcPct val="150000"/>
              </a:lnSpc>
              <a:buSzPct val="100000"/>
              <a:buFont typeface="+mj-lt"/>
              <a:buAutoNum type="arabicPeriod"/>
              <a:defRPr/>
            </a:pPr>
            <a:endParaRPr lang="en-US" sz="24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5" name="Text Box 17"/>
          <p:cNvSpPr txBox="1">
            <a:spLocks noChangeArrowheads="1"/>
          </p:cNvSpPr>
          <p:nvPr/>
        </p:nvSpPr>
        <p:spPr bwMode="auto">
          <a:xfrm>
            <a:off x="-76200" y="1603375"/>
            <a:ext cx="414338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42452" rIns="81639" bIns="42452">
            <a:spAutoFit/>
          </a:bodyPr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ts val="1025"/>
              </a:spcBef>
            </a:pPr>
            <a:r>
              <a:rPr lang="en-GB" sz="1400" b="1" dirty="0">
                <a:solidFill>
                  <a:srgbClr val="00B050"/>
                </a:solidFill>
                <a:latin typeface="Wingdings" pitchFamily="2" charset="2"/>
                <a:cs typeface="Times New Roman" pitchFamily="18" charset="0"/>
              </a:rPr>
              <a:t></a:t>
            </a:r>
          </a:p>
        </p:txBody>
      </p:sp>
    </p:spTree>
    <p:extLst>
      <p:ext uri="{BB962C8B-B14F-4D97-AF65-F5344CB8AC3E}">
        <p14:creationId xmlns:p14="http://schemas.microsoft.com/office/powerpoint/2010/main" val="2403558947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Title 1"/>
          <p:cNvSpPr>
            <a:spLocks noGrp="1"/>
          </p:cNvSpPr>
          <p:nvPr>
            <p:ph type="title"/>
          </p:nvPr>
        </p:nvSpPr>
        <p:spPr>
          <a:xfrm>
            <a:off x="344488" y="274638"/>
            <a:ext cx="4191000" cy="715962"/>
          </a:xfr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 anchor="ctr"/>
          <a:lstStyle/>
          <a:p>
            <a:pPr algn="l" eaLnBrk="1" hangingPunct="1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</a:pPr>
            <a:r>
              <a:rPr lang="en-US" sz="2400" dirty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t>Checklist for verifying pricing</a:t>
            </a:r>
            <a:endParaRPr lang="en-GB" sz="24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4488" y="1143000"/>
            <a:ext cx="4191000" cy="5486400"/>
          </a:xfrm>
          <a:noFill/>
          <a:ln w="9525">
            <a:solidFill>
              <a:srgbClr val="000000"/>
            </a:solidFill>
            <a:round/>
            <a:headEnd/>
            <a:tailEnd/>
          </a:ln>
          <a:extLst/>
        </p:spPr>
        <p:txBody>
          <a:bodyPr lIns="82945" tIns="41473" rIns="82945" bIns="41473"/>
          <a:lstStyle/>
          <a:p>
            <a:pPr marL="457200" indent="-457200" eaLnBrk="1" hangingPunct="1">
              <a:lnSpc>
                <a:spcPct val="130000"/>
              </a:lnSpc>
              <a:spcBef>
                <a:spcPct val="0"/>
              </a:spcBef>
              <a:buSzPct val="100000"/>
              <a:buFont typeface="+mj-lt"/>
              <a:buAutoNum type="arabicPeriod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US" sz="1800" dirty="0">
                <a:solidFill>
                  <a:srgbClr val="000000"/>
                </a:solidFill>
                <a:latin typeface="Arial" charset="0"/>
                <a:cs typeface="Arial" charset="0"/>
              </a:rPr>
              <a:t>Affordability (for customers)</a:t>
            </a:r>
          </a:p>
          <a:p>
            <a:pPr marL="800100" lvl="1" indent="-342900">
              <a:lnSpc>
                <a:spcPct val="130000"/>
              </a:lnSpc>
              <a:spcBef>
                <a:spcPct val="0"/>
              </a:spcBef>
              <a:buFont typeface="+mj-lt"/>
              <a:buAutoNum type="alphaLcPeriod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US" sz="1600" dirty="0">
                <a:latin typeface="Arial" charset="0"/>
                <a:cs typeface="+mn-cs"/>
              </a:rPr>
              <a:t>Can </a:t>
            </a:r>
            <a:r>
              <a:rPr lang="en-US" sz="1600" dirty="0" smtClean="0">
                <a:latin typeface="Arial" charset="0"/>
                <a:cs typeface="+mn-cs"/>
              </a:rPr>
              <a:t>our </a:t>
            </a:r>
            <a:r>
              <a:rPr lang="en-US" sz="1600" dirty="0">
                <a:latin typeface="Arial" charset="0"/>
                <a:cs typeface="+mn-cs"/>
              </a:rPr>
              <a:t>customers afford to pay so much ? </a:t>
            </a:r>
          </a:p>
          <a:p>
            <a:pPr marL="800100" lvl="1" indent="-342900">
              <a:lnSpc>
                <a:spcPct val="130000"/>
              </a:lnSpc>
              <a:spcBef>
                <a:spcPct val="0"/>
              </a:spcBef>
              <a:buFont typeface="+mj-lt"/>
              <a:buAutoNum type="alphaLcPeriod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US" sz="1600" dirty="0">
                <a:latin typeface="Arial" charset="0"/>
                <a:cs typeface="+mn-cs"/>
              </a:rPr>
              <a:t>Can they do so occasionally or on a regular basis ? This has an implication on how much </a:t>
            </a:r>
            <a:r>
              <a:rPr lang="en-US" sz="1600" dirty="0" smtClean="0">
                <a:latin typeface="Arial" charset="0"/>
                <a:cs typeface="+mn-cs"/>
              </a:rPr>
              <a:t>we can </a:t>
            </a:r>
            <a:r>
              <a:rPr lang="en-US" sz="1600" dirty="0">
                <a:latin typeface="Arial" charset="0"/>
                <a:cs typeface="+mn-cs"/>
              </a:rPr>
              <a:t>sell every month and the sustainability of </a:t>
            </a:r>
            <a:r>
              <a:rPr lang="en-US" sz="1600" dirty="0" smtClean="0">
                <a:latin typeface="Arial" charset="0"/>
                <a:cs typeface="+mn-cs"/>
              </a:rPr>
              <a:t>our </a:t>
            </a:r>
            <a:r>
              <a:rPr lang="en-US" sz="1600" dirty="0">
                <a:latin typeface="Arial" charset="0"/>
                <a:cs typeface="+mn-cs"/>
              </a:rPr>
              <a:t>business</a:t>
            </a:r>
          </a:p>
          <a:p>
            <a:pPr marL="457200" indent="-457200" eaLnBrk="1" hangingPunct="1">
              <a:lnSpc>
                <a:spcPct val="130000"/>
              </a:lnSpc>
              <a:spcBef>
                <a:spcPct val="0"/>
              </a:spcBef>
              <a:buSzPct val="100000"/>
              <a:buFont typeface="+mj-lt"/>
              <a:buAutoNum type="arabicPeriod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US" sz="1800" dirty="0">
                <a:solidFill>
                  <a:srgbClr val="000000"/>
                </a:solidFill>
                <a:latin typeface="Arial" charset="0"/>
                <a:cs typeface="Arial" charset="0"/>
              </a:rPr>
              <a:t>Profitability (of the business)</a:t>
            </a:r>
          </a:p>
          <a:p>
            <a:pPr marL="800100" lvl="1" indent="-342900">
              <a:lnSpc>
                <a:spcPct val="130000"/>
              </a:lnSpc>
              <a:spcBef>
                <a:spcPct val="0"/>
              </a:spcBef>
              <a:buFont typeface="+mj-lt"/>
              <a:buAutoNum type="alphaLcPeriod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US" sz="1600" dirty="0">
                <a:latin typeface="Arial" charset="0"/>
                <a:cs typeface="+mn-cs"/>
              </a:rPr>
              <a:t>At the price </a:t>
            </a:r>
            <a:r>
              <a:rPr lang="en-US" sz="1600" dirty="0" smtClean="0">
                <a:latin typeface="Arial" charset="0"/>
                <a:cs typeface="+mn-cs"/>
              </a:rPr>
              <a:t>we have set</a:t>
            </a:r>
            <a:r>
              <a:rPr lang="en-US" sz="1600" dirty="0">
                <a:latin typeface="Arial" charset="0"/>
                <a:cs typeface="+mn-cs"/>
              </a:rPr>
              <a:t>, </a:t>
            </a:r>
            <a:r>
              <a:rPr lang="en-US" sz="1600" dirty="0" smtClean="0">
                <a:latin typeface="Arial" charset="0"/>
                <a:cs typeface="+mn-cs"/>
              </a:rPr>
              <a:t>we must check </a:t>
            </a:r>
            <a:r>
              <a:rPr lang="en-US" sz="1600" dirty="0">
                <a:latin typeface="Arial" charset="0"/>
                <a:cs typeface="+mn-cs"/>
              </a:rPr>
              <a:t>profits of </a:t>
            </a:r>
            <a:r>
              <a:rPr lang="en-US" sz="1600" dirty="0" smtClean="0">
                <a:latin typeface="Arial" charset="0"/>
                <a:cs typeface="+mn-cs"/>
              </a:rPr>
              <a:t>our </a:t>
            </a:r>
            <a:r>
              <a:rPr lang="en-US" sz="1600" dirty="0">
                <a:latin typeface="Arial" charset="0"/>
                <a:cs typeface="+mn-cs"/>
              </a:rPr>
              <a:t>business </a:t>
            </a:r>
          </a:p>
          <a:p>
            <a:pPr marL="800100" lvl="1" indent="-342900">
              <a:lnSpc>
                <a:spcPct val="130000"/>
              </a:lnSpc>
              <a:spcBef>
                <a:spcPct val="0"/>
              </a:spcBef>
              <a:buFont typeface="+mj-lt"/>
              <a:buAutoNum type="alphaLcPeriod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US" sz="1600" dirty="0">
                <a:latin typeface="Arial" charset="0"/>
                <a:cs typeface="+mn-cs"/>
              </a:rPr>
              <a:t>If </a:t>
            </a:r>
            <a:r>
              <a:rPr lang="en-US" sz="1600" dirty="0" smtClean="0">
                <a:latin typeface="Arial" charset="0"/>
                <a:cs typeface="+mn-cs"/>
              </a:rPr>
              <a:t>profits </a:t>
            </a:r>
            <a:r>
              <a:rPr lang="en-US" sz="1600" dirty="0">
                <a:latin typeface="Arial" charset="0"/>
                <a:cs typeface="+mn-cs"/>
              </a:rPr>
              <a:t>are </a:t>
            </a:r>
            <a:r>
              <a:rPr lang="en-US" sz="1600" dirty="0" smtClean="0">
                <a:latin typeface="Arial" charset="0"/>
                <a:cs typeface="+mn-cs"/>
              </a:rPr>
              <a:t>low or have losses:</a:t>
            </a:r>
            <a:endParaRPr lang="en-US" sz="1600" dirty="0">
              <a:latin typeface="Arial" charset="0"/>
              <a:cs typeface="+mn-cs"/>
            </a:endParaRPr>
          </a:p>
          <a:p>
            <a:pPr marL="1314450" lvl="2" indent="-400050">
              <a:lnSpc>
                <a:spcPct val="130000"/>
              </a:lnSpc>
              <a:spcBef>
                <a:spcPct val="0"/>
              </a:spcBef>
              <a:buFont typeface="+mj-lt"/>
              <a:buAutoNum type="romanLcPeriod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US" sz="1400" dirty="0" smtClean="0">
                <a:latin typeface="Arial" charset="0"/>
                <a:cs typeface="+mn-cs"/>
              </a:rPr>
              <a:t>Reduce </a:t>
            </a:r>
            <a:r>
              <a:rPr lang="en-US" sz="1400" dirty="0">
                <a:latin typeface="Arial" charset="0"/>
                <a:cs typeface="+mn-cs"/>
              </a:rPr>
              <a:t>cost of </a:t>
            </a:r>
            <a:r>
              <a:rPr lang="en-US" sz="1400" dirty="0" smtClean="0">
                <a:latin typeface="Arial" charset="0"/>
                <a:cs typeface="+mn-cs"/>
              </a:rPr>
              <a:t>product/service </a:t>
            </a:r>
            <a:r>
              <a:rPr lang="en-US" sz="1400" b="1" dirty="0" smtClean="0">
                <a:latin typeface="Arial" charset="0"/>
                <a:cs typeface="+mn-cs"/>
              </a:rPr>
              <a:t>or</a:t>
            </a:r>
          </a:p>
          <a:p>
            <a:pPr marL="1314450" lvl="2" indent="-400050">
              <a:lnSpc>
                <a:spcPct val="130000"/>
              </a:lnSpc>
              <a:spcBef>
                <a:spcPct val="0"/>
              </a:spcBef>
              <a:buFont typeface="+mj-lt"/>
              <a:buAutoNum type="romanLcPeriod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US" sz="1400" dirty="0" smtClean="0">
                <a:latin typeface="Arial" charset="0"/>
                <a:cs typeface="+mn-cs"/>
              </a:rPr>
              <a:t>increase </a:t>
            </a:r>
            <a:r>
              <a:rPr lang="en-US" sz="1400" dirty="0">
                <a:latin typeface="Arial" charset="0"/>
                <a:cs typeface="+mn-cs"/>
              </a:rPr>
              <a:t>price and improve  </a:t>
            </a:r>
            <a:r>
              <a:rPr lang="en-US" sz="1400" dirty="0" smtClean="0">
                <a:latin typeface="Arial" charset="0"/>
                <a:cs typeface="+mn-cs"/>
              </a:rPr>
              <a:t>product/service quality</a:t>
            </a:r>
            <a:endParaRPr lang="en-US" sz="1600" dirty="0">
              <a:latin typeface="Arial" charset="0"/>
              <a:cs typeface="+mn-cs"/>
            </a:endParaRPr>
          </a:p>
          <a:p>
            <a:pPr marL="457200" indent="-457200" eaLnBrk="1" hangingPunct="1">
              <a:lnSpc>
                <a:spcPct val="130000"/>
              </a:lnSpc>
              <a:spcBef>
                <a:spcPct val="0"/>
              </a:spcBef>
              <a:buSzPct val="100000"/>
              <a:buFont typeface="+mj-lt"/>
              <a:buAutoNum type="arabicPeriod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US" sz="1800" dirty="0">
                <a:solidFill>
                  <a:srgbClr val="000000"/>
                </a:solidFill>
                <a:latin typeface="Arial" charset="0"/>
                <a:cs typeface="Arial" charset="0"/>
              </a:rPr>
              <a:t>If </a:t>
            </a:r>
            <a:r>
              <a:rPr lang="en-US" sz="18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we change product/service quality or </a:t>
            </a:r>
            <a:r>
              <a:rPr lang="en-US" sz="1800" dirty="0">
                <a:solidFill>
                  <a:srgbClr val="000000"/>
                </a:solidFill>
                <a:latin typeface="Arial" charset="0"/>
                <a:cs typeface="Arial" charset="0"/>
              </a:rPr>
              <a:t>price, repeat steps 1 to </a:t>
            </a:r>
            <a:r>
              <a:rPr lang="en-US" sz="18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2</a:t>
            </a:r>
            <a:endParaRPr lang="en-US" sz="18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581400" y="6356350"/>
            <a:ext cx="2133600" cy="365125"/>
          </a:xfrm>
          <a:ln>
            <a:miter lim="800000"/>
            <a:headEnd/>
            <a:tailEnd/>
          </a:ln>
        </p:spPr>
        <p:txBody>
          <a:bodyPr vert="horz" wrap="square" lIns="91440" tIns="45720" rIns="91440" bIns="0" numCol="1" rtlCol="0" anchor="b" anchorCtr="0" compatLnSpc="1">
            <a:prstTxWarp prst="textNoShape">
              <a:avLst/>
            </a:prstTxWarp>
          </a:bodyPr>
          <a:lstStyle/>
          <a:p>
            <a:pPr algn="ctr"/>
            <a:fld id="{43E20BCE-774D-487B-BCFC-B9EAEAA997DA}" type="slidenum">
              <a:rPr lang="en-US" sz="1600" b="1">
                <a:solidFill>
                  <a:prstClr val="black"/>
                </a:solidFill>
              </a:rPr>
              <a:pPr algn="ctr"/>
              <a:t>18</a:t>
            </a:fld>
            <a:endParaRPr lang="en-US" sz="1600" b="1" dirty="0">
              <a:solidFill>
                <a:prstClr val="black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4800600" y="274638"/>
            <a:ext cx="4191000" cy="715962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2945" tIns="41473" rIns="82945" bIns="41473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eaLnBrk="1" hangingPunct="1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</a:pPr>
            <a:r>
              <a:rPr lang="x-none" sz="24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मूल्य की जांच करने की जांचसूची </a:t>
            </a:r>
            <a:endParaRPr lang="en-GB" sz="24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4800600" y="1143000"/>
            <a:ext cx="4191000" cy="54864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2945" tIns="41473" rIns="82945" bIns="41473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eaLnBrk="1" hangingPunct="1">
              <a:lnSpc>
                <a:spcPct val="130000"/>
              </a:lnSpc>
              <a:spcBef>
                <a:spcPct val="0"/>
              </a:spcBef>
              <a:buSzPct val="100000"/>
              <a:buNone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18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1. वहनीयता/खरीदने में किफ़ायती (ग्राहकों के लिए)</a:t>
            </a:r>
          </a:p>
          <a:p>
            <a:pPr marL="685800" eaLnBrk="1" hangingPunct="1">
              <a:lnSpc>
                <a:spcPct val="130000"/>
              </a:lnSpc>
              <a:spcBef>
                <a:spcPct val="0"/>
              </a:spcBef>
              <a:buSzPct val="100000"/>
              <a:buFont typeface="+mj-lt"/>
              <a:buAutoNum type="alphaLcPeriod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16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क्या आपके ग्राहक इतने पैसों का भुगतान कर सकते हैं?</a:t>
            </a:r>
          </a:p>
          <a:p>
            <a:pPr marL="685800" eaLnBrk="1" hangingPunct="1">
              <a:lnSpc>
                <a:spcPct val="130000"/>
              </a:lnSpc>
              <a:spcBef>
                <a:spcPct val="0"/>
              </a:spcBef>
              <a:buSzPct val="100000"/>
              <a:buFont typeface="+mj-lt"/>
              <a:buAutoNum type="alphaLcPeriod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16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क्या वे यह कभी—कभी या नियमित तौर पर कर सकते हैं? आप हर महीने कितना बेच सकते हैं और आपके व्यापार की स्थिरता का यह एक संकेत है</a:t>
            </a:r>
          </a:p>
          <a:p>
            <a:pPr marL="457200" indent="-457200" eaLnBrk="1" hangingPunct="1">
              <a:lnSpc>
                <a:spcPct val="130000"/>
              </a:lnSpc>
              <a:spcBef>
                <a:spcPct val="0"/>
              </a:spcBef>
              <a:buSzPct val="100000"/>
              <a:buNone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18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2. लाभप्रदता (व्यापार का )</a:t>
            </a:r>
          </a:p>
          <a:p>
            <a:pPr marL="749300" indent="-457200" eaLnBrk="1" hangingPunct="1">
              <a:lnSpc>
                <a:spcPct val="130000"/>
              </a:lnSpc>
              <a:spcBef>
                <a:spcPct val="0"/>
              </a:spcBef>
              <a:buSzPct val="100000"/>
              <a:buFont typeface="+mj-lt"/>
              <a:buAutoNum type="alphaLcPeriod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16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जो मूल्य आपने निर्धारित किया है, उस पर अपने व्यापार का लाभ जांचिए</a:t>
            </a:r>
          </a:p>
          <a:p>
            <a:pPr marL="749300" indent="-457200" eaLnBrk="1" hangingPunct="1">
              <a:lnSpc>
                <a:spcPct val="130000"/>
              </a:lnSpc>
              <a:spcBef>
                <a:spcPct val="0"/>
              </a:spcBef>
              <a:buSzPct val="100000"/>
              <a:buFont typeface="+mj-lt"/>
              <a:buAutoNum type="alphaLcPeriod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16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यदि लाभ कम या घाटा हो रहा है, तो</a:t>
            </a:r>
          </a:p>
          <a:p>
            <a:pPr marL="1028700" indent="-457200" eaLnBrk="1" hangingPunct="1">
              <a:lnSpc>
                <a:spcPct val="130000"/>
              </a:lnSpc>
              <a:spcBef>
                <a:spcPct val="0"/>
              </a:spcBef>
              <a:buSzPct val="100000"/>
              <a:buFont typeface="+mj-lt"/>
              <a:buAutoNum type="romanLcPeriod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14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या तो उत्पाद की लागत घटा दीजिए</a:t>
            </a:r>
          </a:p>
          <a:p>
            <a:pPr marL="1028700" indent="-457200" eaLnBrk="1" hangingPunct="1">
              <a:lnSpc>
                <a:spcPct val="130000"/>
              </a:lnSpc>
              <a:spcBef>
                <a:spcPct val="0"/>
              </a:spcBef>
              <a:buSzPct val="100000"/>
              <a:buFont typeface="+mj-lt"/>
              <a:buAutoNum type="romanLcPeriod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14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या फिर मूल्य बढ़ा दीजिए और उत्पाद के गुण/गुणवत्ता को बेहतर कर दीजिए</a:t>
            </a:r>
          </a:p>
          <a:p>
            <a:pPr marL="457200" indent="-457200" eaLnBrk="1" hangingPunct="1">
              <a:lnSpc>
                <a:spcPct val="130000"/>
              </a:lnSpc>
              <a:spcBef>
                <a:spcPct val="0"/>
              </a:spcBef>
              <a:buSzPct val="100000"/>
              <a:buNone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18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3. अगर आप उत्पाद के गुण या मूल्य बदलते हैं, तो चरण 1 से </a:t>
            </a:r>
            <a:r>
              <a:rPr lang="en-US" sz="18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2</a:t>
            </a:r>
            <a:r>
              <a:rPr lang="x-none" sz="18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को दोहराइए</a:t>
            </a:r>
            <a:endParaRPr lang="en-US" sz="18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09425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itle 1"/>
          <p:cNvSpPr>
            <a:spLocks noGrp="1"/>
          </p:cNvSpPr>
          <p:nvPr>
            <p:ph type="title"/>
          </p:nvPr>
        </p:nvSpPr>
        <p:spPr>
          <a:xfrm>
            <a:off x="209514" y="228600"/>
            <a:ext cx="4133886" cy="715962"/>
          </a:xfr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 anchor="ctr"/>
          <a:lstStyle/>
          <a:p>
            <a:pPr algn="l" eaLnBrk="1" hangingPunct="1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</a:pPr>
            <a:r>
              <a:rPr lang="en-US" altLang="en-US" sz="2400" dirty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t>Checking Affordability – through retailers</a:t>
            </a:r>
            <a:endParaRPr lang="en-GB" altLang="en-US" sz="24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9514" y="1219200"/>
            <a:ext cx="4133886" cy="4526151"/>
          </a:xfr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pPr marL="200025" indent="-200025" eaLnBrk="1" hangingPunct="1">
              <a:lnSpc>
                <a:spcPct val="120000"/>
              </a:lnSpc>
              <a:spcBef>
                <a:spcPct val="0"/>
              </a:spcBef>
              <a:buSzPct val="100000"/>
              <a:buFont typeface="Arial" charset="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US" sz="2000" dirty="0">
                <a:solidFill>
                  <a:srgbClr val="000000"/>
                </a:solidFill>
                <a:latin typeface="Arial" charset="0"/>
                <a:cs typeface="Arial" charset="0"/>
              </a:rPr>
              <a:t>Anjali wonders about various ways to check affordability, and thinks of speaking to a retailer</a:t>
            </a:r>
          </a:p>
          <a:p>
            <a:pPr marL="200025" indent="-200025" eaLnBrk="1" hangingPunct="1">
              <a:lnSpc>
                <a:spcPct val="120000"/>
              </a:lnSpc>
              <a:spcBef>
                <a:spcPct val="0"/>
              </a:spcBef>
              <a:buSzPct val="100000"/>
              <a:buFont typeface="Arial" charset="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US" sz="2000" dirty="0" err="1" smtClean="0">
                <a:solidFill>
                  <a:srgbClr val="000000"/>
                </a:solidFill>
                <a:latin typeface="Arial" charset="0"/>
                <a:cs typeface="Arial" charset="0"/>
              </a:rPr>
              <a:t>Kanku</a:t>
            </a:r>
            <a:r>
              <a:rPr lang="en-US" sz="20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(A </a:t>
            </a:r>
            <a:r>
              <a:rPr lang="en-US" sz="2000" dirty="0" err="1">
                <a:solidFill>
                  <a:srgbClr val="000000"/>
                </a:solidFill>
                <a:latin typeface="Arial" charset="0"/>
                <a:cs typeface="Arial" charset="0"/>
              </a:rPr>
              <a:t>kirana</a:t>
            </a:r>
            <a:r>
              <a:rPr lang="en-US" sz="2000" dirty="0">
                <a:solidFill>
                  <a:srgbClr val="000000"/>
                </a:solidFill>
                <a:latin typeface="Arial" charset="0"/>
                <a:cs typeface="Arial" charset="0"/>
              </a:rPr>
              <a:t> shop </a:t>
            </a:r>
            <a:r>
              <a:rPr lang="en-US" sz="20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owner) </a:t>
            </a:r>
            <a:r>
              <a:rPr lang="en-US" sz="2000" dirty="0">
                <a:solidFill>
                  <a:srgbClr val="000000"/>
                </a:solidFill>
                <a:latin typeface="Arial" charset="0"/>
                <a:cs typeface="Arial" charset="0"/>
              </a:rPr>
              <a:t>tells Anjali </a:t>
            </a:r>
            <a:r>
              <a:rPr lang="en-US" sz="20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a few things:</a:t>
            </a:r>
          </a:p>
          <a:p>
            <a:pPr marL="857250" lvl="1" indent="-457200" eaLnBrk="1" hangingPunct="1">
              <a:lnSpc>
                <a:spcPct val="120000"/>
              </a:lnSpc>
              <a:spcBef>
                <a:spcPct val="0"/>
              </a:spcBef>
              <a:buSzPct val="100000"/>
              <a:buFont typeface="+mj-lt"/>
              <a:buAutoNum type="arabicPeriod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US" sz="16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No </a:t>
            </a:r>
            <a:r>
              <a:rPr lang="en-US" sz="1600" dirty="0">
                <a:solidFill>
                  <a:srgbClr val="000000"/>
                </a:solidFill>
                <a:latin typeface="Arial" charset="0"/>
                <a:cs typeface="Arial" charset="0"/>
              </a:rPr>
              <a:t>one buys the soaps which cost more than </a:t>
            </a:r>
            <a:r>
              <a:rPr lang="en-US" sz="1600" dirty="0" err="1">
                <a:solidFill>
                  <a:srgbClr val="000000"/>
                </a:solidFill>
                <a:latin typeface="Arial" charset="0"/>
                <a:cs typeface="Arial" charset="0"/>
              </a:rPr>
              <a:t>Rs</a:t>
            </a:r>
            <a:r>
              <a:rPr lang="en-US" sz="1600" dirty="0">
                <a:solidFill>
                  <a:srgbClr val="000000"/>
                </a:solidFill>
                <a:latin typeface="Arial" charset="0"/>
                <a:cs typeface="Arial" charset="0"/>
              </a:rPr>
              <a:t>. 50 </a:t>
            </a:r>
          </a:p>
          <a:p>
            <a:pPr marL="857250" lvl="1" indent="-457200" eaLnBrk="1" hangingPunct="1">
              <a:lnSpc>
                <a:spcPct val="120000"/>
              </a:lnSpc>
              <a:spcBef>
                <a:spcPct val="0"/>
              </a:spcBef>
              <a:buSzPct val="100000"/>
              <a:buFont typeface="+mj-lt"/>
              <a:buAutoNum type="arabicPeriod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US" sz="1600" dirty="0">
                <a:solidFill>
                  <a:srgbClr val="000000"/>
                </a:solidFill>
                <a:latin typeface="Arial" charset="0"/>
                <a:cs typeface="Arial" charset="0"/>
              </a:rPr>
              <a:t>Sometimes people buy Gandhi Ashram neem (</a:t>
            </a:r>
            <a:r>
              <a:rPr lang="en-US" sz="1600" dirty="0" err="1">
                <a:solidFill>
                  <a:srgbClr val="000000"/>
                </a:solidFill>
                <a:latin typeface="Arial" charset="0"/>
                <a:cs typeface="Arial" charset="0"/>
              </a:rPr>
              <a:t>Rs</a:t>
            </a:r>
            <a:r>
              <a:rPr lang="en-US" sz="1600" dirty="0">
                <a:solidFill>
                  <a:srgbClr val="000000"/>
                </a:solidFill>
                <a:latin typeface="Arial" charset="0"/>
                <a:cs typeface="Arial" charset="0"/>
              </a:rPr>
              <a:t>. 45) </a:t>
            </a:r>
          </a:p>
          <a:p>
            <a:pPr marL="857250" lvl="1" indent="-457200" eaLnBrk="1" hangingPunct="1">
              <a:lnSpc>
                <a:spcPct val="120000"/>
              </a:lnSpc>
              <a:spcBef>
                <a:spcPct val="0"/>
              </a:spcBef>
              <a:buSzPct val="100000"/>
              <a:buFont typeface="+mj-lt"/>
              <a:buAutoNum type="arabicPeriod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US" sz="1600" dirty="0">
                <a:solidFill>
                  <a:srgbClr val="000000"/>
                </a:solidFill>
                <a:latin typeface="Arial" charset="0"/>
                <a:cs typeface="Arial" charset="0"/>
              </a:rPr>
              <a:t>Among neem soaps, Margo neem (</a:t>
            </a:r>
            <a:r>
              <a:rPr lang="en-US" sz="1600" dirty="0" err="1">
                <a:solidFill>
                  <a:srgbClr val="000000"/>
                </a:solidFill>
                <a:latin typeface="Arial" charset="0"/>
                <a:cs typeface="Arial" charset="0"/>
              </a:rPr>
              <a:t>Rs</a:t>
            </a:r>
            <a:r>
              <a:rPr lang="en-US" sz="1600" dirty="0">
                <a:solidFill>
                  <a:srgbClr val="000000"/>
                </a:solidFill>
                <a:latin typeface="Arial" charset="0"/>
                <a:cs typeface="Arial" charset="0"/>
              </a:rPr>
              <a:t>. 30) sells the best</a:t>
            </a:r>
          </a:p>
          <a:p>
            <a:pPr marL="857250" lvl="1" indent="-457200" eaLnBrk="1" hangingPunct="1">
              <a:lnSpc>
                <a:spcPct val="120000"/>
              </a:lnSpc>
              <a:spcBef>
                <a:spcPct val="0"/>
              </a:spcBef>
              <a:buSzPct val="100000"/>
              <a:buFont typeface="+mj-lt"/>
              <a:buAutoNum type="arabicPeriod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US" sz="1600" dirty="0">
                <a:solidFill>
                  <a:srgbClr val="000000"/>
                </a:solidFill>
                <a:latin typeface="Arial" charset="0"/>
                <a:cs typeface="Arial" charset="0"/>
              </a:rPr>
              <a:t>Most people prefer buying 10-15 </a:t>
            </a:r>
            <a:r>
              <a:rPr lang="en-US" sz="1600" dirty="0" err="1">
                <a:solidFill>
                  <a:srgbClr val="000000"/>
                </a:solidFill>
                <a:latin typeface="Arial" charset="0"/>
                <a:cs typeface="Arial" charset="0"/>
              </a:rPr>
              <a:t>Rs</a:t>
            </a:r>
            <a:r>
              <a:rPr lang="en-US" sz="1600" dirty="0">
                <a:solidFill>
                  <a:srgbClr val="000000"/>
                </a:solidFill>
                <a:latin typeface="Arial" charset="0"/>
                <a:cs typeface="Arial" charset="0"/>
              </a:rPr>
              <a:t>. </a:t>
            </a:r>
            <a:r>
              <a:rPr lang="en-US" sz="16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soaps</a:t>
            </a:r>
            <a:endParaRPr lang="en-GB" sz="16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pic>
        <p:nvPicPr>
          <p:cNvPr id="12292" name="Picture 3" descr="C:\Documents and Settings\athreya\Local Settings\Temporary Internet Files\Content.IE5\C7K6S5D2\MC900013392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-633828">
            <a:off x="3741738" y="303213"/>
            <a:ext cx="927100" cy="68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7" name="Title 1"/>
          <p:cNvSpPr>
            <a:spLocks/>
          </p:cNvSpPr>
          <p:nvPr/>
        </p:nvSpPr>
        <p:spPr bwMode="auto">
          <a:xfrm>
            <a:off x="5029200" y="304800"/>
            <a:ext cx="3810000" cy="71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endParaRPr lang="en-GB" altLang="en-US" sz="2800" dirty="0">
              <a:solidFill>
                <a:prstClr val="black"/>
              </a:solidFill>
              <a:latin typeface="Kruti Dev 010" pitchFamily="2" charset="0"/>
            </a:endParaRPr>
          </a:p>
        </p:txBody>
      </p:sp>
      <p:sp>
        <p:nvSpPr>
          <p:cNvPr id="14" name="Rectangle 1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09514" y="5867400"/>
            <a:ext cx="4152971" cy="838200"/>
          </a:xfrm>
          <a:prstGeom prst="rect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altLang="en-US" sz="2000" b="1" dirty="0" smtClean="0">
                <a:solidFill>
                  <a:prstClr val="black"/>
                </a:solidFill>
                <a:latin typeface="Garamond" pitchFamily="18" charset="0"/>
              </a:rPr>
              <a:t>Discussion:  </a:t>
            </a:r>
            <a:r>
              <a:rPr lang="en-US" altLang="en-US" sz="2000" dirty="0" smtClean="0">
                <a:solidFill>
                  <a:prstClr val="black"/>
                </a:solidFill>
                <a:latin typeface="Garamond" pitchFamily="18" charset="0"/>
              </a:rPr>
              <a:t>Is her soap affordable to customers ? </a:t>
            </a:r>
            <a:endParaRPr lang="en-US" altLang="en-US" sz="2000" dirty="0">
              <a:solidFill>
                <a:prstClr val="black"/>
              </a:solidFill>
              <a:latin typeface="Garamond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429000" y="6356350"/>
            <a:ext cx="2133600" cy="365125"/>
          </a:xfrm>
          <a:ln>
            <a:miter lim="800000"/>
            <a:headEnd/>
            <a:tailEnd/>
          </a:ln>
        </p:spPr>
        <p:txBody>
          <a:bodyPr vert="horz" wrap="square" lIns="91440" tIns="45720" rIns="91440" bIns="0" numCol="1" rtlCol="0" anchor="b" anchorCtr="0" compatLnSpc="1">
            <a:prstTxWarp prst="textNoShape">
              <a:avLst/>
            </a:prstTxWarp>
          </a:bodyPr>
          <a:lstStyle/>
          <a:p>
            <a:pPr algn="ctr"/>
            <a:fld id="{9942F52E-C08B-4B36-A30A-0AF68DBE7881}" type="slidenum">
              <a:rPr lang="en-US" sz="1600" b="1">
                <a:solidFill>
                  <a:prstClr val="black"/>
                </a:solidFill>
              </a:rPr>
              <a:pPr algn="ctr"/>
              <a:t>19</a:t>
            </a:fld>
            <a:endParaRPr lang="en-US" sz="1600" b="1">
              <a:solidFill>
                <a:prstClr val="black"/>
              </a:solidFill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 bwMode="auto">
          <a:xfrm>
            <a:off x="4648200" y="228600"/>
            <a:ext cx="4133886" cy="715962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2945" tIns="41473" rIns="82945" bIns="41473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eaLnBrk="1" hangingPunct="1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</a:pPr>
            <a:r>
              <a:rPr lang="x-none" altLang="en-US" sz="24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वहनीयता जांचना—  विक्रेताओं के माध्यम से</a:t>
            </a:r>
            <a:endParaRPr lang="en-GB" altLang="en-US" sz="24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 bwMode="auto">
          <a:xfrm>
            <a:off x="4648200" y="1219200"/>
            <a:ext cx="4133886" cy="4526151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2945" tIns="41473" rIns="82945" bIns="41473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00025" indent="-200025" eaLnBrk="1" hangingPunct="1">
              <a:lnSpc>
                <a:spcPct val="120000"/>
              </a:lnSpc>
              <a:spcBef>
                <a:spcPct val="0"/>
              </a:spcBef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19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अंजलि वहनीयता जांचने के विभिन्न तरीके देखती है, और विक्रेताओं से बात करने के बारे में सोचती है </a:t>
            </a:r>
          </a:p>
          <a:p>
            <a:pPr marL="200025" indent="-200025" eaLnBrk="1" hangingPunct="1">
              <a:lnSpc>
                <a:spcPct val="120000"/>
              </a:lnSpc>
              <a:spcBef>
                <a:spcPct val="0"/>
              </a:spcBef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19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एक किराना दुकान का मालिक अंजलि को बताता है कि कोई भी व्यक्ति 50 रुपए से ज्यादा कीमत की साबुन नहीं खरीदता</a:t>
            </a:r>
          </a:p>
          <a:p>
            <a:pPr marL="200025" indent="-200025" eaLnBrk="1" hangingPunct="1">
              <a:lnSpc>
                <a:spcPct val="120000"/>
              </a:lnSpc>
              <a:spcBef>
                <a:spcPct val="0"/>
              </a:spcBef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19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कभी—कभी लोग गांधी आश्रम नीम (45 रु.) खरीदते हैं</a:t>
            </a:r>
          </a:p>
          <a:p>
            <a:pPr marL="200025" indent="-200025" eaLnBrk="1" hangingPunct="1">
              <a:lnSpc>
                <a:spcPct val="120000"/>
              </a:lnSpc>
              <a:spcBef>
                <a:spcPct val="0"/>
              </a:spcBef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19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नीम की साबुनों में, मार्गो नीम (30 रु.) सबसे ज्यादा बिकती है</a:t>
            </a:r>
          </a:p>
          <a:p>
            <a:pPr marL="200025" indent="-200025" eaLnBrk="1" hangingPunct="1">
              <a:lnSpc>
                <a:spcPct val="120000"/>
              </a:lnSpc>
              <a:spcBef>
                <a:spcPct val="0"/>
              </a:spcBef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19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ज्यादातर लोग 10—15 रुपए तक की साबुन खरीदना पसंद करते हैं</a:t>
            </a:r>
            <a:endParaRPr lang="en-GB" sz="19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17" name="Rectangle 1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648200" y="5867400"/>
            <a:ext cx="4152971" cy="838200"/>
          </a:xfrm>
          <a:prstGeom prst="rect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x-none" altLang="en-US" sz="2000" b="1" dirty="0" smtClean="0">
                <a:solidFill>
                  <a:prstClr val="black"/>
                </a:solidFill>
                <a:latin typeface="Garamond" pitchFamily="18" charset="0"/>
              </a:rPr>
              <a:t>चर्चा: </a:t>
            </a:r>
            <a:r>
              <a:rPr lang="x-none" altLang="en-US" sz="2000" dirty="0" smtClean="0">
                <a:solidFill>
                  <a:prstClr val="black"/>
                </a:solidFill>
                <a:latin typeface="Garamond" pitchFamily="18" charset="0"/>
              </a:rPr>
              <a:t>क्या उसकी साबुन ग्राहकों के लिए वहनीय है?</a:t>
            </a:r>
            <a:endParaRPr lang="en-US" altLang="en-US" sz="2000" dirty="0">
              <a:solidFill>
                <a:prstClr val="black"/>
              </a:solidFill>
              <a:latin typeface="Garamon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03057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3124200" y="6356350"/>
            <a:ext cx="2895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fld id="{F3B6D15D-5E2B-4026-B75C-22CFB76785BF}" type="slidenum">
              <a:rPr lang="en-US" sz="1600" b="1" smtClean="0"/>
              <a:pPr algn="ctr" eaLnBrk="1" hangingPunct="1"/>
              <a:t>2</a:t>
            </a:fld>
            <a:endParaRPr lang="en-US" sz="1600" b="1" smtClean="0"/>
          </a:p>
        </p:txBody>
      </p:sp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228600" y="1214438"/>
            <a:ext cx="4319588" cy="35861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2945" tIns="41473" rIns="82945" bIns="41473"/>
          <a:lstStyle/>
          <a:p>
            <a:pPr marL="200025" indent="-200025" fontAlgn="auto">
              <a:spcBef>
                <a:spcPts val="0"/>
              </a:spcBef>
              <a:spcAft>
                <a:spcPts val="1200"/>
              </a:spcAft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sz="2000" dirty="0">
              <a:solidFill>
                <a:srgbClr val="000000"/>
              </a:solidFill>
              <a:latin typeface="+mj-lt"/>
              <a:cs typeface="+mn-cs"/>
            </a:endParaRPr>
          </a:p>
          <a:p>
            <a:pPr marL="200025" indent="-200025" fontAlgn="auto">
              <a:spcBef>
                <a:spcPts val="0"/>
              </a:spcBef>
              <a:spcAft>
                <a:spcPts val="0"/>
              </a:spcAft>
              <a:buSzPct val="10000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dirty="0">
              <a:solidFill>
                <a:srgbClr val="000000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10248" name="Text Box 17"/>
          <p:cNvSpPr txBox="1">
            <a:spLocks noChangeArrowheads="1"/>
          </p:cNvSpPr>
          <p:nvPr/>
        </p:nvSpPr>
        <p:spPr bwMode="auto">
          <a:xfrm>
            <a:off x="-65466" y="1143000"/>
            <a:ext cx="414338" cy="33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42452" rIns="81639" bIns="42452">
            <a:spAutoFit/>
          </a:bodyPr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ts val="1025"/>
              </a:spcBef>
            </a:pPr>
            <a:r>
              <a:rPr lang="en-GB" sz="1600" b="1" dirty="0">
                <a:solidFill>
                  <a:srgbClr val="000000"/>
                </a:solidFill>
                <a:latin typeface="Wingdings" pitchFamily="2" charset="2"/>
                <a:cs typeface="Times New Roman" pitchFamily="18" charset="0"/>
                <a:sym typeface="Wingdings" pitchFamily="2" charset="2"/>
              </a:rPr>
              <a:t></a:t>
            </a:r>
            <a:endParaRPr lang="en-GB" sz="1600" b="1" dirty="0">
              <a:solidFill>
                <a:srgbClr val="000000"/>
              </a:solidFill>
              <a:latin typeface="Wingdings" pitchFamily="2" charset="2"/>
              <a:cs typeface="Times New Roman" pitchFamily="18" charset="0"/>
            </a:endParaRPr>
          </a:p>
        </p:txBody>
      </p:sp>
      <p:sp>
        <p:nvSpPr>
          <p:cNvPr id="10" name="Text Box 1"/>
          <p:cNvSpPr txBox="1">
            <a:spLocks noChangeArrowheads="1"/>
          </p:cNvSpPr>
          <p:nvPr/>
        </p:nvSpPr>
        <p:spPr bwMode="auto">
          <a:xfrm>
            <a:off x="381000" y="152400"/>
            <a:ext cx="40386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GB" sz="2400" dirty="0"/>
              <a:t>Agenda</a:t>
            </a: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381000" y="1066800"/>
            <a:ext cx="4038600" cy="52578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457200" indent="-457200">
              <a:spcAft>
                <a:spcPts val="800"/>
              </a:spcAft>
              <a:buFont typeface="+mj-lt"/>
              <a:buAutoNum type="arabicPeriod"/>
            </a:pPr>
            <a:r>
              <a:rPr lang="en-AU" sz="2000" dirty="0"/>
              <a:t>Definition of terms used</a:t>
            </a:r>
            <a:endParaRPr lang="en-US" sz="2000" dirty="0"/>
          </a:p>
          <a:p>
            <a:pPr marL="457200" indent="-457200">
              <a:spcAft>
                <a:spcPts val="800"/>
              </a:spcAft>
              <a:buFont typeface="+mj-lt"/>
              <a:buAutoNum type="arabicPeriod"/>
            </a:pPr>
            <a:r>
              <a:rPr lang="en-AU" sz="2000" dirty="0"/>
              <a:t>Steps in pricing</a:t>
            </a:r>
            <a:endParaRPr lang="en-US" sz="2000" dirty="0"/>
          </a:p>
          <a:p>
            <a:pPr marL="457200" indent="-457200">
              <a:spcAft>
                <a:spcPts val="800"/>
              </a:spcAft>
              <a:buFont typeface="+mj-lt"/>
              <a:buAutoNum type="arabicPeriod"/>
            </a:pPr>
            <a:r>
              <a:rPr lang="en-AU" sz="2000" dirty="0"/>
              <a:t>Verifying the price</a:t>
            </a:r>
            <a:endParaRPr lang="en-US" sz="2000" dirty="0"/>
          </a:p>
          <a:p>
            <a:pPr marL="457200" indent="-457200">
              <a:spcAft>
                <a:spcPts val="800"/>
              </a:spcAft>
              <a:buFont typeface="+mj-lt"/>
              <a:buAutoNum type="arabicPeriod"/>
            </a:pPr>
            <a:r>
              <a:rPr lang="en-AU" sz="2000" dirty="0" smtClean="0"/>
              <a:t>Discounts</a:t>
            </a:r>
            <a:endParaRPr lang="en-US" sz="2000" dirty="0"/>
          </a:p>
        </p:txBody>
      </p:sp>
      <p:sp>
        <p:nvSpPr>
          <p:cNvPr id="13" name="Text Box 1"/>
          <p:cNvSpPr txBox="1">
            <a:spLocks noChangeArrowheads="1"/>
          </p:cNvSpPr>
          <p:nvPr/>
        </p:nvSpPr>
        <p:spPr bwMode="auto">
          <a:xfrm>
            <a:off x="4686401" y="152400"/>
            <a:ext cx="40386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x-none" sz="2400" dirty="0" smtClean="0"/>
              <a:t>लक्ष्य</a:t>
            </a:r>
            <a:endParaRPr lang="en-GB" sz="2400" dirty="0"/>
          </a:p>
        </p:txBody>
      </p:sp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4686401" y="1066800"/>
            <a:ext cx="4038600" cy="52578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457200" lvl="1" indent="-457200" eaLnBrk="1" hangingPunct="1">
              <a:lnSpc>
                <a:spcPct val="150000"/>
              </a:lnSpc>
              <a:buSzPct val="100000"/>
              <a:buFont typeface="+mj-lt"/>
              <a:buAutoNum type="arabicPeriod"/>
              <a:defRPr/>
            </a:pPr>
            <a:endParaRPr lang="en-US" sz="2400" dirty="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7359757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itle 1"/>
          <p:cNvSpPr>
            <a:spLocks noGrp="1"/>
          </p:cNvSpPr>
          <p:nvPr>
            <p:ph type="title"/>
          </p:nvPr>
        </p:nvSpPr>
        <p:spPr>
          <a:xfrm>
            <a:off x="190429" y="228600"/>
            <a:ext cx="4152971" cy="715962"/>
          </a:xfr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 anchor="ctr"/>
          <a:lstStyle/>
          <a:p>
            <a:pPr algn="l" eaLnBrk="1" hangingPunct="1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</a:pPr>
            <a:r>
              <a:rPr lang="en-US" altLang="en-US" sz="2400" dirty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t>Checking Affordability – from customers</a:t>
            </a:r>
            <a:endParaRPr lang="en-GB" altLang="en-US" sz="24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429" y="1143000"/>
            <a:ext cx="4152971" cy="4419600"/>
          </a:xfr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pPr marL="200025" indent="-200025" eaLnBrk="1" hangingPunct="1">
              <a:lnSpc>
                <a:spcPct val="120000"/>
              </a:lnSpc>
              <a:spcBef>
                <a:spcPct val="0"/>
              </a:spcBef>
              <a:buSzPct val="100000"/>
              <a:buFont typeface="Arial" charset="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US" sz="2000" dirty="0">
                <a:solidFill>
                  <a:srgbClr val="000000"/>
                </a:solidFill>
                <a:latin typeface="Arial" charset="0"/>
                <a:cs typeface="Arial" charset="0"/>
              </a:rPr>
              <a:t>Anjali also speaks to a few Neem soap users</a:t>
            </a:r>
          </a:p>
          <a:p>
            <a:pPr marL="200025" indent="-200025" eaLnBrk="1" hangingPunct="1">
              <a:lnSpc>
                <a:spcPct val="120000"/>
              </a:lnSpc>
              <a:spcBef>
                <a:spcPct val="0"/>
              </a:spcBef>
              <a:buSzPct val="100000"/>
              <a:buFont typeface="Arial" charset="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US" sz="2000" dirty="0">
                <a:solidFill>
                  <a:srgbClr val="000000"/>
                </a:solidFill>
                <a:latin typeface="Arial" charset="0"/>
                <a:cs typeface="Arial" charset="0"/>
              </a:rPr>
              <a:t>They also tell her that they rarely purchase Gandhi Ashram Neem because it is too expensive</a:t>
            </a:r>
          </a:p>
          <a:p>
            <a:pPr marL="200025" indent="-200025" eaLnBrk="1" hangingPunct="1">
              <a:lnSpc>
                <a:spcPct val="120000"/>
              </a:lnSpc>
              <a:spcBef>
                <a:spcPct val="0"/>
              </a:spcBef>
              <a:buSzPct val="100000"/>
              <a:buFont typeface="Arial" charset="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US" sz="20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But they </a:t>
            </a:r>
            <a:r>
              <a:rPr lang="en-US" sz="2000" dirty="0">
                <a:solidFill>
                  <a:srgbClr val="000000"/>
                </a:solidFill>
                <a:latin typeface="Arial" charset="0"/>
                <a:cs typeface="Arial" charset="0"/>
              </a:rPr>
              <a:t>often buy Margo </a:t>
            </a:r>
            <a:r>
              <a:rPr lang="en-US" sz="20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Neem</a:t>
            </a:r>
            <a:endParaRPr lang="en-US" sz="2000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200025" indent="-200025" eaLnBrk="1" hangingPunct="1">
              <a:lnSpc>
                <a:spcPct val="120000"/>
              </a:lnSpc>
              <a:spcBef>
                <a:spcPct val="0"/>
              </a:spcBef>
              <a:buSzPct val="100000"/>
              <a:buFont typeface="Arial" charset="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US" sz="2000" dirty="0">
                <a:solidFill>
                  <a:srgbClr val="000000"/>
                </a:solidFill>
                <a:latin typeface="Arial" charset="0"/>
                <a:cs typeface="Arial" charset="0"/>
              </a:rPr>
              <a:t>People who buy Lux or </a:t>
            </a:r>
            <a:r>
              <a:rPr lang="en-US" sz="2000" dirty="0" err="1" smtClean="0">
                <a:solidFill>
                  <a:srgbClr val="000000"/>
                </a:solidFill>
                <a:latin typeface="Arial" charset="0"/>
                <a:cs typeface="Arial" charset="0"/>
              </a:rPr>
              <a:t>Menaka</a:t>
            </a:r>
            <a:r>
              <a:rPr lang="en-US" sz="20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  <a:r>
              <a:rPr lang="en-US" sz="2000" dirty="0">
                <a:solidFill>
                  <a:srgbClr val="000000"/>
                </a:solidFill>
                <a:latin typeface="Arial" charset="0"/>
                <a:cs typeface="Arial" charset="0"/>
              </a:rPr>
              <a:t>never buy Neem soaps because they find them too expensive</a:t>
            </a:r>
          </a:p>
        </p:txBody>
      </p:sp>
      <p:pic>
        <p:nvPicPr>
          <p:cNvPr id="12292" name="Picture 3" descr="C:\Documents and Settings\athreya\Local Settings\Temporary Internet Files\Content.IE5\C7K6S5D2\MC900013392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-633828">
            <a:off x="3741738" y="303213"/>
            <a:ext cx="927100" cy="68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7" name="Title 1"/>
          <p:cNvSpPr>
            <a:spLocks/>
          </p:cNvSpPr>
          <p:nvPr/>
        </p:nvSpPr>
        <p:spPr bwMode="auto">
          <a:xfrm>
            <a:off x="5029200" y="304800"/>
            <a:ext cx="3810000" cy="71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endParaRPr lang="en-GB" altLang="en-US" dirty="0">
              <a:solidFill>
                <a:prstClr val="black"/>
              </a:solidFill>
              <a:latin typeface="Kruti Dev 010" pitchFamily="2" charset="0"/>
            </a:endParaRPr>
          </a:p>
        </p:txBody>
      </p:sp>
      <p:sp>
        <p:nvSpPr>
          <p:cNvPr id="14" name="Rectangle 1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90429" y="5715000"/>
            <a:ext cx="4152971" cy="838200"/>
          </a:xfrm>
          <a:prstGeom prst="rect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altLang="en-US" sz="2000" b="1" dirty="0" smtClean="0">
                <a:solidFill>
                  <a:prstClr val="black"/>
                </a:solidFill>
                <a:latin typeface="Garamond" pitchFamily="18" charset="0"/>
              </a:rPr>
              <a:t>Discussion:  </a:t>
            </a:r>
            <a:r>
              <a:rPr lang="en-US" altLang="en-US" sz="2000" dirty="0" smtClean="0">
                <a:solidFill>
                  <a:prstClr val="black"/>
                </a:solidFill>
                <a:latin typeface="Garamond" pitchFamily="18" charset="0"/>
              </a:rPr>
              <a:t>Is her soap affordable to customers ? </a:t>
            </a:r>
            <a:endParaRPr lang="en-US" altLang="en-US" sz="2000" dirty="0">
              <a:solidFill>
                <a:prstClr val="black"/>
              </a:solidFill>
              <a:latin typeface="Garamond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429000" y="6356350"/>
            <a:ext cx="2133600" cy="365125"/>
          </a:xfrm>
          <a:ln>
            <a:miter lim="800000"/>
            <a:headEnd/>
            <a:tailEnd/>
          </a:ln>
        </p:spPr>
        <p:txBody>
          <a:bodyPr vert="horz" wrap="square" lIns="91440" tIns="45720" rIns="91440" bIns="0" numCol="1" rtlCol="0" anchor="b" anchorCtr="0" compatLnSpc="1">
            <a:prstTxWarp prst="textNoShape">
              <a:avLst/>
            </a:prstTxWarp>
          </a:bodyPr>
          <a:lstStyle/>
          <a:p>
            <a:pPr algn="ctr"/>
            <a:fld id="{9942F52E-C08B-4B36-A30A-0AF68DBE7881}" type="slidenum">
              <a:rPr lang="en-US" sz="1600" b="1">
                <a:solidFill>
                  <a:prstClr val="black"/>
                </a:solidFill>
              </a:rPr>
              <a:pPr algn="ctr"/>
              <a:t>20</a:t>
            </a:fld>
            <a:endParaRPr lang="en-US" sz="1600" b="1">
              <a:solidFill>
                <a:prstClr val="black"/>
              </a:solidFill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 bwMode="auto">
          <a:xfrm>
            <a:off x="4610029" y="228600"/>
            <a:ext cx="4152971" cy="715962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2945" tIns="41473" rIns="82945" bIns="41473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eaLnBrk="1" hangingPunct="1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</a:pPr>
            <a:r>
              <a:rPr lang="x-none" altLang="en-US" sz="24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वहनीयता जांचना – ग्राहकों से </a:t>
            </a:r>
            <a:endParaRPr lang="en-GB" altLang="en-US" sz="24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 bwMode="auto">
          <a:xfrm>
            <a:off x="4610029" y="1143000"/>
            <a:ext cx="4152971" cy="44196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2945" tIns="41473" rIns="82945" bIns="41473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00025" indent="-200025" eaLnBrk="1" hangingPunct="1">
              <a:lnSpc>
                <a:spcPct val="120000"/>
              </a:lnSpc>
              <a:spcBef>
                <a:spcPct val="0"/>
              </a:spcBef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20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अंजलि कुछ नीम साबुन के उपयोगकर्ताओं से भी बात करती है</a:t>
            </a:r>
          </a:p>
          <a:p>
            <a:pPr marL="200025" indent="-200025" eaLnBrk="1" hangingPunct="1">
              <a:lnSpc>
                <a:spcPct val="120000"/>
              </a:lnSpc>
              <a:spcBef>
                <a:spcPct val="0"/>
              </a:spcBef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20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वे लोग भी उसे यह बतातो हैं कि वे कभी—कभार ही गांधी आश्रम नीम खरीदते हैं क्योंकि वह बेहद महंगी है</a:t>
            </a:r>
          </a:p>
          <a:p>
            <a:pPr marL="200025" indent="-200025" eaLnBrk="1" hangingPunct="1">
              <a:lnSpc>
                <a:spcPct val="120000"/>
              </a:lnSpc>
              <a:spcBef>
                <a:spcPct val="0"/>
              </a:spcBef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20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हालांकि वे प्राय: मार्गो नीम खरीदते हैं</a:t>
            </a:r>
          </a:p>
          <a:p>
            <a:pPr marL="200025" indent="-200025" eaLnBrk="1" hangingPunct="1">
              <a:lnSpc>
                <a:spcPct val="120000"/>
              </a:lnSpc>
              <a:spcBef>
                <a:spcPct val="0"/>
              </a:spcBef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20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वे लोग जो लक्स या मेनका खरीदते हैं, वे कभी भी नीम की साबुन नहीं खरीदते क्योंकि उन्हें लगता है कि ये काफी महंगी हैं</a:t>
            </a:r>
            <a:endParaRPr lang="en-US" sz="20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17" name="Rectangle 1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610029" y="5715000"/>
            <a:ext cx="4152971" cy="838200"/>
          </a:xfrm>
          <a:prstGeom prst="rect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x-none" altLang="en-US" sz="2000" b="1" dirty="0" smtClean="0">
                <a:solidFill>
                  <a:prstClr val="black"/>
                </a:solidFill>
                <a:latin typeface="Garamond" pitchFamily="18" charset="0"/>
              </a:rPr>
              <a:t>चर्चा: </a:t>
            </a:r>
            <a:r>
              <a:rPr lang="x-none" altLang="en-US" sz="2000" dirty="0" smtClean="0">
                <a:solidFill>
                  <a:prstClr val="black"/>
                </a:solidFill>
                <a:latin typeface="Garamond" pitchFamily="18" charset="0"/>
              </a:rPr>
              <a:t>क्या उसकी साबुन ग्राहकों के लिए वहनीय है?</a:t>
            </a:r>
            <a:endParaRPr lang="en-US" altLang="en-US" sz="2000" dirty="0">
              <a:solidFill>
                <a:prstClr val="black"/>
              </a:solidFill>
              <a:latin typeface="Garamon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77048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Title 1"/>
          <p:cNvSpPr>
            <a:spLocks noGrp="1"/>
          </p:cNvSpPr>
          <p:nvPr>
            <p:ph type="title"/>
          </p:nvPr>
        </p:nvSpPr>
        <p:spPr>
          <a:xfrm>
            <a:off x="381000" y="271463"/>
            <a:ext cx="3962400" cy="715962"/>
          </a:xfr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 anchor="ctr"/>
          <a:lstStyle/>
          <a:p>
            <a:pPr algn="l" eaLnBrk="1" hangingPunct="1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</a:pPr>
            <a:r>
              <a:rPr lang="en-US" altLang="en-US" sz="2400" dirty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t>Checking Profitability</a:t>
            </a:r>
            <a:endParaRPr lang="en-GB" altLang="en-US" sz="24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36675"/>
            <a:ext cx="3962400" cy="4527740"/>
          </a:xfr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pPr marL="200025" indent="-200025" eaLnBrk="1" hangingPunct="1">
              <a:lnSpc>
                <a:spcPct val="120000"/>
              </a:lnSpc>
              <a:spcBef>
                <a:spcPct val="0"/>
              </a:spcBef>
              <a:buSzPct val="100000"/>
              <a:buFont typeface="Arial" charset="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US" sz="2000" dirty="0">
                <a:solidFill>
                  <a:srgbClr val="000000"/>
                </a:solidFill>
                <a:latin typeface="Arial" charset="0"/>
                <a:cs typeface="Arial" charset="0"/>
              </a:rPr>
              <a:t>Anjali checks the profits her business would make at this price</a:t>
            </a:r>
          </a:p>
          <a:p>
            <a:pPr lvl="1">
              <a:spcBef>
                <a:spcPct val="0"/>
              </a:spcBef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US" sz="2000" dirty="0">
                <a:latin typeface="Arial" charset="0"/>
                <a:cs typeface="+mn-cs"/>
              </a:rPr>
              <a:t>She includes all costs </a:t>
            </a:r>
            <a:r>
              <a:rPr lang="en-US" sz="2000" dirty="0" smtClean="0">
                <a:latin typeface="Arial" charset="0"/>
                <a:cs typeface="+mn-cs"/>
              </a:rPr>
              <a:t>of the </a:t>
            </a:r>
            <a:r>
              <a:rPr lang="en-US" sz="2000" dirty="0">
                <a:latin typeface="Arial" charset="0"/>
                <a:cs typeface="+mn-cs"/>
              </a:rPr>
              <a:t>business </a:t>
            </a:r>
            <a:r>
              <a:rPr lang="en-US" sz="2000" dirty="0" smtClean="0">
                <a:latin typeface="Arial" charset="0"/>
                <a:cs typeface="+mn-cs"/>
              </a:rPr>
              <a:t>while calculating the profits</a:t>
            </a:r>
            <a:endParaRPr lang="en-US" sz="2000" dirty="0">
              <a:latin typeface="Arial" charset="0"/>
              <a:cs typeface="+mn-cs"/>
            </a:endParaRPr>
          </a:p>
          <a:p>
            <a:pPr lvl="1">
              <a:spcBef>
                <a:spcPct val="0"/>
              </a:spcBef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endParaRPr lang="en-US" dirty="0">
              <a:latin typeface="Arial" charset="0"/>
              <a:cs typeface="+mn-cs"/>
            </a:endParaRPr>
          </a:p>
          <a:p>
            <a:pPr marL="200025" indent="-200025" eaLnBrk="1" hangingPunct="1">
              <a:lnSpc>
                <a:spcPct val="120000"/>
              </a:lnSpc>
              <a:spcBef>
                <a:spcPct val="0"/>
              </a:spcBef>
              <a:buSzPct val="100000"/>
              <a:buFont typeface="Arial" charset="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US" sz="2000" dirty="0">
                <a:solidFill>
                  <a:srgbClr val="000000"/>
                </a:solidFill>
                <a:latin typeface="Arial" charset="0"/>
                <a:cs typeface="Arial" charset="0"/>
              </a:rPr>
              <a:t>At this price, Anjali calculates that her profits will be </a:t>
            </a:r>
            <a:r>
              <a:rPr lang="en-US" sz="2000" dirty="0" err="1">
                <a:solidFill>
                  <a:srgbClr val="000000"/>
                </a:solidFill>
                <a:latin typeface="Arial" charset="0"/>
                <a:cs typeface="Arial" charset="0"/>
              </a:rPr>
              <a:t>Rs</a:t>
            </a:r>
            <a:r>
              <a:rPr lang="en-US" sz="2000" dirty="0">
                <a:solidFill>
                  <a:srgbClr val="000000"/>
                </a:solidFill>
                <a:latin typeface="Arial" charset="0"/>
                <a:cs typeface="Arial" charset="0"/>
              </a:rPr>
              <a:t>. 4,500</a:t>
            </a:r>
          </a:p>
          <a:p>
            <a:pPr marL="200025" indent="-200025" eaLnBrk="1" hangingPunct="1">
              <a:lnSpc>
                <a:spcPct val="120000"/>
              </a:lnSpc>
              <a:spcBef>
                <a:spcPct val="0"/>
              </a:spcBef>
              <a:buSzPct val="100000"/>
              <a:buFont typeface="Arial" charset="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endParaRPr lang="en-US" sz="2000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200025" indent="-200025" eaLnBrk="1" hangingPunct="1">
              <a:lnSpc>
                <a:spcPct val="120000"/>
              </a:lnSpc>
              <a:spcBef>
                <a:spcPct val="0"/>
              </a:spcBef>
              <a:buSzPct val="100000"/>
              <a:buFont typeface="Arial" charset="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US" sz="2000" dirty="0">
                <a:solidFill>
                  <a:srgbClr val="000000"/>
                </a:solidFill>
                <a:latin typeface="Arial" charset="0"/>
                <a:cs typeface="Arial" charset="0"/>
              </a:rPr>
              <a:t>But her target was </a:t>
            </a:r>
            <a:r>
              <a:rPr lang="en-US" sz="2000" dirty="0" err="1">
                <a:solidFill>
                  <a:srgbClr val="000000"/>
                </a:solidFill>
                <a:latin typeface="Arial" charset="0"/>
                <a:cs typeface="Arial" charset="0"/>
              </a:rPr>
              <a:t>Rs</a:t>
            </a:r>
            <a:r>
              <a:rPr lang="en-US" sz="2000" dirty="0">
                <a:solidFill>
                  <a:srgbClr val="000000"/>
                </a:solidFill>
                <a:latin typeface="Arial" charset="0"/>
                <a:cs typeface="Arial" charset="0"/>
              </a:rPr>
              <a:t>. 5,000</a:t>
            </a:r>
          </a:p>
          <a:p>
            <a:pPr marL="200025" indent="-200025" eaLnBrk="1" hangingPunct="1">
              <a:lnSpc>
                <a:spcPct val="120000"/>
              </a:lnSpc>
              <a:spcBef>
                <a:spcPct val="0"/>
              </a:spcBef>
              <a:buSzPct val="100000"/>
              <a:buFont typeface="Arial" charset="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endParaRPr lang="en-US" sz="2000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200025" indent="-200025" eaLnBrk="1" hangingPunct="1">
              <a:lnSpc>
                <a:spcPct val="120000"/>
              </a:lnSpc>
              <a:spcBef>
                <a:spcPct val="0"/>
              </a:spcBef>
              <a:buSzPct val="100000"/>
              <a:buFont typeface="Arial" charset="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endParaRPr lang="en-US" sz="2000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lvl="1">
              <a:spcBef>
                <a:spcPct val="0"/>
              </a:spcBef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endParaRPr lang="en-US" dirty="0">
              <a:latin typeface="Arial" charset="0"/>
              <a:cs typeface="+mn-cs"/>
            </a:endParaRPr>
          </a:p>
          <a:p>
            <a:pPr marL="200025" indent="-200025" eaLnBrk="1" hangingPunct="1">
              <a:lnSpc>
                <a:spcPct val="120000"/>
              </a:lnSpc>
              <a:spcBef>
                <a:spcPct val="0"/>
              </a:spcBef>
              <a:buSzPct val="100000"/>
              <a:buFont typeface="Arial" charset="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endParaRPr lang="en-GB" sz="20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pic>
        <p:nvPicPr>
          <p:cNvPr id="94212" name="Picture 3" descr="C:\Documents and Settings\athreya\Local Settings\Temporary Internet Files\Content.IE5\C7K6S5D2\MC900013392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-633828">
            <a:off x="3941763" y="379413"/>
            <a:ext cx="927100" cy="68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81000" y="6019800"/>
            <a:ext cx="3962400" cy="723900"/>
          </a:xfrm>
          <a:prstGeom prst="rect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altLang="en-US" sz="2000" b="1" dirty="0" smtClean="0">
                <a:solidFill>
                  <a:prstClr val="black"/>
                </a:solidFill>
                <a:latin typeface="Garamond" pitchFamily="18" charset="0"/>
              </a:rPr>
              <a:t>Discussion:  </a:t>
            </a:r>
            <a:r>
              <a:rPr lang="en-US" altLang="en-US" sz="2000" dirty="0">
                <a:solidFill>
                  <a:prstClr val="black"/>
                </a:solidFill>
                <a:latin typeface="Garamond" pitchFamily="18" charset="0"/>
              </a:rPr>
              <a:t>What can she do?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429000" y="6356350"/>
            <a:ext cx="2133600" cy="365125"/>
          </a:xfrm>
          <a:ln>
            <a:miter lim="800000"/>
            <a:headEnd/>
            <a:tailEnd/>
          </a:ln>
        </p:spPr>
        <p:txBody>
          <a:bodyPr vert="horz" wrap="square" lIns="91440" tIns="45720" rIns="91440" bIns="0" numCol="1" rtlCol="0" anchor="b" anchorCtr="0" compatLnSpc="1">
            <a:prstTxWarp prst="textNoShape">
              <a:avLst/>
            </a:prstTxWarp>
          </a:bodyPr>
          <a:lstStyle/>
          <a:p>
            <a:pPr algn="ctr"/>
            <a:fld id="{9942F52E-C08B-4B36-A30A-0AF68DBE7881}" type="slidenum">
              <a:rPr lang="en-US" sz="1600" b="1">
                <a:solidFill>
                  <a:prstClr val="black"/>
                </a:solidFill>
              </a:rPr>
              <a:pPr algn="ctr"/>
              <a:t>21</a:t>
            </a:fld>
            <a:endParaRPr lang="en-US" sz="1600" b="1" dirty="0">
              <a:solidFill>
                <a:prstClr val="black"/>
              </a:solidFill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 bwMode="auto">
          <a:xfrm>
            <a:off x="4648200" y="309563"/>
            <a:ext cx="3962400" cy="715962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2945" tIns="41473" rIns="82945" bIns="41473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eaLnBrk="1" hangingPunct="1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</a:pPr>
            <a:r>
              <a:rPr lang="x-none" altLang="en-US" sz="24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लाभप्रदता जांचना </a:t>
            </a:r>
            <a:endParaRPr lang="en-GB" altLang="en-US" sz="24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4648200" y="1374775"/>
            <a:ext cx="3962400" cy="452774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2945" tIns="41473" rIns="82945" bIns="41473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00025" indent="-200025" eaLnBrk="1" hangingPunct="1">
              <a:lnSpc>
                <a:spcPct val="120000"/>
              </a:lnSpc>
              <a:spcBef>
                <a:spcPct val="0"/>
              </a:spcBef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20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अंजलि जांचती है कि इस मूल्य पर उसका व्यापार कितना लाभ कमाएगा</a:t>
            </a:r>
          </a:p>
          <a:p>
            <a:pPr marL="520700" indent="-228600" eaLnBrk="1" hangingPunct="1">
              <a:lnSpc>
                <a:spcPct val="120000"/>
              </a:lnSpc>
              <a:spcBef>
                <a:spcPct val="0"/>
              </a:spcBef>
              <a:buSzPct val="100000"/>
              <a:buFont typeface="Arial" charset="0"/>
              <a:buChar char="•"/>
              <a:tabLst>
                <a:tab pos="520700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20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वह इस​की गणना करते समय व्यापार द्वारा किए जाने वाले सभी खर्चों को शामिल करती है</a:t>
            </a:r>
          </a:p>
          <a:p>
            <a:pPr marL="200025" indent="-200025" eaLnBrk="1" hangingPunct="1">
              <a:lnSpc>
                <a:spcPct val="120000"/>
              </a:lnSpc>
              <a:spcBef>
                <a:spcPct val="0"/>
              </a:spcBef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endParaRPr lang="x-none" sz="2000" dirty="0" smtClean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200025" indent="-200025" eaLnBrk="1" hangingPunct="1">
              <a:lnSpc>
                <a:spcPct val="120000"/>
              </a:lnSpc>
              <a:spcBef>
                <a:spcPct val="0"/>
              </a:spcBef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20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इस मूल्य पर, अंजलि गणना करती है कि उसका लाभ 4,500 रुपए होगा</a:t>
            </a:r>
          </a:p>
          <a:p>
            <a:pPr marL="200025" indent="-200025" eaLnBrk="1" hangingPunct="1">
              <a:lnSpc>
                <a:spcPct val="120000"/>
              </a:lnSpc>
              <a:spcBef>
                <a:spcPct val="0"/>
              </a:spcBef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endParaRPr lang="x-none" sz="2000" dirty="0" smtClean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200025" indent="-200025" eaLnBrk="1" hangingPunct="1">
              <a:lnSpc>
                <a:spcPct val="120000"/>
              </a:lnSpc>
              <a:spcBef>
                <a:spcPct val="0"/>
              </a:spcBef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20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लेकिन उसका लक्ष्य 5,000 रुपए था</a:t>
            </a:r>
            <a:endParaRPr lang="en-GB" sz="20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14" name="Rectangle 1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648200" y="6057900"/>
            <a:ext cx="3962400" cy="723900"/>
          </a:xfrm>
          <a:prstGeom prst="rect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x-none" altLang="en-US" sz="2000" dirty="0" smtClean="0">
                <a:solidFill>
                  <a:prstClr val="black"/>
                </a:solidFill>
                <a:latin typeface="Garamond" pitchFamily="18" charset="0"/>
              </a:rPr>
              <a:t>चर्चा: वह क्या कर सकती है </a:t>
            </a:r>
            <a:r>
              <a:rPr lang="en-US" altLang="en-US" sz="2000" dirty="0" smtClean="0">
                <a:solidFill>
                  <a:prstClr val="black"/>
                </a:solidFill>
                <a:latin typeface="Garamond" pitchFamily="18" charset="0"/>
              </a:rPr>
              <a:t>?</a:t>
            </a:r>
            <a:endParaRPr lang="en-US" altLang="en-US" sz="2000" dirty="0">
              <a:solidFill>
                <a:prstClr val="black"/>
              </a:solidFill>
              <a:latin typeface="Garamon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26249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3" name="Title 1"/>
          <p:cNvSpPr>
            <a:spLocks noGrp="1"/>
          </p:cNvSpPr>
          <p:nvPr>
            <p:ph type="title"/>
          </p:nvPr>
        </p:nvSpPr>
        <p:spPr>
          <a:xfrm>
            <a:off x="381000" y="271463"/>
            <a:ext cx="4191000" cy="715962"/>
          </a:xfr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 anchor="ctr"/>
          <a:lstStyle/>
          <a:p>
            <a:pPr algn="l" eaLnBrk="1" hangingPunct="1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</a:pPr>
            <a:r>
              <a:rPr lang="en-US" altLang="en-US" sz="2400" dirty="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t>What if for the set price, profits are not enough?</a:t>
            </a:r>
            <a:endParaRPr lang="en-GB" altLang="en-US" sz="24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381000" y="1143000"/>
            <a:ext cx="4191000" cy="51816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2945" tIns="41473" rIns="82945" bIns="41473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40000"/>
              </a:lnSpc>
              <a:spcBef>
                <a:spcPct val="0"/>
              </a:spcBef>
              <a:buSzPct val="10000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US" sz="20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Sometimes a business may set the price correctly by following the steps we have seen. But that is not sufficient.</a:t>
            </a:r>
          </a:p>
          <a:p>
            <a:pPr eaLnBrk="1" hangingPunct="1">
              <a:lnSpc>
                <a:spcPct val="140000"/>
              </a:lnSpc>
              <a:spcBef>
                <a:spcPct val="0"/>
              </a:spcBef>
              <a:buSzPct val="10000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US" sz="20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The business must check what profits it is making at that price.</a:t>
            </a:r>
          </a:p>
          <a:p>
            <a:pPr marL="342900" lvl="1" indent="-342900" eaLnBrk="1" hangingPunct="1">
              <a:lnSpc>
                <a:spcPct val="140000"/>
              </a:lnSpc>
              <a:spcBef>
                <a:spcPct val="0"/>
              </a:spcBef>
              <a:buSzPct val="100000"/>
              <a:buFont typeface="Arial" pitchFamily="34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US" sz="2000" dirty="0">
                <a:solidFill>
                  <a:srgbClr val="000000"/>
                </a:solidFill>
                <a:latin typeface="Arial" charset="0"/>
                <a:cs typeface="Arial" charset="0"/>
              </a:rPr>
              <a:t>If profits are low or have losses:</a:t>
            </a:r>
          </a:p>
          <a:p>
            <a:pPr marL="914400" lvl="1" indent="-400050">
              <a:lnSpc>
                <a:spcPct val="140000"/>
              </a:lnSpc>
              <a:spcBef>
                <a:spcPct val="0"/>
              </a:spcBef>
              <a:buFont typeface="+mj-lt"/>
              <a:buAutoNum type="arabicPeriod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US" sz="1800" dirty="0" smtClean="0">
                <a:solidFill>
                  <a:prstClr val="black"/>
                </a:solidFill>
                <a:latin typeface="Arial" charset="0"/>
              </a:rPr>
              <a:t>Reduce cost of product, </a:t>
            </a:r>
            <a:r>
              <a:rPr lang="en-US" sz="1800" b="1" dirty="0" smtClean="0">
                <a:solidFill>
                  <a:prstClr val="black"/>
                </a:solidFill>
                <a:latin typeface="Arial" charset="0"/>
              </a:rPr>
              <a:t>or</a:t>
            </a:r>
          </a:p>
          <a:p>
            <a:pPr marL="914400" lvl="1" indent="-400050">
              <a:lnSpc>
                <a:spcPct val="140000"/>
              </a:lnSpc>
              <a:spcBef>
                <a:spcPct val="0"/>
              </a:spcBef>
              <a:buFont typeface="+mj-lt"/>
              <a:buAutoNum type="arabicPeriod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US" sz="1800" dirty="0" smtClean="0">
                <a:solidFill>
                  <a:prstClr val="black"/>
                </a:solidFill>
                <a:latin typeface="Arial" charset="0"/>
              </a:rPr>
              <a:t>Increase price and improve  product/service quality</a:t>
            </a:r>
            <a:endParaRPr lang="en-US" sz="2000" dirty="0" smtClea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581400" y="6356350"/>
            <a:ext cx="2133600" cy="365125"/>
          </a:xfrm>
          <a:ln>
            <a:miter lim="800000"/>
            <a:headEnd/>
            <a:tailEnd/>
          </a:ln>
        </p:spPr>
        <p:txBody>
          <a:bodyPr vert="horz" wrap="square" lIns="91440" tIns="45720" rIns="91440" bIns="0" numCol="1" rtlCol="0" anchor="b" anchorCtr="0" compatLnSpc="1">
            <a:prstTxWarp prst="textNoShape">
              <a:avLst/>
            </a:prstTxWarp>
          </a:bodyPr>
          <a:lstStyle/>
          <a:p>
            <a:pPr algn="ctr"/>
            <a:fld id="{9942F52E-C08B-4B36-A30A-0AF68DBE7881}" type="slidenum">
              <a:rPr lang="en-US" sz="1600" b="1">
                <a:solidFill>
                  <a:prstClr val="black"/>
                </a:solidFill>
              </a:rPr>
              <a:pPr algn="ctr"/>
              <a:t>22</a:t>
            </a:fld>
            <a:endParaRPr lang="en-US" sz="1600" b="1">
              <a:solidFill>
                <a:prstClr val="black"/>
              </a:solidFill>
            </a:endParaRPr>
          </a:p>
        </p:txBody>
      </p:sp>
      <p:sp>
        <p:nvSpPr>
          <p:cNvPr id="15" name="Title 1"/>
          <p:cNvSpPr txBox="1">
            <a:spLocks/>
          </p:cNvSpPr>
          <p:nvPr/>
        </p:nvSpPr>
        <p:spPr bwMode="auto">
          <a:xfrm>
            <a:off x="4724400" y="271463"/>
            <a:ext cx="4191000" cy="715962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2945" tIns="41473" rIns="82945" bIns="41473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eaLnBrk="1" hangingPunct="1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</a:pPr>
            <a:r>
              <a:rPr lang="x-none" altLang="en-US" sz="24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क्या हो यदि निर्धारित मूल्य, लाभ पर्याप्त न हो?</a:t>
            </a:r>
            <a:endParaRPr lang="en-GB" altLang="en-US" sz="24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 bwMode="auto">
          <a:xfrm>
            <a:off x="4724400" y="1143000"/>
            <a:ext cx="4191000" cy="51816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2945" tIns="41473" rIns="82945" bIns="41473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40000"/>
              </a:lnSpc>
              <a:spcBef>
                <a:spcPct val="0"/>
              </a:spcBef>
              <a:buSzPct val="10000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20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कई बार एक व्यापार सही मूल्य निर्धारित कर सकता है उन चरणों का अनुसरण करते हुए जो हमने देखे हैं। लेकिन यह पर्याप्त नहीं होता है।</a:t>
            </a:r>
          </a:p>
          <a:p>
            <a:pPr eaLnBrk="1" hangingPunct="1">
              <a:lnSpc>
                <a:spcPct val="140000"/>
              </a:lnSpc>
              <a:spcBef>
                <a:spcPct val="0"/>
              </a:spcBef>
              <a:buSzPct val="10000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20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व्यापार को यह जरूर जांचना चाहिए कि वह उस मूल्य पर कितना लाभ कमा रहा है।</a:t>
            </a:r>
          </a:p>
          <a:p>
            <a:pPr eaLnBrk="1" hangingPunct="1">
              <a:lnSpc>
                <a:spcPct val="140000"/>
              </a:lnSpc>
              <a:spcBef>
                <a:spcPct val="0"/>
              </a:spcBef>
              <a:buSzPct val="10000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20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यदि लाभ कम है या घाटा हुआ है:</a:t>
            </a:r>
          </a:p>
          <a:p>
            <a:pPr marL="685800" indent="-457200" eaLnBrk="1" hangingPunct="1">
              <a:lnSpc>
                <a:spcPct val="140000"/>
              </a:lnSpc>
              <a:spcBef>
                <a:spcPct val="0"/>
              </a:spcBef>
              <a:buSzPct val="100000"/>
              <a:buFont typeface="+mj-lt"/>
              <a:buAutoNum type="arabicPeriod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18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या तो उत्पाद की लागत घटा दीजिए</a:t>
            </a:r>
          </a:p>
          <a:p>
            <a:pPr marL="685800" indent="-457200" eaLnBrk="1" hangingPunct="1">
              <a:lnSpc>
                <a:spcPct val="140000"/>
              </a:lnSpc>
              <a:spcBef>
                <a:spcPct val="0"/>
              </a:spcBef>
              <a:buSzPct val="100000"/>
              <a:buFont typeface="+mj-lt"/>
              <a:buAutoNum type="arabicPeriod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18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या फिर मूल्य बढ़ा दीजिए और उत्पाद के गुण/गुणवत्ता को बेहतर कर दीजिए</a:t>
            </a:r>
            <a:endParaRPr lang="en-US" sz="1800" dirty="0" smtClean="0">
              <a:solidFill>
                <a:prstClr val="black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3725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3" name="Title 1"/>
          <p:cNvSpPr>
            <a:spLocks noGrp="1"/>
          </p:cNvSpPr>
          <p:nvPr>
            <p:ph type="title"/>
          </p:nvPr>
        </p:nvSpPr>
        <p:spPr>
          <a:xfrm>
            <a:off x="381000" y="271463"/>
            <a:ext cx="4191000" cy="715962"/>
          </a:xfr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 anchor="ctr"/>
          <a:lstStyle/>
          <a:p>
            <a:pPr algn="l" eaLnBrk="1" hangingPunct="1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</a:pPr>
            <a:r>
              <a:rPr lang="en-US" altLang="en-US" sz="2400" dirty="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t>Reduce costs to increase profits</a:t>
            </a:r>
            <a:endParaRPr lang="en-GB" altLang="en-US" sz="24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02861"/>
            <a:ext cx="4191000" cy="5274139"/>
          </a:xfr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pPr marL="200025" indent="-200025" eaLnBrk="1" hangingPunct="1">
              <a:lnSpc>
                <a:spcPct val="140000"/>
              </a:lnSpc>
              <a:spcBef>
                <a:spcPct val="0"/>
              </a:spcBef>
              <a:buSzPct val="100000"/>
              <a:buFont typeface="Arial" charset="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US" sz="18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Since Anjali’s profits are not enough, she decides </a:t>
            </a:r>
            <a:r>
              <a:rPr lang="en-US" sz="1800" dirty="0">
                <a:solidFill>
                  <a:srgbClr val="000000"/>
                </a:solidFill>
                <a:latin typeface="Arial" charset="0"/>
                <a:cs typeface="Arial" charset="0"/>
              </a:rPr>
              <a:t>to check if she can reduce production costs</a:t>
            </a:r>
          </a:p>
          <a:p>
            <a:pPr marL="200025" indent="-200025" eaLnBrk="1" hangingPunct="1">
              <a:lnSpc>
                <a:spcPct val="140000"/>
              </a:lnSpc>
              <a:spcBef>
                <a:spcPct val="0"/>
              </a:spcBef>
              <a:buSzPct val="100000"/>
              <a:buFont typeface="Arial" charset="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US" sz="1800" dirty="0">
                <a:solidFill>
                  <a:srgbClr val="000000"/>
                </a:solidFill>
                <a:latin typeface="Arial" charset="0"/>
                <a:cs typeface="Arial" charset="0"/>
              </a:rPr>
              <a:t>She notices that she can reduce cost by reducing waste of raw materials and by using paper packaging instead of plastic</a:t>
            </a:r>
          </a:p>
          <a:p>
            <a:pPr marL="200025" indent="-200025" eaLnBrk="1" hangingPunct="1">
              <a:lnSpc>
                <a:spcPct val="140000"/>
              </a:lnSpc>
              <a:spcBef>
                <a:spcPct val="0"/>
              </a:spcBef>
              <a:buSzPct val="100000"/>
              <a:buFont typeface="Arial" charset="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US" sz="1800" dirty="0">
                <a:solidFill>
                  <a:srgbClr val="000000"/>
                </a:solidFill>
                <a:latin typeface="Arial" charset="0"/>
                <a:cs typeface="Arial" charset="0"/>
              </a:rPr>
              <a:t>This allows her profits to rise to </a:t>
            </a:r>
            <a:r>
              <a:rPr lang="en-US" sz="1800" dirty="0" err="1">
                <a:solidFill>
                  <a:srgbClr val="000000"/>
                </a:solidFill>
                <a:latin typeface="Arial" charset="0"/>
                <a:cs typeface="Arial" charset="0"/>
              </a:rPr>
              <a:t>Rs</a:t>
            </a:r>
            <a:r>
              <a:rPr lang="en-US" sz="1800" dirty="0">
                <a:solidFill>
                  <a:srgbClr val="000000"/>
                </a:solidFill>
                <a:latin typeface="Arial" charset="0"/>
                <a:cs typeface="Arial" charset="0"/>
              </a:rPr>
              <a:t>. </a:t>
            </a:r>
            <a:r>
              <a:rPr lang="en-US" sz="18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5,000 which is her target profits</a:t>
            </a:r>
          </a:p>
          <a:p>
            <a:pPr marL="200025" indent="-200025" eaLnBrk="1" hangingPunct="1">
              <a:lnSpc>
                <a:spcPct val="140000"/>
              </a:lnSpc>
              <a:spcBef>
                <a:spcPct val="0"/>
              </a:spcBef>
              <a:buSzPct val="100000"/>
              <a:buFont typeface="Arial" charset="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US" sz="18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While she will meet the target by reducing the cost, she could have chosen another way too</a:t>
            </a:r>
            <a:endParaRPr lang="en-US" sz="2400" dirty="0">
              <a:latin typeface="Arial" charset="0"/>
              <a:cs typeface="+mn-cs"/>
            </a:endParaRPr>
          </a:p>
          <a:p>
            <a:pPr marL="200025" indent="-200025" eaLnBrk="1" hangingPunct="1">
              <a:lnSpc>
                <a:spcPct val="140000"/>
              </a:lnSpc>
              <a:spcBef>
                <a:spcPct val="0"/>
              </a:spcBef>
              <a:buSzPct val="100000"/>
              <a:buFont typeface="Arial" charset="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endParaRPr lang="en-GB" sz="18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pic>
        <p:nvPicPr>
          <p:cNvPr id="95236" name="Picture 3" descr="C:\Documents and Settings\athreya\Local Settings\Temporary Internet Files\Content.IE5\C7K6S5D2\MC900013392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214326">
            <a:off x="3941763" y="379413"/>
            <a:ext cx="927100" cy="68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657600" y="6356350"/>
            <a:ext cx="2133600" cy="365125"/>
          </a:xfrm>
          <a:ln>
            <a:miter lim="800000"/>
            <a:headEnd/>
            <a:tailEnd/>
          </a:ln>
        </p:spPr>
        <p:txBody>
          <a:bodyPr vert="horz" wrap="square" lIns="91440" tIns="45720" rIns="91440" bIns="0" numCol="1" rtlCol="0" anchor="b" anchorCtr="0" compatLnSpc="1">
            <a:prstTxWarp prst="textNoShape">
              <a:avLst/>
            </a:prstTxWarp>
          </a:bodyPr>
          <a:lstStyle/>
          <a:p>
            <a:pPr algn="ctr"/>
            <a:fld id="{9942F52E-C08B-4B36-A30A-0AF68DBE7881}" type="slidenum">
              <a:rPr lang="en-US" sz="1600" b="1">
                <a:solidFill>
                  <a:prstClr val="black"/>
                </a:solidFill>
              </a:rPr>
              <a:pPr algn="ctr"/>
              <a:t>23</a:t>
            </a:fld>
            <a:endParaRPr lang="en-US" sz="1600" b="1">
              <a:solidFill>
                <a:prstClr val="black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4800600" y="271463"/>
            <a:ext cx="4191000" cy="715962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2945" tIns="41473" rIns="82945" bIns="41473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eaLnBrk="1" hangingPunct="1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</a:pPr>
            <a:r>
              <a:rPr lang="x-none" altLang="en-US" sz="24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लाभ बढ़ाने के लिए खर्च घटाना </a:t>
            </a:r>
            <a:endParaRPr lang="en-GB" altLang="en-US" sz="24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4800600" y="1202861"/>
            <a:ext cx="4191000" cy="5274139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2945" tIns="41473" rIns="82945" bIns="41473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00025" indent="-200025" eaLnBrk="1" hangingPunct="1">
              <a:lnSpc>
                <a:spcPct val="140000"/>
              </a:lnSpc>
              <a:spcBef>
                <a:spcPct val="0"/>
              </a:spcBef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18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चूंकि अंजलि का लाभ पर्याप्त नहीं है,तो वह यह जांचने का निर्णय लेती है कि क्या वह उत्पादन की लागत को कम कर सकती है</a:t>
            </a:r>
          </a:p>
          <a:p>
            <a:pPr marL="200025" indent="-200025" eaLnBrk="1" hangingPunct="1">
              <a:lnSpc>
                <a:spcPct val="140000"/>
              </a:lnSpc>
              <a:spcBef>
                <a:spcPct val="0"/>
              </a:spcBef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18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उसे यह पता चलता है कि वह कच्चे माल की बर्बादी को कम करके और प्लास्टिक की जगह कागज की पैकिंग का प्रयोग करके खर्च घटा सकती है</a:t>
            </a:r>
          </a:p>
          <a:p>
            <a:pPr marL="200025" indent="-200025" eaLnBrk="1" hangingPunct="1">
              <a:lnSpc>
                <a:spcPct val="140000"/>
              </a:lnSpc>
              <a:spcBef>
                <a:spcPct val="0"/>
              </a:spcBef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18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इससे उसका फायदा बढ़कर 5,000 रुपए पर पहुंच जाता है जो उसका लक्ष्य है</a:t>
            </a:r>
          </a:p>
          <a:p>
            <a:pPr marL="200025" indent="-200025" eaLnBrk="1" hangingPunct="1">
              <a:lnSpc>
                <a:spcPct val="140000"/>
              </a:lnSpc>
              <a:spcBef>
                <a:spcPct val="0"/>
              </a:spcBef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18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जबकि वह लागत को घटाकर लक्ष्य प्राप्त करेगी, यह दूसरे तरीके से भी ऐसा कर सकती थी</a:t>
            </a:r>
            <a:endParaRPr lang="en-GB" sz="18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40118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7" name="Title 1"/>
          <p:cNvSpPr>
            <a:spLocks noGrp="1"/>
          </p:cNvSpPr>
          <p:nvPr>
            <p:ph type="title"/>
          </p:nvPr>
        </p:nvSpPr>
        <p:spPr>
          <a:xfrm>
            <a:off x="381000" y="271463"/>
            <a:ext cx="3962400" cy="715962"/>
          </a:xfr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 anchor="ctr"/>
          <a:lstStyle/>
          <a:p>
            <a:pPr algn="l" eaLnBrk="1" hangingPunct="1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</a:pPr>
            <a:r>
              <a:rPr lang="en-US" altLang="en-US" sz="2400" dirty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t>Increasing </a:t>
            </a:r>
            <a:r>
              <a:rPr lang="en-US" altLang="en-US" sz="2400" dirty="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t>price to increase profits</a:t>
            </a:r>
            <a:endParaRPr lang="en-GB" altLang="en-US" sz="24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19200"/>
            <a:ext cx="3962400" cy="5410200"/>
          </a:xfr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pPr marL="200025" indent="-200025" eaLnBrk="1" hangingPunct="1">
              <a:lnSpc>
                <a:spcPct val="110000"/>
              </a:lnSpc>
              <a:spcBef>
                <a:spcPct val="0"/>
              </a:spcBef>
              <a:buSzPct val="100000"/>
              <a:buFont typeface="Arial" charset="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US" sz="2000" dirty="0">
                <a:solidFill>
                  <a:srgbClr val="000000"/>
                </a:solidFill>
                <a:latin typeface="Arial" charset="0"/>
                <a:cs typeface="Arial" charset="0"/>
              </a:rPr>
              <a:t>In some cases, </a:t>
            </a:r>
            <a:r>
              <a:rPr lang="en-US" sz="20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we will </a:t>
            </a:r>
            <a:r>
              <a:rPr lang="en-US" sz="2000" dirty="0">
                <a:solidFill>
                  <a:srgbClr val="000000"/>
                </a:solidFill>
                <a:latin typeface="Arial" charset="0"/>
                <a:cs typeface="Arial" charset="0"/>
              </a:rPr>
              <a:t>be able to improve the quality of </a:t>
            </a:r>
            <a:r>
              <a:rPr lang="en-US" sz="20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our </a:t>
            </a:r>
            <a:r>
              <a:rPr lang="en-US" sz="2000" dirty="0">
                <a:solidFill>
                  <a:srgbClr val="000000"/>
                </a:solidFill>
                <a:latin typeface="Arial" charset="0"/>
                <a:cs typeface="Arial" charset="0"/>
              </a:rPr>
              <a:t>product and charge a higher price</a:t>
            </a:r>
          </a:p>
          <a:p>
            <a:pPr marL="200025" indent="-200025" eaLnBrk="1" hangingPunct="1">
              <a:lnSpc>
                <a:spcPct val="110000"/>
              </a:lnSpc>
              <a:spcBef>
                <a:spcPct val="0"/>
              </a:spcBef>
              <a:buSzPct val="100000"/>
              <a:buFont typeface="Arial" charset="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US" sz="20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This </a:t>
            </a:r>
            <a:r>
              <a:rPr lang="en-US" sz="2000" dirty="0">
                <a:solidFill>
                  <a:srgbClr val="000000"/>
                </a:solidFill>
                <a:latin typeface="Arial" charset="0"/>
                <a:cs typeface="Arial" charset="0"/>
              </a:rPr>
              <a:t>is very difficult to do, especially to convince customers that </a:t>
            </a:r>
            <a:r>
              <a:rPr lang="en-US" sz="20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our </a:t>
            </a:r>
            <a:r>
              <a:rPr lang="en-US" sz="2000" dirty="0">
                <a:solidFill>
                  <a:srgbClr val="000000"/>
                </a:solidFill>
                <a:latin typeface="Arial" charset="0"/>
                <a:cs typeface="Arial" charset="0"/>
              </a:rPr>
              <a:t>product is of good quality</a:t>
            </a:r>
          </a:p>
          <a:p>
            <a:pPr marL="200025" indent="-200025" eaLnBrk="1" hangingPunct="1">
              <a:lnSpc>
                <a:spcPct val="110000"/>
              </a:lnSpc>
              <a:spcBef>
                <a:spcPct val="0"/>
              </a:spcBef>
              <a:buSzPct val="100000"/>
              <a:buFont typeface="Arial" charset="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US" sz="20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Therefore </a:t>
            </a:r>
            <a:r>
              <a:rPr lang="en-US" sz="2000" dirty="0">
                <a:solidFill>
                  <a:srgbClr val="000000"/>
                </a:solidFill>
                <a:latin typeface="Arial" charset="0"/>
                <a:cs typeface="Arial" charset="0"/>
              </a:rPr>
              <a:t>it is usually better to focus on </a:t>
            </a:r>
            <a:r>
              <a:rPr lang="en-US" sz="20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reducing cost to </a:t>
            </a:r>
            <a:r>
              <a:rPr lang="en-US" sz="2000" dirty="0">
                <a:solidFill>
                  <a:srgbClr val="000000"/>
                </a:solidFill>
                <a:latin typeface="Arial" charset="0"/>
                <a:cs typeface="Arial" charset="0"/>
              </a:rPr>
              <a:t>reach the desired </a:t>
            </a:r>
            <a:r>
              <a:rPr lang="en-US" sz="20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profits</a:t>
            </a:r>
          </a:p>
          <a:p>
            <a:pPr marL="200025" indent="-200025" eaLnBrk="1" hangingPunct="1">
              <a:lnSpc>
                <a:spcPct val="110000"/>
              </a:lnSpc>
              <a:spcBef>
                <a:spcPct val="0"/>
              </a:spcBef>
              <a:buSzPct val="100000"/>
              <a:buFont typeface="Arial" charset="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US" sz="20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There is also a danger that if we increase prices too much, the customers will buy products/service from competitors</a:t>
            </a:r>
            <a:endParaRPr lang="en-GB" sz="20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pic>
        <p:nvPicPr>
          <p:cNvPr id="96260" name="Picture 3" descr="C:\Documents and Settings\athreya\Local Settings\Temporary Internet Files\Content.IE5\C7K6S5D2\MC900013392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1066285">
            <a:off x="3633935" y="143359"/>
            <a:ext cx="927100" cy="751604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429000" y="6356350"/>
            <a:ext cx="2133600" cy="365125"/>
          </a:xfrm>
          <a:ln>
            <a:miter lim="800000"/>
            <a:headEnd/>
            <a:tailEnd/>
          </a:ln>
        </p:spPr>
        <p:txBody>
          <a:bodyPr vert="horz" wrap="square" lIns="91440" tIns="45720" rIns="91440" bIns="0" numCol="1" rtlCol="0" anchor="b" anchorCtr="0" compatLnSpc="1">
            <a:prstTxWarp prst="textNoShape">
              <a:avLst/>
            </a:prstTxWarp>
          </a:bodyPr>
          <a:lstStyle/>
          <a:p>
            <a:pPr algn="ctr"/>
            <a:fld id="{9942F52E-C08B-4B36-A30A-0AF68DBE7881}" type="slidenum">
              <a:rPr lang="en-US" sz="1600" b="1">
                <a:solidFill>
                  <a:prstClr val="black"/>
                </a:solidFill>
              </a:rPr>
              <a:pPr algn="ctr"/>
              <a:t>24</a:t>
            </a:fld>
            <a:endParaRPr lang="en-US" sz="1600" b="1">
              <a:solidFill>
                <a:prstClr val="black"/>
              </a:solidFill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 bwMode="auto">
          <a:xfrm>
            <a:off x="4648200" y="271463"/>
            <a:ext cx="3962400" cy="715962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2945" tIns="41473" rIns="82945" bIns="41473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eaLnBrk="1" hangingPunct="1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</a:pPr>
            <a:r>
              <a:rPr lang="x-none" altLang="en-US" sz="24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लाभ बढ़ाने के लिए मूल्य बढ़ाना</a:t>
            </a:r>
            <a:endParaRPr lang="en-GB" altLang="en-US" sz="24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4648200" y="1219200"/>
            <a:ext cx="3962400" cy="5410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2945" tIns="41473" rIns="82945" bIns="41473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00025" indent="-200025" eaLnBrk="1" hangingPunct="1">
              <a:lnSpc>
                <a:spcPct val="120000"/>
              </a:lnSpc>
              <a:spcBef>
                <a:spcPct val="0"/>
              </a:spcBef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20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कुछ स्थितियों में, आप अपने उत्पाद की गुणवत्ता को बेहतर करने और मूल्य बढ़ाने में सक्षम हो पाएंगे</a:t>
            </a:r>
          </a:p>
          <a:p>
            <a:pPr marL="200025" indent="-200025" eaLnBrk="1" hangingPunct="1">
              <a:lnSpc>
                <a:spcPct val="120000"/>
              </a:lnSpc>
              <a:spcBef>
                <a:spcPct val="0"/>
              </a:spcBef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20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ऐसा करना काफी कठिन है, खासतौर पर ग्राहकों को राजी करना कि आपके उत्पाद की गुणवत्ता अच्छी है</a:t>
            </a:r>
          </a:p>
          <a:p>
            <a:pPr marL="200025" indent="-200025" eaLnBrk="1" hangingPunct="1">
              <a:lnSpc>
                <a:spcPct val="120000"/>
              </a:lnSpc>
              <a:spcBef>
                <a:spcPct val="0"/>
              </a:spcBef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20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इसलिए इच्छित लाभप्रदता को प्राप्त करने के लिए लागत/खर्च घटाने पर ध्यान देना आमतौर पर बेहतर होता है</a:t>
            </a:r>
          </a:p>
          <a:p>
            <a:pPr marL="200025" indent="-200025" eaLnBrk="1" hangingPunct="1">
              <a:lnSpc>
                <a:spcPct val="120000"/>
              </a:lnSpc>
              <a:spcBef>
                <a:spcPct val="0"/>
              </a:spcBef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20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यहां एक खतरा यह भी होता है कि यदि आपने बहुत ज्यादा मूल्य बढ़ा दिया, तो ग्राहक आपका उत्पाद छोड़ देगा</a:t>
            </a:r>
            <a:endParaRPr lang="en-GB" sz="20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8227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ChangeArrowheads="1"/>
          </p:cNvSpPr>
          <p:nvPr/>
        </p:nvSpPr>
        <p:spPr bwMode="auto">
          <a:xfrm>
            <a:off x="21771" y="0"/>
            <a:ext cx="9144000" cy="6858000"/>
          </a:xfrm>
          <a:prstGeom prst="rect">
            <a:avLst/>
          </a:prstGeom>
          <a:solidFill>
            <a:schemeClr val="tx1"/>
          </a:solidFill>
          <a:ln w="9525" algn="ctr">
            <a:noFill/>
            <a:round/>
            <a:headEnd/>
            <a:tailEnd/>
          </a:ln>
        </p:spPr>
        <p:txBody>
          <a:bodyPr/>
          <a:lstStyle/>
          <a:p>
            <a:endParaRPr lang="en-US" sz="2800" b="1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26630" name="TextBox 5"/>
          <p:cNvSpPr txBox="1">
            <a:spLocks noChangeArrowheads="1"/>
          </p:cNvSpPr>
          <p:nvPr/>
        </p:nvSpPr>
        <p:spPr bwMode="auto">
          <a:xfrm>
            <a:off x="381000" y="304800"/>
            <a:ext cx="41148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2"/>
            <a:r>
              <a:rPr lang="en-US" sz="4000" dirty="0">
                <a:solidFill>
                  <a:prstClr val="white"/>
                </a:solidFill>
                <a:latin typeface="Bradley Hand ITC" pitchFamily="66" charset="0"/>
              </a:rPr>
              <a:t>Key </a:t>
            </a:r>
            <a:r>
              <a:rPr lang="en-US" sz="4000" dirty="0" smtClean="0">
                <a:solidFill>
                  <a:prstClr val="white"/>
                </a:solidFill>
                <a:latin typeface="Bradley Hand ITC" pitchFamily="66" charset="0"/>
              </a:rPr>
              <a:t>points</a:t>
            </a:r>
            <a:endParaRPr lang="x-none" sz="4000" dirty="0">
              <a:solidFill>
                <a:prstClr val="white"/>
              </a:solidFill>
              <a:latin typeface="Bradley Hand ITC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600" y="1012686"/>
            <a:ext cx="4267200" cy="5311913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75000"/>
                  <a:lumOff val="25000"/>
                  <a:shade val="30000"/>
                  <a:satMod val="115000"/>
                </a:schemeClr>
              </a:gs>
              <a:gs pos="50000">
                <a:schemeClr val="tx1">
                  <a:lumMod val="75000"/>
                  <a:lumOff val="25000"/>
                  <a:shade val="67500"/>
                  <a:satMod val="115000"/>
                </a:schemeClr>
              </a:gs>
              <a:gs pos="100000">
                <a:schemeClr val="tx1">
                  <a:lumMod val="75000"/>
                  <a:lumOff val="25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lIns="137160" anchor="ctr"/>
          <a:lstStyle/>
          <a:p>
            <a:pPr>
              <a:spcBef>
                <a:spcPts val="600"/>
              </a:spcBef>
            </a:pPr>
            <a:r>
              <a:rPr lang="en-US" dirty="0">
                <a:solidFill>
                  <a:prstClr val="white"/>
                </a:solidFill>
                <a:latin typeface="Garamond" panose="02020404030301010803" pitchFamily="18" charset="0"/>
              </a:rPr>
              <a:t>Checklist for verifying pricing : </a:t>
            </a:r>
          </a:p>
          <a:p>
            <a:pPr marL="457200" indent="-457200">
              <a:spcBef>
                <a:spcPts val="600"/>
              </a:spcBef>
              <a:buFont typeface="+mj-lt"/>
              <a:buAutoNum type="arabicPeriod"/>
            </a:pPr>
            <a:r>
              <a:rPr lang="en-US" sz="1600" dirty="0">
                <a:solidFill>
                  <a:prstClr val="white"/>
                </a:solidFill>
                <a:latin typeface="Garamond" panose="02020404030301010803" pitchFamily="18" charset="0"/>
              </a:rPr>
              <a:t>Affordability (for customers)</a:t>
            </a:r>
          </a:p>
          <a:p>
            <a:pPr marL="860425" lvl="1" indent="-342900">
              <a:spcBef>
                <a:spcPts val="600"/>
              </a:spcBef>
            </a:pPr>
            <a:r>
              <a:rPr lang="en-US" sz="1600" dirty="0">
                <a:solidFill>
                  <a:prstClr val="white"/>
                </a:solidFill>
                <a:latin typeface="Garamond" panose="02020404030301010803" pitchFamily="18" charset="0"/>
              </a:rPr>
              <a:t>Can </a:t>
            </a:r>
            <a:r>
              <a:rPr lang="en-US" sz="1600" dirty="0" smtClean="0">
                <a:solidFill>
                  <a:prstClr val="white"/>
                </a:solidFill>
                <a:latin typeface="Garamond" panose="02020404030301010803" pitchFamily="18" charset="0"/>
              </a:rPr>
              <a:t>our </a:t>
            </a:r>
            <a:r>
              <a:rPr lang="en-US" sz="1600" dirty="0">
                <a:solidFill>
                  <a:prstClr val="white"/>
                </a:solidFill>
                <a:latin typeface="Garamond" panose="02020404030301010803" pitchFamily="18" charset="0"/>
              </a:rPr>
              <a:t>customers afford to pay so much ? </a:t>
            </a:r>
          </a:p>
          <a:p>
            <a:pPr marL="860425" lvl="1" indent="-342900">
              <a:spcBef>
                <a:spcPts val="600"/>
              </a:spcBef>
            </a:pPr>
            <a:r>
              <a:rPr lang="en-US" sz="1600" dirty="0">
                <a:solidFill>
                  <a:prstClr val="white"/>
                </a:solidFill>
                <a:latin typeface="Garamond" panose="02020404030301010803" pitchFamily="18" charset="0"/>
              </a:rPr>
              <a:t>Can they do so occasionally or on a regular basis ? This has an implication on how much </a:t>
            </a:r>
            <a:r>
              <a:rPr lang="en-US" sz="1600" dirty="0" smtClean="0">
                <a:solidFill>
                  <a:prstClr val="white"/>
                </a:solidFill>
                <a:latin typeface="Garamond" panose="02020404030301010803" pitchFamily="18" charset="0"/>
              </a:rPr>
              <a:t>we can </a:t>
            </a:r>
            <a:r>
              <a:rPr lang="en-US" sz="1600" dirty="0">
                <a:solidFill>
                  <a:prstClr val="white"/>
                </a:solidFill>
                <a:latin typeface="Garamond" panose="02020404030301010803" pitchFamily="18" charset="0"/>
              </a:rPr>
              <a:t>sell every month and the sustainability of </a:t>
            </a:r>
            <a:r>
              <a:rPr lang="en-US" sz="1600" dirty="0" smtClean="0">
                <a:solidFill>
                  <a:prstClr val="white"/>
                </a:solidFill>
                <a:latin typeface="Garamond" panose="02020404030301010803" pitchFamily="18" charset="0"/>
              </a:rPr>
              <a:t>our </a:t>
            </a:r>
            <a:r>
              <a:rPr lang="en-US" sz="1600" dirty="0">
                <a:solidFill>
                  <a:prstClr val="white"/>
                </a:solidFill>
                <a:latin typeface="Garamond" panose="02020404030301010803" pitchFamily="18" charset="0"/>
              </a:rPr>
              <a:t>business</a:t>
            </a:r>
          </a:p>
          <a:p>
            <a:pPr marL="457200" indent="-457200">
              <a:spcBef>
                <a:spcPts val="600"/>
              </a:spcBef>
              <a:buFont typeface="+mj-lt"/>
              <a:buAutoNum type="arabicPeriod"/>
            </a:pPr>
            <a:r>
              <a:rPr lang="en-US" sz="1600" dirty="0" smtClean="0">
                <a:solidFill>
                  <a:prstClr val="white"/>
                </a:solidFill>
                <a:latin typeface="Garamond" panose="02020404030301010803" pitchFamily="18" charset="0"/>
              </a:rPr>
              <a:t>Profits </a:t>
            </a:r>
            <a:r>
              <a:rPr lang="en-US" sz="1600" dirty="0">
                <a:solidFill>
                  <a:prstClr val="white"/>
                </a:solidFill>
                <a:latin typeface="Garamond" panose="02020404030301010803" pitchFamily="18" charset="0"/>
              </a:rPr>
              <a:t>(of the business)</a:t>
            </a:r>
          </a:p>
          <a:p>
            <a:pPr marL="860425" lvl="1" indent="-342900">
              <a:spcBef>
                <a:spcPts val="600"/>
              </a:spcBef>
            </a:pPr>
            <a:r>
              <a:rPr lang="en-US" sz="1600" dirty="0">
                <a:solidFill>
                  <a:prstClr val="white"/>
                </a:solidFill>
                <a:latin typeface="Garamond" panose="02020404030301010803" pitchFamily="18" charset="0"/>
              </a:rPr>
              <a:t>At the price </a:t>
            </a:r>
            <a:r>
              <a:rPr lang="en-US" sz="1600" dirty="0" smtClean="0">
                <a:solidFill>
                  <a:prstClr val="white"/>
                </a:solidFill>
                <a:latin typeface="Garamond" panose="02020404030301010803" pitchFamily="18" charset="0"/>
              </a:rPr>
              <a:t>we have </a:t>
            </a:r>
            <a:r>
              <a:rPr lang="en-US" sz="1600" dirty="0">
                <a:solidFill>
                  <a:prstClr val="white"/>
                </a:solidFill>
                <a:latin typeface="Garamond" panose="02020404030301010803" pitchFamily="18" charset="0"/>
              </a:rPr>
              <a:t>set, check profits of </a:t>
            </a:r>
            <a:r>
              <a:rPr lang="en-US" sz="1600" dirty="0" smtClean="0">
                <a:solidFill>
                  <a:prstClr val="white"/>
                </a:solidFill>
                <a:latin typeface="Garamond" panose="02020404030301010803" pitchFamily="18" charset="0"/>
              </a:rPr>
              <a:t>our </a:t>
            </a:r>
            <a:r>
              <a:rPr lang="en-US" sz="1600" dirty="0">
                <a:solidFill>
                  <a:prstClr val="white"/>
                </a:solidFill>
                <a:latin typeface="Garamond" panose="02020404030301010803" pitchFamily="18" charset="0"/>
              </a:rPr>
              <a:t>business </a:t>
            </a:r>
          </a:p>
          <a:p>
            <a:pPr marL="860425" lvl="1" indent="-342900">
              <a:spcBef>
                <a:spcPts val="600"/>
              </a:spcBef>
            </a:pPr>
            <a:r>
              <a:rPr lang="en-US" sz="1600" dirty="0">
                <a:solidFill>
                  <a:prstClr val="white"/>
                </a:solidFill>
                <a:latin typeface="Garamond" panose="02020404030301010803" pitchFamily="18" charset="0"/>
              </a:rPr>
              <a:t>If </a:t>
            </a:r>
            <a:r>
              <a:rPr lang="en-US" sz="1600" dirty="0" smtClean="0">
                <a:solidFill>
                  <a:prstClr val="white"/>
                </a:solidFill>
                <a:latin typeface="Garamond" panose="02020404030301010803" pitchFamily="18" charset="0"/>
              </a:rPr>
              <a:t>our </a:t>
            </a:r>
            <a:r>
              <a:rPr lang="en-US" sz="1600" dirty="0">
                <a:solidFill>
                  <a:prstClr val="white"/>
                </a:solidFill>
                <a:latin typeface="Garamond" panose="02020404030301010803" pitchFamily="18" charset="0"/>
              </a:rPr>
              <a:t>profits are negative or too low:</a:t>
            </a:r>
          </a:p>
          <a:p>
            <a:pPr lvl="2"/>
            <a:r>
              <a:rPr lang="en-US" sz="1600" dirty="0">
                <a:solidFill>
                  <a:prstClr val="white"/>
                </a:solidFill>
                <a:latin typeface="Garamond" panose="02020404030301010803" pitchFamily="18" charset="0"/>
              </a:rPr>
              <a:t> a) </a:t>
            </a:r>
            <a:r>
              <a:rPr lang="en-US" sz="1600" dirty="0" smtClean="0">
                <a:solidFill>
                  <a:prstClr val="white"/>
                </a:solidFill>
                <a:latin typeface="Garamond" panose="02020404030301010803" pitchFamily="18" charset="0"/>
              </a:rPr>
              <a:t>Reduce </a:t>
            </a:r>
            <a:r>
              <a:rPr lang="en-US" sz="1600" dirty="0">
                <a:solidFill>
                  <a:prstClr val="white"/>
                </a:solidFill>
                <a:latin typeface="Garamond" panose="02020404030301010803" pitchFamily="18" charset="0"/>
              </a:rPr>
              <a:t>cost of </a:t>
            </a:r>
            <a:r>
              <a:rPr lang="en-US" sz="1600" dirty="0" smtClean="0">
                <a:solidFill>
                  <a:prstClr val="white"/>
                </a:solidFill>
                <a:latin typeface="Garamond" panose="02020404030301010803" pitchFamily="18" charset="0"/>
              </a:rPr>
              <a:t>product/service </a:t>
            </a:r>
            <a:r>
              <a:rPr lang="en-US" sz="1600" dirty="0">
                <a:solidFill>
                  <a:prstClr val="white"/>
                </a:solidFill>
                <a:latin typeface="Garamond" panose="02020404030301010803" pitchFamily="18" charset="0"/>
              </a:rPr>
              <a:t>or,</a:t>
            </a:r>
            <a:br>
              <a:rPr lang="en-US" sz="1600" dirty="0">
                <a:solidFill>
                  <a:prstClr val="white"/>
                </a:solidFill>
                <a:latin typeface="Garamond" panose="02020404030301010803" pitchFamily="18" charset="0"/>
              </a:rPr>
            </a:br>
            <a:r>
              <a:rPr lang="en-US" sz="1600" dirty="0">
                <a:solidFill>
                  <a:prstClr val="white"/>
                </a:solidFill>
                <a:latin typeface="Garamond" panose="02020404030301010803" pitchFamily="18" charset="0"/>
              </a:rPr>
              <a:t> b) </a:t>
            </a:r>
            <a:r>
              <a:rPr lang="en-US" sz="1600" dirty="0" smtClean="0">
                <a:solidFill>
                  <a:prstClr val="white"/>
                </a:solidFill>
                <a:latin typeface="Garamond" panose="02020404030301010803" pitchFamily="18" charset="0"/>
              </a:rPr>
              <a:t>Increase </a:t>
            </a:r>
            <a:r>
              <a:rPr lang="en-US" sz="1600" dirty="0">
                <a:solidFill>
                  <a:prstClr val="white"/>
                </a:solidFill>
                <a:latin typeface="Garamond" panose="02020404030301010803" pitchFamily="18" charset="0"/>
              </a:rPr>
              <a:t>price and improve  </a:t>
            </a:r>
            <a:r>
              <a:rPr lang="en-US" sz="1600" dirty="0" smtClean="0">
                <a:solidFill>
                  <a:prstClr val="white"/>
                </a:solidFill>
                <a:latin typeface="Garamond" panose="02020404030301010803" pitchFamily="18" charset="0"/>
              </a:rPr>
              <a:t>product/service </a:t>
            </a:r>
            <a:r>
              <a:rPr lang="en-US" sz="1600" dirty="0">
                <a:solidFill>
                  <a:prstClr val="white"/>
                </a:solidFill>
                <a:latin typeface="Garamond" panose="02020404030301010803" pitchFamily="18" charset="0"/>
              </a:rPr>
              <a:t>quality</a:t>
            </a:r>
          </a:p>
          <a:p>
            <a:pPr marL="457200" indent="-457200">
              <a:spcBef>
                <a:spcPts val="600"/>
              </a:spcBef>
              <a:buFont typeface="+mj-lt"/>
              <a:buAutoNum type="arabicPeriod"/>
            </a:pPr>
            <a:r>
              <a:rPr lang="en-US" sz="1600" dirty="0">
                <a:solidFill>
                  <a:srgbClr val="FFFF00"/>
                </a:solidFill>
                <a:latin typeface="Garamond" panose="02020404030301010803" pitchFamily="18" charset="0"/>
              </a:rPr>
              <a:t>If you changed product features or price, repeat steps </a:t>
            </a:r>
            <a:r>
              <a:rPr lang="en-US" sz="1600" dirty="0" smtClean="0">
                <a:solidFill>
                  <a:srgbClr val="FFFF00"/>
                </a:solidFill>
                <a:latin typeface="Garamond" panose="02020404030301010803" pitchFamily="18" charset="0"/>
              </a:rPr>
              <a:t>1 </a:t>
            </a:r>
            <a:r>
              <a:rPr lang="en-US" sz="1600" dirty="0">
                <a:solidFill>
                  <a:srgbClr val="FFFF00"/>
                </a:solidFill>
                <a:latin typeface="Garamond" panose="02020404030301010803" pitchFamily="18" charset="0"/>
              </a:rPr>
              <a:t>to </a:t>
            </a:r>
            <a:r>
              <a:rPr lang="en-US" sz="1600" dirty="0" smtClean="0">
                <a:solidFill>
                  <a:srgbClr val="FFFF00"/>
                </a:solidFill>
                <a:latin typeface="Garamond" panose="02020404030301010803" pitchFamily="18" charset="0"/>
              </a:rPr>
              <a:t>2</a:t>
            </a:r>
            <a:endParaRPr lang="en-US" sz="1600" dirty="0">
              <a:solidFill>
                <a:srgbClr val="FFFF00"/>
              </a:solidFill>
              <a:latin typeface="Garamond" panose="02020404030301010803" pitchFamily="18" charset="0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0"/>
          </p:nvPr>
        </p:nvSpPr>
        <p:spPr bwMode="auto">
          <a:xfrm>
            <a:off x="3124200" y="6477000"/>
            <a:ext cx="2895600" cy="365125"/>
          </a:xfrm>
          <a:ln>
            <a:miter lim="800000"/>
            <a:headEnd/>
            <a:tailEnd/>
          </a:ln>
        </p:spPr>
        <p:txBody>
          <a:bodyPr wrap="square" bIns="0" numCol="1" anchor="b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fld id="{0156F295-7426-4FD1-B3E9-54AA597B8576}" type="slidenum">
              <a:rPr lang="en-US" sz="1600" b="1" smtClean="0">
                <a:solidFill>
                  <a:prstClr val="white"/>
                </a:solidFill>
              </a:rPr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t>25</a:t>
            </a:fld>
            <a:endParaRPr lang="mr-IN" sz="1600" b="1" dirty="0" smtClean="0">
              <a:solidFill>
                <a:prstClr val="white"/>
              </a:solidFill>
            </a:endParaRPr>
          </a:p>
        </p:txBody>
      </p:sp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4724400" y="304800"/>
            <a:ext cx="41148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2"/>
            <a:r>
              <a:rPr lang="en-US" sz="4000" dirty="0">
                <a:solidFill>
                  <a:prstClr val="white"/>
                </a:solidFill>
                <a:latin typeface="Bradley Hand ITC" pitchFamily="66" charset="0"/>
              </a:rPr>
              <a:t>Key </a:t>
            </a:r>
            <a:r>
              <a:rPr lang="en-US" sz="4000" dirty="0" smtClean="0">
                <a:solidFill>
                  <a:prstClr val="white"/>
                </a:solidFill>
                <a:latin typeface="Bradley Hand ITC" pitchFamily="66" charset="0"/>
              </a:rPr>
              <a:t>points</a:t>
            </a:r>
            <a:endParaRPr lang="x-none" sz="4000" dirty="0">
              <a:solidFill>
                <a:prstClr val="white"/>
              </a:solidFill>
              <a:latin typeface="Bradley Hand ITC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724400" y="1012686"/>
            <a:ext cx="4267200" cy="5311913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75000"/>
                  <a:lumOff val="25000"/>
                  <a:shade val="30000"/>
                  <a:satMod val="115000"/>
                </a:schemeClr>
              </a:gs>
              <a:gs pos="50000">
                <a:schemeClr val="tx1">
                  <a:lumMod val="75000"/>
                  <a:lumOff val="25000"/>
                  <a:shade val="67500"/>
                  <a:satMod val="115000"/>
                </a:schemeClr>
              </a:gs>
              <a:gs pos="100000">
                <a:schemeClr val="tx1">
                  <a:lumMod val="75000"/>
                  <a:lumOff val="25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lIns="137160" anchor="ctr"/>
          <a:lstStyle/>
          <a:p>
            <a:pPr>
              <a:spcBef>
                <a:spcPts val="600"/>
              </a:spcBef>
            </a:pPr>
            <a:r>
              <a:rPr lang="x-none" sz="1400" dirty="0" smtClean="0">
                <a:solidFill>
                  <a:schemeClr val="bg1"/>
                </a:solidFill>
                <a:latin typeface="Garamond" panose="02020404030301010803" pitchFamily="18" charset="0"/>
              </a:rPr>
              <a:t>मूल्य की जांच करने के लिए जांचसूची/चेकलिस्ट:</a:t>
            </a:r>
            <a:r>
              <a:rPr lang="en-US" sz="1400" dirty="0" smtClean="0">
                <a:solidFill>
                  <a:schemeClr val="bg1"/>
                </a:solidFill>
                <a:latin typeface="Garamond" panose="02020404030301010803" pitchFamily="18" charset="0"/>
              </a:rPr>
              <a:t> </a:t>
            </a:r>
            <a:endParaRPr lang="en-US" sz="1400" dirty="0">
              <a:solidFill>
                <a:schemeClr val="bg1"/>
              </a:solidFill>
              <a:latin typeface="Garamond" panose="02020404030301010803" pitchFamily="18" charset="0"/>
            </a:endParaRPr>
          </a:p>
          <a:p>
            <a:pPr marL="457200" indent="-457200">
              <a:lnSpc>
                <a:spcPct val="130000"/>
              </a:lnSpc>
              <a:buSzPct val="100000"/>
              <a:buFont typeface="+mj-lt"/>
              <a:buAutoNum type="alphaUcPeriod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1400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वहनीयता/खरीदने की क्षमता (ग्राहकों के लिए)</a:t>
            </a:r>
          </a:p>
          <a:p>
            <a:pPr marL="685800">
              <a:lnSpc>
                <a:spcPct val="130000"/>
              </a:lnSpc>
              <a:buSzPct val="10000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1400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क्या आपके ग्राहक इतने पैसों का भुगतान कर सकते हैं?</a:t>
            </a:r>
          </a:p>
          <a:p>
            <a:pPr marL="685800">
              <a:lnSpc>
                <a:spcPct val="130000"/>
              </a:lnSpc>
              <a:buSzPct val="10000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1400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क्या वे यह कभी—कभी या नियमित तौर पर कर सकते हैं? आप हर महीने कितना बेच सकते हैं और आपके व्यापार की स्थिरता का यह एक संकेत है</a:t>
            </a:r>
          </a:p>
          <a:p>
            <a:pPr marL="457200" indent="-457200">
              <a:lnSpc>
                <a:spcPct val="130000"/>
              </a:lnSpc>
              <a:buSzPct val="10000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US" sz="1400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B. </a:t>
            </a:r>
            <a:r>
              <a:rPr lang="x-none" sz="1400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लाभप्रदता (व्यापार का )</a:t>
            </a:r>
          </a:p>
          <a:p>
            <a:pPr marL="749300" indent="-457200">
              <a:lnSpc>
                <a:spcPct val="130000"/>
              </a:lnSpc>
              <a:buSzPct val="10000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1400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जो मूल्य आपने निर्धारित किया है, उस पर अपने व्यापार का लाभ जांचिए</a:t>
            </a:r>
          </a:p>
          <a:p>
            <a:pPr marL="749300" indent="-457200">
              <a:lnSpc>
                <a:spcPct val="130000"/>
              </a:lnSpc>
              <a:buSzPct val="10000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1400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यदि लाभ कम या घाटा हो रहा है, तो</a:t>
            </a:r>
          </a:p>
          <a:p>
            <a:pPr marL="1028700" indent="-457200">
              <a:lnSpc>
                <a:spcPct val="130000"/>
              </a:lnSpc>
              <a:buSzPct val="100000"/>
              <a:buFont typeface="+mj-lt"/>
              <a:buAutoNum type="alphaLcParenR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1400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या तो उत्पाद की लागत घटा दीजिए</a:t>
            </a:r>
          </a:p>
          <a:p>
            <a:pPr marL="1028700" indent="-457200">
              <a:lnSpc>
                <a:spcPct val="130000"/>
              </a:lnSpc>
              <a:buSzPct val="100000"/>
              <a:buFont typeface="+mj-lt"/>
              <a:buAutoNum type="alphaLcParenR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x-none" sz="1400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या फिर मूल्य बढ़ा दीजिए और उत्पाद के गुण/गुणवत्ता को बेहतर कर दीजिए</a:t>
            </a:r>
          </a:p>
          <a:p>
            <a:pPr marL="457200" indent="-457200">
              <a:lnSpc>
                <a:spcPct val="130000"/>
              </a:lnSpc>
              <a:buSzPct val="10000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</a:pPr>
            <a:r>
              <a:rPr lang="en-US" sz="1400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C.</a:t>
            </a:r>
            <a:r>
              <a:rPr lang="x-none" sz="1400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 अगर आप उत्पाद के गुण या मूल्य बदलते हैं, तो चरण 1 से 3 को दोहराइए</a:t>
            </a:r>
            <a:endParaRPr lang="en-US" sz="1400" dirty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61632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3124200" y="6356350"/>
            <a:ext cx="2895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fld id="{F3B6D15D-5E2B-4026-B75C-22CFB76785BF}" type="slidenum">
              <a:rPr lang="en-US" sz="1600" b="1" smtClean="0"/>
              <a:pPr algn="ctr" eaLnBrk="1" hangingPunct="1"/>
              <a:t>26</a:t>
            </a:fld>
            <a:endParaRPr lang="en-US" sz="1600" b="1" smtClean="0"/>
          </a:p>
        </p:txBody>
      </p:sp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228600" y="1214438"/>
            <a:ext cx="4319588" cy="35861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2945" tIns="41473" rIns="82945" bIns="41473"/>
          <a:lstStyle/>
          <a:p>
            <a:pPr marL="200025" indent="-200025" fontAlgn="auto">
              <a:spcBef>
                <a:spcPts val="0"/>
              </a:spcBef>
              <a:spcAft>
                <a:spcPts val="1200"/>
              </a:spcAft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sz="2000" dirty="0">
              <a:solidFill>
                <a:srgbClr val="000000"/>
              </a:solidFill>
              <a:latin typeface="+mj-lt"/>
              <a:cs typeface="+mn-cs"/>
            </a:endParaRPr>
          </a:p>
          <a:p>
            <a:pPr marL="200025" indent="-200025" fontAlgn="auto">
              <a:spcBef>
                <a:spcPts val="0"/>
              </a:spcBef>
              <a:spcAft>
                <a:spcPts val="0"/>
              </a:spcAft>
              <a:buSzPct val="10000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dirty="0">
              <a:solidFill>
                <a:srgbClr val="000000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10248" name="Text Box 17"/>
          <p:cNvSpPr txBox="1">
            <a:spLocks noChangeArrowheads="1"/>
          </p:cNvSpPr>
          <p:nvPr/>
        </p:nvSpPr>
        <p:spPr bwMode="auto">
          <a:xfrm>
            <a:off x="-39280" y="2335212"/>
            <a:ext cx="414338" cy="33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42452" rIns="81639" bIns="42452">
            <a:spAutoFit/>
          </a:bodyPr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ts val="1025"/>
              </a:spcBef>
            </a:pPr>
            <a:r>
              <a:rPr lang="en-GB" sz="1600" b="1" dirty="0">
                <a:solidFill>
                  <a:srgbClr val="000000"/>
                </a:solidFill>
                <a:latin typeface="Wingdings" pitchFamily="2" charset="2"/>
                <a:cs typeface="Times New Roman" pitchFamily="18" charset="0"/>
                <a:sym typeface="Wingdings" pitchFamily="2" charset="2"/>
              </a:rPr>
              <a:t></a:t>
            </a:r>
            <a:endParaRPr lang="en-GB" sz="1600" b="1" dirty="0">
              <a:solidFill>
                <a:srgbClr val="000000"/>
              </a:solidFill>
              <a:latin typeface="Wingdings" pitchFamily="2" charset="2"/>
              <a:cs typeface="Times New Roman" pitchFamily="18" charset="0"/>
            </a:endParaRPr>
          </a:p>
        </p:txBody>
      </p:sp>
      <p:sp>
        <p:nvSpPr>
          <p:cNvPr id="10249" name="Text Box 17"/>
          <p:cNvSpPr txBox="1">
            <a:spLocks noChangeArrowheads="1"/>
          </p:cNvSpPr>
          <p:nvPr/>
        </p:nvSpPr>
        <p:spPr bwMode="auto">
          <a:xfrm>
            <a:off x="-57150" y="1198563"/>
            <a:ext cx="414338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42452" rIns="81639" bIns="42452">
            <a:spAutoFit/>
          </a:bodyPr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ts val="1025"/>
              </a:spcBef>
            </a:pPr>
            <a:r>
              <a:rPr lang="en-GB" sz="1400" b="1" dirty="0">
                <a:solidFill>
                  <a:srgbClr val="00B050"/>
                </a:solidFill>
                <a:latin typeface="Wingdings" pitchFamily="2" charset="2"/>
                <a:cs typeface="Times New Roman" pitchFamily="18" charset="0"/>
              </a:rPr>
              <a:t></a:t>
            </a:r>
          </a:p>
        </p:txBody>
      </p:sp>
      <p:sp>
        <p:nvSpPr>
          <p:cNvPr id="10" name="Text Box 1"/>
          <p:cNvSpPr txBox="1">
            <a:spLocks noChangeArrowheads="1"/>
          </p:cNvSpPr>
          <p:nvPr/>
        </p:nvSpPr>
        <p:spPr bwMode="auto">
          <a:xfrm>
            <a:off x="381000" y="152400"/>
            <a:ext cx="40386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GB" sz="2400" dirty="0"/>
              <a:t>Agenda</a:t>
            </a: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381000" y="1066800"/>
            <a:ext cx="4038600" cy="52578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457200" indent="-457200">
              <a:spcAft>
                <a:spcPts val="800"/>
              </a:spcAft>
              <a:buFont typeface="+mj-lt"/>
              <a:buAutoNum type="arabicPeriod"/>
            </a:pPr>
            <a:r>
              <a:rPr lang="en-AU" sz="2000" dirty="0"/>
              <a:t>Definition of terms used</a:t>
            </a:r>
            <a:endParaRPr lang="en-US" sz="2000" dirty="0"/>
          </a:p>
          <a:p>
            <a:pPr marL="457200" indent="-457200">
              <a:spcAft>
                <a:spcPts val="800"/>
              </a:spcAft>
              <a:buFont typeface="+mj-lt"/>
              <a:buAutoNum type="arabicPeriod"/>
            </a:pPr>
            <a:r>
              <a:rPr lang="en-AU" sz="2000" dirty="0"/>
              <a:t>Steps in pricing</a:t>
            </a:r>
            <a:endParaRPr lang="en-US" sz="2000" dirty="0"/>
          </a:p>
          <a:p>
            <a:pPr marL="457200" indent="-457200">
              <a:spcAft>
                <a:spcPts val="800"/>
              </a:spcAft>
              <a:buFont typeface="+mj-lt"/>
              <a:buAutoNum type="arabicPeriod"/>
            </a:pPr>
            <a:r>
              <a:rPr lang="en-AU" sz="2000" dirty="0"/>
              <a:t>Verifying the price</a:t>
            </a:r>
            <a:endParaRPr lang="en-US" sz="2000" dirty="0"/>
          </a:p>
          <a:p>
            <a:pPr marL="457200" indent="-457200">
              <a:spcAft>
                <a:spcPts val="800"/>
              </a:spcAft>
              <a:buFont typeface="+mj-lt"/>
              <a:buAutoNum type="arabicPeriod"/>
            </a:pPr>
            <a:r>
              <a:rPr lang="en-AU" sz="2000" dirty="0" smtClean="0"/>
              <a:t>Discounts</a:t>
            </a:r>
            <a:endParaRPr lang="en-US" sz="2000" dirty="0"/>
          </a:p>
        </p:txBody>
      </p:sp>
      <p:sp>
        <p:nvSpPr>
          <p:cNvPr id="13" name="Text Box 1"/>
          <p:cNvSpPr txBox="1">
            <a:spLocks noChangeArrowheads="1"/>
          </p:cNvSpPr>
          <p:nvPr/>
        </p:nvSpPr>
        <p:spPr bwMode="auto">
          <a:xfrm>
            <a:off x="4686401" y="152400"/>
            <a:ext cx="40386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x-none" sz="2400" dirty="0" smtClean="0"/>
              <a:t>लक्ष्य</a:t>
            </a:r>
            <a:endParaRPr lang="en-GB" sz="2400" dirty="0"/>
          </a:p>
        </p:txBody>
      </p:sp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4686401" y="1066800"/>
            <a:ext cx="4038600" cy="52578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457200" lvl="1" indent="-457200" eaLnBrk="1" hangingPunct="1">
              <a:lnSpc>
                <a:spcPct val="150000"/>
              </a:lnSpc>
              <a:buSzPct val="100000"/>
              <a:buFont typeface="+mj-lt"/>
              <a:buAutoNum type="arabicPeriod"/>
              <a:defRPr/>
            </a:pPr>
            <a:endParaRPr lang="en-US" sz="24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5" name="Text Box 17"/>
          <p:cNvSpPr txBox="1">
            <a:spLocks noChangeArrowheads="1"/>
          </p:cNvSpPr>
          <p:nvPr/>
        </p:nvSpPr>
        <p:spPr bwMode="auto">
          <a:xfrm>
            <a:off x="-76200" y="1603375"/>
            <a:ext cx="414338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42452" rIns="81639" bIns="42452">
            <a:spAutoFit/>
          </a:bodyPr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ts val="1025"/>
              </a:spcBef>
            </a:pPr>
            <a:r>
              <a:rPr lang="en-GB" sz="1400" b="1" dirty="0">
                <a:solidFill>
                  <a:srgbClr val="00B050"/>
                </a:solidFill>
                <a:latin typeface="Wingdings" pitchFamily="2" charset="2"/>
                <a:cs typeface="Times New Roman" pitchFamily="18" charset="0"/>
              </a:rPr>
              <a:t></a:t>
            </a:r>
          </a:p>
        </p:txBody>
      </p:sp>
      <p:sp>
        <p:nvSpPr>
          <p:cNvPr id="16" name="Text Box 17"/>
          <p:cNvSpPr txBox="1">
            <a:spLocks noChangeArrowheads="1"/>
          </p:cNvSpPr>
          <p:nvPr/>
        </p:nvSpPr>
        <p:spPr bwMode="auto">
          <a:xfrm>
            <a:off x="-76200" y="1984375"/>
            <a:ext cx="414338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42452" rIns="81639" bIns="42452">
            <a:spAutoFit/>
          </a:bodyPr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ts val="1025"/>
              </a:spcBef>
            </a:pPr>
            <a:r>
              <a:rPr lang="en-GB" sz="1400" b="1" dirty="0">
                <a:solidFill>
                  <a:srgbClr val="00B050"/>
                </a:solidFill>
                <a:latin typeface="Wingdings" pitchFamily="2" charset="2"/>
                <a:cs typeface="Times New Roman" pitchFamily="18" charset="0"/>
              </a:rPr>
              <a:t></a:t>
            </a:r>
          </a:p>
        </p:txBody>
      </p:sp>
    </p:spTree>
    <p:extLst>
      <p:ext uri="{BB962C8B-B14F-4D97-AF65-F5344CB8AC3E}">
        <p14:creationId xmlns:p14="http://schemas.microsoft.com/office/powerpoint/2010/main" val="497523390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505200" y="6356350"/>
            <a:ext cx="2133600" cy="365125"/>
          </a:xfrm>
          <a:ln>
            <a:miter lim="800000"/>
            <a:headEnd/>
            <a:tailEnd/>
          </a:ln>
        </p:spPr>
        <p:txBody>
          <a:bodyPr vert="horz" wrap="square" lIns="91440" tIns="45720" rIns="91440" bIns="0" numCol="1" rtlCol="0" anchor="b" anchorCtr="0" compatLnSpc="1">
            <a:prstTxWarp prst="textNoShape">
              <a:avLst/>
            </a:prstTxWarp>
          </a:bodyPr>
          <a:lstStyle/>
          <a:p>
            <a:pPr algn="ctr"/>
            <a:fld id="{99D88EA1-2B7C-4D13-97F2-DD3624D5E1FA}" type="slidenum">
              <a:rPr lang="en-US" sz="1600" b="1">
                <a:solidFill>
                  <a:prstClr val="black"/>
                </a:solidFill>
              </a:rPr>
              <a:pPr algn="ctr"/>
              <a:t>27</a:t>
            </a:fld>
            <a:endParaRPr lang="en-US" sz="1600" b="1">
              <a:solidFill>
                <a:prstClr val="black"/>
              </a:solidFill>
            </a:endParaRPr>
          </a:p>
        </p:txBody>
      </p:sp>
      <p:sp>
        <p:nvSpPr>
          <p:cNvPr id="9" name="Wave 8"/>
          <p:cNvSpPr/>
          <p:nvPr/>
        </p:nvSpPr>
        <p:spPr>
          <a:xfrm>
            <a:off x="4648200" y="5334000"/>
            <a:ext cx="4038600" cy="1193800"/>
          </a:xfrm>
          <a:prstGeom prst="wave">
            <a:avLst/>
          </a:prstGeom>
          <a:solidFill>
            <a:srgbClr val="F6A8E7"/>
          </a:solidFill>
          <a:ln>
            <a:solidFill>
              <a:srgbClr val="F6A8E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x-none" dirty="0" smtClean="0">
                <a:solidFill>
                  <a:schemeClr val="tx1"/>
                </a:solidFill>
              </a:rPr>
              <a:t>हर पैक पर 5 रु. की छूट। ऑफर सीमित... स्टॉक खत्म होने तक</a:t>
            </a:r>
            <a:endParaRPr lang="en-IN" dirty="0">
              <a:solidFill>
                <a:schemeClr val="tx1"/>
              </a:solidFill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 bwMode="auto">
          <a:xfrm>
            <a:off x="4648200" y="274638"/>
            <a:ext cx="3962400" cy="715962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2945" tIns="41473" rIns="82945" bIns="41473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eaLnBrk="1" hangingPunct="1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</a:pPr>
            <a:r>
              <a:rPr lang="x-none" sz="24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परिभाषा: छूट</a:t>
            </a:r>
            <a:endParaRPr lang="en-US" sz="24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Rectangle 6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648200" y="1295400"/>
            <a:ext cx="3962400" cy="39370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x-none" sz="2000" dirty="0" smtClean="0">
                <a:solidFill>
                  <a:schemeClr val="dk1"/>
                </a:solidFill>
              </a:rPr>
              <a:t>छूट का अर्थ है अस्थाई तौर पर मूल्य घटाना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x-none" sz="2000" dirty="0" smtClean="0">
                <a:solidFill>
                  <a:schemeClr val="dk1"/>
                </a:solidFill>
              </a:rPr>
              <a:t>एक व्यापार को कुछ ही समयावधि के लिए छूट का प्रयोग करना चाहिए</a:t>
            </a:r>
          </a:p>
          <a:p>
            <a:pPr marL="688975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x-none" dirty="0" smtClean="0">
                <a:solidFill>
                  <a:schemeClr val="dk1"/>
                </a:solidFill>
              </a:rPr>
              <a:t>दीर्घकालिक छूट मूल्य घटाने के समान ही हो जाते हैं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x-none" sz="2000" dirty="0" smtClean="0">
                <a:solidFill>
                  <a:schemeClr val="dk1"/>
                </a:solidFill>
              </a:rPr>
              <a:t>उदाहरण के लिए:</a:t>
            </a:r>
          </a:p>
          <a:p>
            <a:pPr marL="914400" indent="-457200" eaLnBrk="1" hangingPunct="1">
              <a:buFont typeface="+mj-lt"/>
              <a:buAutoNum type="arabicPeriod"/>
              <a:defRPr/>
            </a:pPr>
            <a:r>
              <a:rPr lang="x-none" dirty="0" smtClean="0">
                <a:solidFill>
                  <a:schemeClr val="dk1"/>
                </a:solidFill>
              </a:rPr>
              <a:t>दीवाली की सेल में छूट</a:t>
            </a:r>
          </a:p>
          <a:p>
            <a:pPr marL="914400" indent="-457200" eaLnBrk="1" hangingPunct="1">
              <a:buFont typeface="+mj-lt"/>
              <a:buAutoNum type="arabicPeriod"/>
              <a:defRPr/>
            </a:pPr>
            <a:r>
              <a:rPr lang="x-none" dirty="0" smtClean="0">
                <a:solidFill>
                  <a:schemeClr val="dk1"/>
                </a:solidFill>
              </a:rPr>
              <a:t>नियमित ग्राहकों को छूट</a:t>
            </a:r>
          </a:p>
          <a:p>
            <a:pPr marL="914400" indent="-457200" eaLnBrk="1" hangingPunct="1">
              <a:buFont typeface="+mj-lt"/>
              <a:buAutoNum type="arabicPeriod"/>
              <a:defRPr/>
            </a:pPr>
            <a:r>
              <a:rPr lang="x-none" dirty="0" smtClean="0">
                <a:solidFill>
                  <a:schemeClr val="dk1"/>
                </a:solidFill>
              </a:rPr>
              <a:t>'सिर्फ 31 अक्टूबर तक — 25</a:t>
            </a:r>
            <a:r>
              <a:rPr lang="en-US" dirty="0" smtClean="0"/>
              <a:t>%</a:t>
            </a:r>
            <a:r>
              <a:rPr lang="x-none" dirty="0" smtClean="0">
                <a:solidFill>
                  <a:schemeClr val="dk1"/>
                </a:solidFill>
              </a:rPr>
              <a:t> छूट'</a:t>
            </a:r>
            <a:endParaRPr lang="en-US" dirty="0"/>
          </a:p>
        </p:txBody>
      </p:sp>
      <p:sp>
        <p:nvSpPr>
          <p:cNvPr id="13" name="Wave 12"/>
          <p:cNvSpPr/>
          <p:nvPr/>
        </p:nvSpPr>
        <p:spPr>
          <a:xfrm>
            <a:off x="457200" y="5359400"/>
            <a:ext cx="4038600" cy="1193800"/>
          </a:xfrm>
          <a:prstGeom prst="wave">
            <a:avLst/>
          </a:prstGeom>
          <a:solidFill>
            <a:srgbClr val="F6A8E7"/>
          </a:solidFill>
          <a:ln>
            <a:solidFill>
              <a:srgbClr val="F6A8E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dirty="0" err="1">
                <a:solidFill>
                  <a:schemeClr val="tx1"/>
                </a:solidFill>
              </a:rPr>
              <a:t>Rs</a:t>
            </a:r>
            <a:r>
              <a:rPr lang="en-US" sz="2000" dirty="0">
                <a:solidFill>
                  <a:schemeClr val="tx1"/>
                </a:solidFill>
              </a:rPr>
              <a:t>. 5 off on every pack. </a:t>
            </a:r>
            <a:r>
              <a:rPr lang="en-US" dirty="0">
                <a:solidFill>
                  <a:schemeClr val="tx1"/>
                </a:solidFill>
              </a:rPr>
              <a:t>Offer limited…till stocks last</a:t>
            </a:r>
            <a:endParaRPr lang="en-IN" dirty="0">
              <a:solidFill>
                <a:schemeClr val="tx1"/>
              </a:solidFill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 bwMode="auto">
          <a:xfrm>
            <a:off x="457200" y="300038"/>
            <a:ext cx="3962400" cy="715962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2945" tIns="41473" rIns="82945" bIns="41473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eaLnBrk="1" hangingPunct="1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</a:pPr>
            <a:r>
              <a:rPr lang="en-US" sz="24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Definition: Discounts</a:t>
            </a:r>
            <a:endParaRPr lang="en-US" sz="24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15" name="Rectangle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57200" y="1320800"/>
            <a:ext cx="3962400" cy="39370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chemeClr val="dk1"/>
                </a:solidFill>
              </a:rPr>
              <a:t>Discounts are </a:t>
            </a:r>
            <a:r>
              <a:rPr lang="en-US" sz="2000" u="sng" dirty="0">
                <a:solidFill>
                  <a:schemeClr val="dk1"/>
                </a:solidFill>
              </a:rPr>
              <a:t>temporary</a:t>
            </a:r>
            <a:r>
              <a:rPr lang="en-US" sz="2000" dirty="0">
                <a:solidFill>
                  <a:schemeClr val="dk1"/>
                </a:solidFill>
              </a:rPr>
              <a:t> reductions in price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cs typeface="Arial" charset="0"/>
              </a:rPr>
              <a:t>A business should use discounts for short periods of time only</a:t>
            </a:r>
            <a:endParaRPr lang="en-US" sz="900" dirty="0">
              <a:cs typeface="Arial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en-US" dirty="0">
                <a:cs typeface="Arial" charset="0"/>
              </a:rPr>
              <a:t>Long-term discounts become like price reductions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Examples : </a:t>
            </a:r>
          </a:p>
          <a:p>
            <a:pPr marL="914400" lvl="1" indent="-457200">
              <a:buFont typeface="+mj-lt"/>
              <a:buAutoNum type="arabicPeriod"/>
              <a:defRPr/>
            </a:pPr>
            <a:r>
              <a:rPr lang="en-US" dirty="0"/>
              <a:t>Discount for Diwali sale</a:t>
            </a:r>
          </a:p>
          <a:p>
            <a:pPr marL="914400" lvl="1" indent="-457200">
              <a:buFont typeface="+mj-lt"/>
              <a:buAutoNum type="arabicPeriod"/>
              <a:defRPr/>
            </a:pPr>
            <a:r>
              <a:rPr lang="en-US" dirty="0"/>
              <a:t>Discount for regular customers</a:t>
            </a:r>
          </a:p>
          <a:p>
            <a:pPr marL="914400" lvl="1" indent="-457200">
              <a:buFont typeface="+mj-lt"/>
              <a:buAutoNum type="arabicPeriod"/>
              <a:defRPr/>
            </a:pPr>
            <a:r>
              <a:rPr lang="en-US" dirty="0"/>
              <a:t>“Only till Oct 31 – 25% off”</a:t>
            </a:r>
          </a:p>
        </p:txBody>
      </p:sp>
    </p:spTree>
    <p:extLst>
      <p:ext uri="{BB962C8B-B14F-4D97-AF65-F5344CB8AC3E}">
        <p14:creationId xmlns:p14="http://schemas.microsoft.com/office/powerpoint/2010/main" val="12009992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429000" y="6356350"/>
            <a:ext cx="2133600" cy="365125"/>
          </a:xfrm>
          <a:ln>
            <a:miter lim="800000"/>
            <a:headEnd/>
            <a:tailEnd/>
          </a:ln>
        </p:spPr>
        <p:txBody>
          <a:bodyPr vert="horz" wrap="square" lIns="91440" tIns="45720" rIns="91440" bIns="0" numCol="1" rtlCol="0" anchor="b" anchorCtr="0" compatLnSpc="1">
            <a:prstTxWarp prst="textNoShape">
              <a:avLst/>
            </a:prstTxWarp>
          </a:bodyPr>
          <a:lstStyle/>
          <a:p>
            <a:pPr algn="ctr"/>
            <a:fld id="{BF1AACF8-A139-42A4-9AEC-1AD9C08ACAFD}" type="slidenum">
              <a:rPr lang="en-US" sz="1600" b="1">
                <a:solidFill>
                  <a:prstClr val="black"/>
                </a:solidFill>
              </a:rPr>
              <a:pPr algn="ctr"/>
              <a:t>28</a:t>
            </a:fld>
            <a:endParaRPr lang="en-US" sz="1600" b="1">
              <a:solidFill>
                <a:prstClr val="black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4648200" y="274638"/>
            <a:ext cx="3962400" cy="868362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2945" tIns="41473" rIns="82945" bIns="41473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eaLnBrk="1" hangingPunct="1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</a:pPr>
            <a:r>
              <a:rPr lang="x-none" sz="2400" smtClean="0">
                <a:solidFill>
                  <a:srgbClr val="000000"/>
                </a:solidFill>
                <a:latin typeface="Arial" charset="0"/>
                <a:cs typeface="Arial" charset="0"/>
              </a:rPr>
              <a:t>छूट और मुफ्त वस्तुएं: कब उपयोग करें</a:t>
            </a:r>
            <a:endParaRPr lang="en-US" sz="24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Rectangle 6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648200" y="1295400"/>
            <a:ext cx="3962400" cy="49530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x-none" sz="2000" dirty="0" smtClean="0">
                <a:cs typeface="Arial" charset="0"/>
              </a:rPr>
              <a:t>आय में अल्प—कालिक वृद्धि के लिए</a:t>
            </a:r>
          </a:p>
          <a:p>
            <a:pPr marL="635000" indent="-342900">
              <a:buFont typeface="Arial" panose="020B0604020202020204" pitchFamily="34" charset="0"/>
              <a:buChar char="•"/>
              <a:defRPr/>
            </a:pPr>
            <a:r>
              <a:rPr lang="x-none" dirty="0" smtClean="0">
                <a:cs typeface="Arial" charset="0"/>
              </a:rPr>
              <a:t>त्योहारों के दौरान</a:t>
            </a:r>
          </a:p>
          <a:p>
            <a:pPr marL="635000" indent="-342900">
              <a:buFont typeface="Arial" panose="020B0604020202020204" pitchFamily="34" charset="0"/>
              <a:buChar char="•"/>
              <a:defRPr/>
            </a:pPr>
            <a:r>
              <a:rPr lang="x-none" dirty="0" smtClean="0">
                <a:cs typeface="Arial" charset="0"/>
              </a:rPr>
              <a:t>खत्म या खराब होने वाली वस्तुओं पर</a:t>
            </a:r>
          </a:p>
          <a:p>
            <a:pPr marL="635000" indent="-342900">
              <a:buFont typeface="Arial" panose="020B0604020202020204" pitchFamily="34" charset="0"/>
              <a:buChar char="•"/>
              <a:defRPr/>
            </a:pPr>
            <a:r>
              <a:rPr lang="x-none" dirty="0" smtClean="0">
                <a:cs typeface="Arial" charset="0"/>
              </a:rPr>
              <a:t>उन वस्तुओं पर जो कि फैशन से बाहर, पुरानी या मौसमी (जैसे स्वेटर्स) हैं</a:t>
            </a:r>
          </a:p>
          <a:p>
            <a:pPr marL="635000" indent="-342900">
              <a:buFont typeface="Arial" panose="020B0604020202020204" pitchFamily="34" charset="0"/>
              <a:buChar char="•"/>
              <a:defRPr/>
            </a:pPr>
            <a:r>
              <a:rPr lang="x-none" dirty="0" smtClean="0">
                <a:cs typeface="Arial" charset="0"/>
              </a:rPr>
              <a:t>अधिक स्टॉक को बेचने के लिए (कार्यशील पूंजी निकालना)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x-none" sz="2000" dirty="0" smtClean="0">
                <a:cs typeface="Arial" charset="0"/>
              </a:rPr>
              <a:t>ग्राहक को नए उत्पादों को आजमाने के लिए प्रेरित करने के लिए</a:t>
            </a:r>
          </a:p>
          <a:p>
            <a:pPr marL="635000" indent="-342900">
              <a:buFont typeface="Arial" panose="020B0604020202020204" pitchFamily="34" charset="0"/>
              <a:buChar char="•"/>
              <a:defRPr/>
            </a:pPr>
            <a:r>
              <a:rPr lang="x-none" dirty="0" smtClean="0">
                <a:cs typeface="Arial" charset="0"/>
              </a:rPr>
              <a:t>नया व्यापार आरंभ करने पर</a:t>
            </a:r>
          </a:p>
          <a:p>
            <a:pPr marL="635000" indent="-342900">
              <a:buFont typeface="Arial" panose="020B0604020202020204" pitchFamily="34" charset="0"/>
              <a:buChar char="•"/>
              <a:defRPr/>
            </a:pPr>
            <a:r>
              <a:rPr lang="x-none" dirty="0" smtClean="0">
                <a:cs typeface="Arial" charset="0"/>
              </a:rPr>
              <a:t>नया उत्पाद आरंभ करने पर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x-none" sz="2000" dirty="0" smtClean="0">
                <a:cs typeface="Arial" charset="0"/>
              </a:rPr>
              <a:t>दीर्घकालिक ग्राहकों को खुश करने के लिए</a:t>
            </a:r>
            <a:endParaRPr lang="en-US" dirty="0">
              <a:cs typeface="Arial" charset="0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 bwMode="auto">
          <a:xfrm>
            <a:off x="457200" y="274638"/>
            <a:ext cx="3962400" cy="868362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2945" tIns="41473" rIns="82945" bIns="41473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eaLnBrk="1" hangingPunct="1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</a:pPr>
            <a:r>
              <a:rPr lang="en-IN" sz="2400" dirty="0">
                <a:solidFill>
                  <a:srgbClr val="000000"/>
                </a:solidFill>
                <a:latin typeface="Arial" charset="0"/>
                <a:cs typeface="Arial" charset="0"/>
              </a:rPr>
              <a:t>Discounts and free items:  When to use</a:t>
            </a:r>
            <a:endParaRPr lang="en-US" sz="24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11" name="Rectangle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57200" y="1295400"/>
            <a:ext cx="3962400" cy="49530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pPr marL="342900" indent="-342900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US" sz="1625" dirty="0">
                <a:cs typeface="Arial" charset="0"/>
              </a:rPr>
              <a:t>For short-term increase in </a:t>
            </a:r>
            <a:r>
              <a:rPr lang="en-US" sz="1625" dirty="0" smtClean="0">
                <a:cs typeface="Arial" charset="0"/>
              </a:rPr>
              <a:t>revenue we can offer discounts</a:t>
            </a:r>
            <a:endParaRPr lang="en-US" sz="1625" dirty="0">
              <a:cs typeface="Arial" charset="0"/>
            </a:endParaRPr>
          </a:p>
          <a:p>
            <a:pPr marL="800100" lvl="1" indent="-342900">
              <a:lnSpc>
                <a:spcPct val="130000"/>
              </a:lnSpc>
              <a:spcBef>
                <a:spcPts val="0"/>
              </a:spcBef>
              <a:buFont typeface="+mj-lt"/>
              <a:buAutoNum type="arabicPeriod"/>
              <a:defRPr/>
            </a:pPr>
            <a:r>
              <a:rPr lang="en-US" sz="1625" dirty="0">
                <a:cs typeface="Arial" charset="0"/>
              </a:rPr>
              <a:t>During festival seasons</a:t>
            </a:r>
          </a:p>
          <a:p>
            <a:pPr marL="800100" lvl="1" indent="-342900">
              <a:lnSpc>
                <a:spcPct val="130000"/>
              </a:lnSpc>
              <a:spcBef>
                <a:spcPts val="0"/>
              </a:spcBef>
              <a:buFont typeface="+mj-lt"/>
              <a:buAutoNum type="arabicPeriod"/>
              <a:defRPr/>
            </a:pPr>
            <a:r>
              <a:rPr lang="en-US" sz="1625" dirty="0">
                <a:cs typeface="Arial" charset="0"/>
              </a:rPr>
              <a:t>On items about to expire or spoil</a:t>
            </a:r>
          </a:p>
          <a:p>
            <a:pPr marL="800100" lvl="1" indent="-342900">
              <a:lnSpc>
                <a:spcPct val="130000"/>
              </a:lnSpc>
              <a:spcBef>
                <a:spcPts val="0"/>
              </a:spcBef>
              <a:buFont typeface="+mj-lt"/>
              <a:buAutoNum type="arabicPeriod"/>
              <a:defRPr/>
            </a:pPr>
            <a:r>
              <a:rPr lang="en-US" sz="1625" dirty="0">
                <a:cs typeface="Arial" charset="0"/>
              </a:rPr>
              <a:t>On items that are </a:t>
            </a:r>
            <a:r>
              <a:rPr lang="en-US" sz="1625" dirty="0" err="1">
                <a:cs typeface="Arial" charset="0"/>
              </a:rPr>
              <a:t>out-of</a:t>
            </a:r>
            <a:r>
              <a:rPr lang="en-US" sz="1625" dirty="0">
                <a:cs typeface="Arial" charset="0"/>
              </a:rPr>
              <a:t>–fashion, old or seasonal (sweaters)</a:t>
            </a:r>
          </a:p>
          <a:p>
            <a:pPr marL="800100" lvl="1" indent="-342900">
              <a:lnSpc>
                <a:spcPct val="130000"/>
              </a:lnSpc>
              <a:spcBef>
                <a:spcPts val="0"/>
              </a:spcBef>
              <a:buFont typeface="+mj-lt"/>
              <a:buAutoNum type="arabicPeriod"/>
              <a:defRPr/>
            </a:pPr>
            <a:r>
              <a:rPr lang="en-US" sz="1625" dirty="0">
                <a:cs typeface="Arial" charset="0"/>
              </a:rPr>
              <a:t>To sell excess stock (release working capital)</a:t>
            </a:r>
          </a:p>
          <a:p>
            <a:pPr marL="342900" indent="-342900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US" sz="1625" dirty="0" smtClean="0">
                <a:cs typeface="Arial" charset="0"/>
              </a:rPr>
              <a:t>We can also offer discounts to </a:t>
            </a:r>
            <a:r>
              <a:rPr lang="en-US" sz="1625" dirty="0">
                <a:cs typeface="Arial" charset="0"/>
              </a:rPr>
              <a:t>get customers to try new </a:t>
            </a:r>
            <a:r>
              <a:rPr lang="en-US" sz="1625" dirty="0" smtClean="0">
                <a:cs typeface="Arial" charset="0"/>
              </a:rPr>
              <a:t>products or services or when we start a new business</a:t>
            </a:r>
          </a:p>
          <a:p>
            <a:pPr marL="342900" indent="-342900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US" sz="1625" dirty="0" smtClean="0">
                <a:cs typeface="Arial" charset="0"/>
              </a:rPr>
              <a:t>Sometimes we can offer discounts to </a:t>
            </a:r>
            <a:r>
              <a:rPr lang="en-US" sz="1625" dirty="0">
                <a:cs typeface="Arial" charset="0"/>
              </a:rPr>
              <a:t>make long-time customers feel </a:t>
            </a:r>
            <a:r>
              <a:rPr lang="en-US" sz="1625" dirty="0" smtClean="0">
                <a:cs typeface="Arial" charset="0"/>
              </a:rPr>
              <a:t>happy</a:t>
            </a:r>
            <a:endParaRPr lang="en-US" sz="1625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88086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505200" y="6356350"/>
            <a:ext cx="2133600" cy="365125"/>
          </a:xfrm>
          <a:ln>
            <a:miter lim="800000"/>
            <a:headEnd/>
            <a:tailEnd/>
          </a:ln>
        </p:spPr>
        <p:txBody>
          <a:bodyPr vert="horz" wrap="square" lIns="91440" tIns="45720" rIns="91440" bIns="0" numCol="1" rtlCol="0" anchor="b" anchorCtr="0" compatLnSpc="1">
            <a:prstTxWarp prst="textNoShape">
              <a:avLst/>
            </a:prstTxWarp>
          </a:bodyPr>
          <a:lstStyle/>
          <a:p>
            <a:pPr algn="ctr"/>
            <a:fld id="{302075EE-EAAF-4274-97C3-CA9F06D0555B}" type="slidenum">
              <a:rPr lang="en-US" sz="1600" b="1">
                <a:solidFill>
                  <a:prstClr val="black"/>
                </a:solidFill>
              </a:rPr>
              <a:pPr algn="ctr"/>
              <a:t>29</a:t>
            </a:fld>
            <a:endParaRPr lang="en-US" sz="1600" b="1">
              <a:solidFill>
                <a:prstClr val="black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4648200" y="274638"/>
            <a:ext cx="3962400" cy="868362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2945" tIns="41473" rIns="82945" bIns="41473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eaLnBrk="1" hangingPunct="1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</a:pPr>
            <a:r>
              <a:rPr lang="x-none" sz="24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छूट बनाम मुफ्त वस्तुएं </a:t>
            </a:r>
            <a:endParaRPr lang="en-US" sz="24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648200" y="1295400"/>
            <a:ext cx="3962400" cy="49530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pPr marL="342900" indent="-342900">
              <a:lnSpc>
                <a:spcPct val="110000"/>
              </a:lnSpc>
              <a:buFont typeface="Arial" panose="020B0604020202020204" pitchFamily="34" charset="0"/>
              <a:buChar char="•"/>
              <a:defRPr/>
            </a:pPr>
            <a:endParaRPr lang="en-US" dirty="0">
              <a:cs typeface="Arial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457200" y="274638"/>
            <a:ext cx="3962400" cy="868362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2945" tIns="41473" rIns="82945" bIns="41473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eaLnBrk="1" hangingPunct="1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</a:pPr>
            <a:r>
              <a:rPr lang="en-US" sz="2400" dirty="0" smtClean="0">
                <a:latin typeface="Arial" charset="0"/>
                <a:cs typeface="Arial" charset="0"/>
              </a:rPr>
              <a:t>Discounts versus Free items</a:t>
            </a:r>
            <a:endParaRPr lang="en-US" sz="24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57200" y="1295400"/>
            <a:ext cx="3962400" cy="49530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pPr marL="342900" indent="-342900">
              <a:lnSpc>
                <a:spcPct val="110000"/>
              </a:lnSpc>
              <a:buFont typeface="Arial" panose="020B0604020202020204" pitchFamily="34" charset="0"/>
              <a:buChar char="•"/>
              <a:defRPr/>
            </a:pPr>
            <a:r>
              <a:rPr lang="en-US" dirty="0">
                <a:cs typeface="Arial" charset="0"/>
              </a:rPr>
              <a:t>Usually it is better to give extra quantity free instead of discount</a:t>
            </a:r>
          </a:p>
          <a:p>
            <a:pPr marL="342900" indent="-342900">
              <a:lnSpc>
                <a:spcPct val="110000"/>
              </a:lnSpc>
              <a:buFont typeface="Arial" panose="020B0604020202020204" pitchFamily="34" charset="0"/>
              <a:buChar char="•"/>
              <a:defRPr/>
            </a:pPr>
            <a:r>
              <a:rPr lang="en-US" dirty="0" smtClean="0">
                <a:cs typeface="Arial" charset="0"/>
              </a:rPr>
              <a:t>Example</a:t>
            </a:r>
            <a:r>
              <a:rPr lang="en-US" dirty="0">
                <a:cs typeface="Arial" charset="0"/>
              </a:rPr>
              <a:t>: </a:t>
            </a:r>
          </a:p>
          <a:p>
            <a:pPr marL="800100" lvl="1" indent="-342900">
              <a:lnSpc>
                <a:spcPct val="110000"/>
              </a:lnSpc>
              <a:buFont typeface="Arial" panose="020B0604020202020204" pitchFamily="34" charset="0"/>
              <a:buChar char="•"/>
              <a:defRPr/>
            </a:pPr>
            <a:r>
              <a:rPr lang="en-US" dirty="0" err="1" smtClean="0"/>
              <a:t>Kanku’s</a:t>
            </a:r>
            <a:r>
              <a:rPr lang="en-US" dirty="0" smtClean="0"/>
              <a:t> </a:t>
            </a:r>
            <a:r>
              <a:rPr lang="en-US" dirty="0"/>
              <a:t>general store </a:t>
            </a:r>
            <a:r>
              <a:rPr lang="en-US" dirty="0" smtClean="0"/>
              <a:t>buys </a:t>
            </a:r>
            <a:r>
              <a:rPr lang="en-US" dirty="0" err="1"/>
              <a:t>Neema</a:t>
            </a:r>
            <a:r>
              <a:rPr lang="en-US" dirty="0"/>
              <a:t> soap </a:t>
            </a:r>
            <a:r>
              <a:rPr lang="en-US" dirty="0" smtClean="0"/>
              <a:t>for </a:t>
            </a:r>
            <a:r>
              <a:rPr lang="en-US" dirty="0" err="1"/>
              <a:t>Rs</a:t>
            </a:r>
            <a:r>
              <a:rPr lang="en-US" dirty="0"/>
              <a:t>. </a:t>
            </a:r>
            <a:r>
              <a:rPr lang="en-US" dirty="0" smtClean="0"/>
              <a:t>9 and </a:t>
            </a:r>
            <a:r>
              <a:rPr lang="en-US" dirty="0"/>
              <a:t>sells </a:t>
            </a:r>
            <a:r>
              <a:rPr lang="en-US" dirty="0" smtClean="0"/>
              <a:t>for </a:t>
            </a:r>
            <a:r>
              <a:rPr lang="en-US" dirty="0" err="1"/>
              <a:t>Rs</a:t>
            </a:r>
            <a:r>
              <a:rPr lang="en-US" dirty="0"/>
              <a:t>. 12, </a:t>
            </a:r>
          </a:p>
          <a:p>
            <a:pPr marL="800100" lvl="1" indent="-342900">
              <a:lnSpc>
                <a:spcPct val="110000"/>
              </a:lnSpc>
              <a:buFont typeface="Arial" panose="020B0604020202020204" pitchFamily="34" charset="0"/>
              <a:buChar char="•"/>
              <a:defRPr/>
            </a:pPr>
            <a:r>
              <a:rPr lang="en-US" dirty="0" err="1" smtClean="0">
                <a:cs typeface="Arial" charset="0"/>
              </a:rPr>
              <a:t>Kanku</a:t>
            </a:r>
            <a:r>
              <a:rPr lang="en-US" dirty="0" smtClean="0">
                <a:cs typeface="Arial" charset="0"/>
              </a:rPr>
              <a:t> wants </a:t>
            </a:r>
            <a:r>
              <a:rPr lang="en-US" dirty="0">
                <a:cs typeface="Arial" charset="0"/>
              </a:rPr>
              <a:t>to decide between a </a:t>
            </a:r>
            <a:r>
              <a:rPr lang="en-US" dirty="0" err="1">
                <a:cs typeface="Arial" charset="0"/>
              </a:rPr>
              <a:t>Rs</a:t>
            </a:r>
            <a:r>
              <a:rPr lang="en-US" dirty="0">
                <a:cs typeface="Arial" charset="0"/>
              </a:rPr>
              <a:t>. 2 discount and a free shampoo sachet free worth </a:t>
            </a:r>
            <a:r>
              <a:rPr lang="en-US" dirty="0" err="1">
                <a:cs typeface="Arial" charset="0"/>
              </a:rPr>
              <a:t>Rs</a:t>
            </a:r>
            <a:r>
              <a:rPr lang="en-US" dirty="0">
                <a:cs typeface="Arial" charset="0"/>
              </a:rPr>
              <a:t>. 2</a:t>
            </a:r>
          </a:p>
          <a:p>
            <a:pPr marL="800100" lvl="1" indent="-342900">
              <a:lnSpc>
                <a:spcPct val="110000"/>
              </a:lnSpc>
              <a:buFont typeface="Arial" panose="020B0604020202020204" pitchFamily="34" charset="0"/>
              <a:buChar char="•"/>
              <a:defRPr/>
            </a:pPr>
            <a:r>
              <a:rPr lang="en-US" dirty="0">
                <a:cs typeface="Arial" charset="0"/>
              </a:rPr>
              <a:t>The shop-keeper bought sachets in bulk for </a:t>
            </a:r>
            <a:r>
              <a:rPr lang="en-US" dirty="0" err="1">
                <a:cs typeface="Arial" charset="0"/>
              </a:rPr>
              <a:t>Rs</a:t>
            </a:r>
            <a:r>
              <a:rPr lang="en-US" dirty="0">
                <a:cs typeface="Arial" charset="0"/>
              </a:rPr>
              <a:t>. 1.60 each</a:t>
            </a:r>
          </a:p>
          <a:p>
            <a:pPr marL="800100" lvl="1" indent="-342900">
              <a:lnSpc>
                <a:spcPct val="110000"/>
              </a:lnSpc>
              <a:buFont typeface="Arial" panose="020B0604020202020204" pitchFamily="34" charset="0"/>
              <a:buChar char="•"/>
              <a:defRPr/>
            </a:pPr>
            <a:r>
              <a:rPr lang="en-US" dirty="0" smtClean="0">
                <a:cs typeface="Arial" charset="0"/>
              </a:rPr>
              <a:t>What </a:t>
            </a:r>
            <a:r>
              <a:rPr lang="en-US" dirty="0">
                <a:cs typeface="Arial" charset="0"/>
              </a:rPr>
              <a:t>should the shopkeeper do?</a:t>
            </a:r>
          </a:p>
        </p:txBody>
      </p:sp>
    </p:spTree>
    <p:extLst>
      <p:ext uri="{BB962C8B-B14F-4D97-AF65-F5344CB8AC3E}">
        <p14:creationId xmlns:p14="http://schemas.microsoft.com/office/powerpoint/2010/main" val="1258839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ext Box 1"/>
          <p:cNvSpPr txBox="1">
            <a:spLocks noChangeArrowheads="1"/>
          </p:cNvSpPr>
          <p:nvPr/>
        </p:nvSpPr>
        <p:spPr bwMode="auto">
          <a:xfrm>
            <a:off x="228600" y="152400"/>
            <a:ext cx="4240213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400" dirty="0">
                <a:solidFill>
                  <a:srgbClr val="000000"/>
                </a:solidFill>
                <a:cs typeface="Arial" charset="0"/>
              </a:rPr>
              <a:t>Business viability – Five factors</a:t>
            </a:r>
            <a:endParaRPr lang="en-GB" sz="24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0243" name="Text Box 2"/>
          <p:cNvSpPr txBox="1">
            <a:spLocks noChangeArrowheads="1"/>
          </p:cNvSpPr>
          <p:nvPr/>
        </p:nvSpPr>
        <p:spPr bwMode="auto">
          <a:xfrm>
            <a:off x="228600" y="1035050"/>
            <a:ext cx="4240213" cy="353695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20000"/>
              </a:lnSpc>
              <a:buSzPct val="100000"/>
              <a:buFont typeface="Arial" charset="0"/>
              <a:buChar char="•"/>
            </a:pPr>
            <a:r>
              <a:rPr lang="en-US" sz="2000" dirty="0">
                <a:solidFill>
                  <a:srgbClr val="000000"/>
                </a:solidFill>
                <a:cs typeface="Arial" charset="0"/>
              </a:rPr>
              <a:t>There are 5 aspects which are key to the viability of the business</a:t>
            </a:r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152400" y="4648200"/>
            <a:ext cx="4343400" cy="1905000"/>
          </a:xfrm>
          <a:prstGeom prst="rect">
            <a:avLst/>
          </a:prstGeom>
          <a:solidFill>
            <a:srgbClr val="FF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42452" rIns="81639" bIns="42452"/>
          <a:lstStyle/>
          <a:p>
            <a:pPr algn="ctr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</a:pPr>
            <a:r>
              <a:rPr lang="en-IN" sz="2000" dirty="0" smtClean="0">
                <a:solidFill>
                  <a:srgbClr val="000000"/>
                </a:solidFill>
                <a:latin typeface="Garamond" pitchFamily="18" charset="0"/>
              </a:rPr>
              <a:t>Costs decide the prices of our products and services. Prices, in turn, decide our profits. In this module, we will look at how to price our products and </a:t>
            </a:r>
            <a:r>
              <a:rPr lang="en-IN" sz="2000" dirty="0">
                <a:solidFill>
                  <a:srgbClr val="000000"/>
                </a:solidFill>
                <a:latin typeface="Garamond" pitchFamily="18" charset="0"/>
              </a:rPr>
              <a:t>services. These factors are applicable for production, trading and services.</a:t>
            </a:r>
          </a:p>
        </p:txBody>
      </p:sp>
      <p:grpSp>
        <p:nvGrpSpPr>
          <p:cNvPr id="2" name="Group 24"/>
          <p:cNvGrpSpPr>
            <a:grpSpLocks/>
          </p:cNvGrpSpPr>
          <p:nvPr/>
        </p:nvGrpSpPr>
        <p:grpSpPr bwMode="auto">
          <a:xfrm>
            <a:off x="533400" y="1905000"/>
            <a:ext cx="3505200" cy="2565400"/>
            <a:chOff x="1338600" y="3225600"/>
            <a:chExt cx="3274022" cy="2565579"/>
          </a:xfrm>
        </p:grpSpPr>
        <p:sp>
          <p:nvSpPr>
            <p:cNvPr id="11" name="Rectangle 10"/>
            <p:cNvSpPr/>
            <p:nvPr/>
          </p:nvSpPr>
          <p:spPr>
            <a:xfrm>
              <a:off x="1338600" y="3225600"/>
              <a:ext cx="3274022" cy="43183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dirty="0" smtClean="0">
                  <a:solidFill>
                    <a:schemeClr val="tx1"/>
                  </a:solidFill>
                </a:rPr>
                <a:t>1. Customers &amp; Competitors</a:t>
              </a:r>
              <a:endParaRPr lang="en-US" sz="2000" dirty="0">
                <a:solidFill>
                  <a:schemeClr val="tx1"/>
                </a:solidFill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338600" y="3759037"/>
              <a:ext cx="3274022" cy="43183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dirty="0" smtClean="0">
                  <a:solidFill>
                    <a:schemeClr val="tx1"/>
                  </a:solidFill>
                </a:rPr>
                <a:t>2. Capabilities</a:t>
              </a:r>
              <a:endParaRPr lang="en-US" sz="2000" b="1" u="sng" dirty="0">
                <a:solidFill>
                  <a:srgbClr val="C00000"/>
                </a:solidFill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338600" y="4292474"/>
              <a:ext cx="3274022" cy="43183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dirty="0" smtClean="0">
                  <a:solidFill>
                    <a:schemeClr val="tx1"/>
                  </a:solidFill>
                </a:rPr>
                <a:t>3. Cost </a:t>
              </a:r>
              <a:r>
                <a:rPr lang="en-US" sz="2000" dirty="0">
                  <a:solidFill>
                    <a:schemeClr val="tx1"/>
                  </a:solidFill>
                </a:rPr>
                <a:t>and </a:t>
              </a:r>
              <a:r>
                <a:rPr lang="en-US" sz="2000" dirty="0" smtClean="0">
                  <a:solidFill>
                    <a:schemeClr val="tx1"/>
                  </a:solidFill>
                </a:rPr>
                <a:t>Profits</a:t>
              </a:r>
              <a:endParaRPr lang="en-US" sz="2000" dirty="0">
                <a:solidFill>
                  <a:schemeClr val="tx1"/>
                </a:solidFill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338600" y="4825912"/>
              <a:ext cx="3274022" cy="43183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dirty="0" smtClean="0">
                  <a:solidFill>
                    <a:schemeClr val="tx1"/>
                  </a:solidFill>
                </a:rPr>
                <a:t>4. Capital</a:t>
              </a:r>
              <a:endParaRPr lang="en-US" sz="2000" dirty="0">
                <a:solidFill>
                  <a:schemeClr val="tx1"/>
                </a:solidFill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1338600" y="5359349"/>
              <a:ext cx="3274022" cy="43183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dirty="0" smtClean="0">
                  <a:solidFill>
                    <a:schemeClr val="tx1"/>
                  </a:solidFill>
                </a:rPr>
                <a:t>5. Environment of the business</a:t>
              </a:r>
              <a:endParaRPr lang="en-US" sz="2000" dirty="0">
                <a:solidFill>
                  <a:schemeClr val="tx1"/>
                </a:solidFill>
              </a:endParaRPr>
            </a:p>
          </p:txBody>
        </p:sp>
      </p:grpSp>
      <p:sp>
        <p:nvSpPr>
          <p:cNvPr id="2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048000" y="6416675"/>
            <a:ext cx="2895600" cy="365125"/>
          </a:xfrm>
        </p:spPr>
        <p:txBody>
          <a:bodyPr bIns="0" anchor="b" anchorCtr="0"/>
          <a:lstStyle/>
          <a:p>
            <a:pPr algn="ctr">
              <a:defRPr/>
            </a:pPr>
            <a:fld id="{D4E9F27F-99D4-4143-8420-5CAD55FFBA71}" type="slidenum">
              <a:rPr lang="en-US" sz="1600" b="1" smtClean="0">
                <a:solidFill>
                  <a:schemeClr val="tx1"/>
                </a:solidFill>
              </a:rPr>
              <a:pPr algn="ctr">
                <a:defRPr/>
              </a:pPr>
              <a:t>3</a:t>
            </a:fld>
            <a:endParaRPr lang="en-US" sz="1600" b="1" smtClean="0">
              <a:solidFill>
                <a:schemeClr val="tx1"/>
              </a:solidFill>
            </a:endParaRPr>
          </a:p>
        </p:txBody>
      </p:sp>
      <p:sp>
        <p:nvSpPr>
          <p:cNvPr id="27" name="Text Box 1"/>
          <p:cNvSpPr txBox="1">
            <a:spLocks noChangeArrowheads="1"/>
          </p:cNvSpPr>
          <p:nvPr/>
        </p:nvSpPr>
        <p:spPr bwMode="auto">
          <a:xfrm>
            <a:off x="4648200" y="152400"/>
            <a:ext cx="4240213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x-none" sz="2400" dirty="0" smtClean="0">
                <a:solidFill>
                  <a:srgbClr val="000000"/>
                </a:solidFill>
                <a:cs typeface="Arial" charset="0"/>
              </a:rPr>
              <a:t>व्यापार की लाभप्रदता/ व्यवहारिकता — पांच कारक</a:t>
            </a:r>
            <a:endParaRPr lang="en-GB" sz="24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9" name="Text Box 2"/>
          <p:cNvSpPr txBox="1">
            <a:spLocks noChangeArrowheads="1"/>
          </p:cNvSpPr>
          <p:nvPr/>
        </p:nvSpPr>
        <p:spPr bwMode="auto">
          <a:xfrm>
            <a:off x="4648200" y="1035050"/>
            <a:ext cx="4240213" cy="353695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20000"/>
              </a:lnSpc>
              <a:buSzPct val="100000"/>
              <a:buFont typeface="Arial" charset="0"/>
              <a:buChar char="•"/>
            </a:pPr>
            <a:r>
              <a:rPr lang="x-none" sz="2000" dirty="0" smtClean="0">
                <a:solidFill>
                  <a:srgbClr val="000000"/>
                </a:solidFill>
                <a:cs typeface="Arial" charset="0"/>
              </a:rPr>
              <a:t>व्यापार की लाभप्रदता के लिए 5 पहलू महत्वपूर्ण हैं</a:t>
            </a:r>
            <a:endParaRPr lang="en-US" sz="20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30" name="Rectangle 4"/>
          <p:cNvSpPr>
            <a:spLocks noChangeArrowheads="1"/>
          </p:cNvSpPr>
          <p:nvPr/>
        </p:nvSpPr>
        <p:spPr bwMode="auto">
          <a:xfrm>
            <a:off x="4572000" y="4648200"/>
            <a:ext cx="4343400" cy="1905000"/>
          </a:xfrm>
          <a:prstGeom prst="rect">
            <a:avLst/>
          </a:prstGeom>
          <a:solidFill>
            <a:srgbClr val="FF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42452" rIns="81639" bIns="42452"/>
          <a:lstStyle/>
          <a:p>
            <a:pPr algn="ctr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</a:pPr>
            <a:endParaRPr lang="en-IN" sz="2400" dirty="0">
              <a:solidFill>
                <a:srgbClr val="000000"/>
              </a:solidFill>
              <a:latin typeface="Garamond" pitchFamily="18" charset="0"/>
            </a:endParaRPr>
          </a:p>
        </p:txBody>
      </p:sp>
      <p:grpSp>
        <p:nvGrpSpPr>
          <p:cNvPr id="31" name="Group 24"/>
          <p:cNvGrpSpPr>
            <a:grpSpLocks/>
          </p:cNvGrpSpPr>
          <p:nvPr/>
        </p:nvGrpSpPr>
        <p:grpSpPr bwMode="auto">
          <a:xfrm>
            <a:off x="4953000" y="1905000"/>
            <a:ext cx="3505200" cy="2565400"/>
            <a:chOff x="1338600" y="3225600"/>
            <a:chExt cx="3274022" cy="2565579"/>
          </a:xfrm>
        </p:grpSpPr>
        <p:sp>
          <p:nvSpPr>
            <p:cNvPr id="38" name="Rectangle 37"/>
            <p:cNvSpPr/>
            <p:nvPr/>
          </p:nvSpPr>
          <p:spPr>
            <a:xfrm>
              <a:off x="1338600" y="3225600"/>
              <a:ext cx="3274022" cy="43183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dirty="0" smtClean="0">
                  <a:solidFill>
                    <a:schemeClr val="tx1"/>
                  </a:solidFill>
                </a:rPr>
                <a:t>1. </a:t>
              </a:r>
              <a:r>
                <a:rPr lang="x-none" sz="2000" dirty="0" smtClean="0">
                  <a:solidFill>
                    <a:schemeClr val="tx1"/>
                  </a:solidFill>
                </a:rPr>
                <a:t>ग्राहक और प्रतिद्वंद्वी</a:t>
              </a:r>
              <a:endParaRPr lang="en-US" sz="2000" dirty="0">
                <a:solidFill>
                  <a:schemeClr val="tx1"/>
                </a:solidFill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1338600" y="3759037"/>
              <a:ext cx="3274022" cy="43183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dirty="0" smtClean="0">
                  <a:solidFill>
                    <a:schemeClr val="tx1"/>
                  </a:solidFill>
                </a:rPr>
                <a:t>2. </a:t>
              </a:r>
              <a:r>
                <a:rPr lang="x-none" sz="2000" dirty="0" smtClean="0">
                  <a:solidFill>
                    <a:schemeClr val="tx1"/>
                  </a:solidFill>
                </a:rPr>
                <a:t>क्षमता </a:t>
              </a:r>
              <a:endParaRPr lang="en-US" sz="2000" b="1" u="sng" dirty="0">
                <a:solidFill>
                  <a:srgbClr val="C00000"/>
                </a:solidFill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1338600" y="4292474"/>
              <a:ext cx="3274022" cy="43183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dirty="0" smtClean="0">
                  <a:solidFill>
                    <a:schemeClr val="tx1"/>
                  </a:solidFill>
                </a:rPr>
                <a:t>3. </a:t>
              </a:r>
              <a:r>
                <a:rPr lang="x-none" sz="2000" dirty="0" smtClean="0">
                  <a:solidFill>
                    <a:schemeClr val="tx1"/>
                  </a:solidFill>
                </a:rPr>
                <a:t>लागत और लाभ </a:t>
              </a:r>
              <a:endParaRPr lang="en-US" sz="2000" dirty="0">
                <a:solidFill>
                  <a:schemeClr val="tx1"/>
                </a:solidFill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1338600" y="4825912"/>
              <a:ext cx="3274022" cy="43183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dirty="0" smtClean="0">
                  <a:solidFill>
                    <a:schemeClr val="tx1"/>
                  </a:solidFill>
                </a:rPr>
                <a:t>4. </a:t>
              </a:r>
              <a:r>
                <a:rPr lang="x-none" sz="2000" dirty="0" smtClean="0">
                  <a:solidFill>
                    <a:schemeClr val="tx1"/>
                  </a:solidFill>
                </a:rPr>
                <a:t>पूंजी</a:t>
              </a:r>
              <a:endParaRPr lang="en-US" sz="2000" dirty="0">
                <a:solidFill>
                  <a:schemeClr val="tx1"/>
                </a:solidFill>
              </a:endParaRP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338600" y="5359349"/>
              <a:ext cx="3274022" cy="43183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dirty="0" smtClean="0">
                  <a:solidFill>
                    <a:schemeClr val="tx1"/>
                  </a:solidFill>
                </a:rPr>
                <a:t>5. </a:t>
              </a:r>
              <a:r>
                <a:rPr lang="x-none" sz="2000" dirty="0" smtClean="0">
                  <a:solidFill>
                    <a:schemeClr val="tx1"/>
                  </a:solidFill>
                </a:rPr>
                <a:t>व्यापार का वातावरण </a:t>
              </a:r>
              <a:endParaRPr lang="en-US" sz="20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" name="Group 23"/>
          <p:cNvGrpSpPr>
            <a:grpSpLocks/>
          </p:cNvGrpSpPr>
          <p:nvPr/>
        </p:nvGrpSpPr>
        <p:grpSpPr bwMode="auto">
          <a:xfrm>
            <a:off x="4294187" y="1905000"/>
            <a:ext cx="506413" cy="2576513"/>
            <a:chOff x="533400" y="3206750"/>
            <a:chExt cx="505968" cy="2576342"/>
          </a:xfrm>
        </p:grpSpPr>
        <p:sp>
          <p:nvSpPr>
            <p:cNvPr id="17" name="Oval 16"/>
            <p:cNvSpPr>
              <a:spLocks noChangeAspect="1"/>
            </p:cNvSpPr>
            <p:nvPr/>
          </p:nvSpPr>
          <p:spPr bwMode="auto">
            <a:xfrm>
              <a:off x="533400" y="3206750"/>
              <a:ext cx="505968" cy="442884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dirty="0">
                  <a:solidFill>
                    <a:schemeClr val="tx1"/>
                  </a:solidFill>
                </a:rPr>
                <a:t>C</a:t>
              </a:r>
            </a:p>
          </p:txBody>
        </p:sp>
        <p:sp>
          <p:nvSpPr>
            <p:cNvPr id="18" name="Oval 17"/>
            <p:cNvSpPr>
              <a:spLocks noChangeAspect="1"/>
            </p:cNvSpPr>
            <p:nvPr/>
          </p:nvSpPr>
          <p:spPr bwMode="auto">
            <a:xfrm>
              <a:off x="533400" y="3740115"/>
              <a:ext cx="505968" cy="442884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dirty="0">
                  <a:solidFill>
                    <a:schemeClr val="tx1"/>
                  </a:solidFill>
                </a:rPr>
                <a:t>C</a:t>
              </a:r>
            </a:p>
          </p:txBody>
        </p:sp>
        <p:sp>
          <p:nvSpPr>
            <p:cNvPr id="19" name="Oval 18"/>
            <p:cNvSpPr>
              <a:spLocks noChangeAspect="1"/>
            </p:cNvSpPr>
            <p:nvPr/>
          </p:nvSpPr>
          <p:spPr bwMode="auto">
            <a:xfrm>
              <a:off x="533400" y="4273479"/>
              <a:ext cx="505968" cy="442884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dirty="0">
                  <a:solidFill>
                    <a:schemeClr val="tx1"/>
                  </a:solidFill>
                </a:rPr>
                <a:t>C</a:t>
              </a:r>
            </a:p>
          </p:txBody>
        </p:sp>
        <p:sp>
          <p:nvSpPr>
            <p:cNvPr id="20" name="Oval 19"/>
            <p:cNvSpPr>
              <a:spLocks noChangeAspect="1"/>
            </p:cNvSpPr>
            <p:nvPr/>
          </p:nvSpPr>
          <p:spPr bwMode="auto">
            <a:xfrm>
              <a:off x="533400" y="4806844"/>
              <a:ext cx="505968" cy="442884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dirty="0">
                  <a:solidFill>
                    <a:schemeClr val="tx1"/>
                  </a:solidFill>
                </a:rPr>
                <a:t>C</a:t>
              </a:r>
            </a:p>
          </p:txBody>
        </p:sp>
        <p:sp>
          <p:nvSpPr>
            <p:cNvPr id="21" name="Oval 20"/>
            <p:cNvSpPr>
              <a:spLocks noChangeAspect="1"/>
            </p:cNvSpPr>
            <p:nvPr/>
          </p:nvSpPr>
          <p:spPr bwMode="auto">
            <a:xfrm>
              <a:off x="533400" y="5340208"/>
              <a:ext cx="505968" cy="442884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dirty="0">
                  <a:solidFill>
                    <a:schemeClr val="tx1"/>
                  </a:solidFill>
                </a:rPr>
                <a:t>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74278039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animBg="1"/>
      <p:bldP spid="30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429000" y="6356350"/>
            <a:ext cx="2133600" cy="365125"/>
          </a:xfrm>
          <a:ln>
            <a:miter lim="800000"/>
            <a:headEnd/>
            <a:tailEnd/>
          </a:ln>
        </p:spPr>
        <p:txBody>
          <a:bodyPr vert="horz" wrap="square" lIns="91440" tIns="45720" rIns="91440" bIns="0" numCol="1" rtlCol="0" anchor="b" anchorCtr="0" compatLnSpc="1">
            <a:prstTxWarp prst="textNoShape">
              <a:avLst/>
            </a:prstTxWarp>
          </a:bodyPr>
          <a:lstStyle/>
          <a:p>
            <a:pPr algn="ctr"/>
            <a:fld id="{935EA8B6-63F9-4DEB-B345-4DF0F346AD57}" type="slidenum">
              <a:rPr lang="en-US" sz="1600" b="1">
                <a:solidFill>
                  <a:prstClr val="black"/>
                </a:solidFill>
              </a:rPr>
              <a:pPr algn="ctr"/>
              <a:t>30</a:t>
            </a:fld>
            <a:endParaRPr lang="en-US" sz="1600" b="1">
              <a:solidFill>
                <a:prstClr val="black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4648200" y="274638"/>
            <a:ext cx="3962400" cy="868362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2945" tIns="41473" rIns="82945" bIns="41473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eaLnBrk="1" hangingPunct="1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</a:pPr>
            <a:r>
              <a:rPr lang="x-none" sz="24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छूट बनाम मुफ्त वस्तुएं (जारी)</a:t>
            </a:r>
            <a:endParaRPr lang="en-US" sz="24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648200" y="1295400"/>
            <a:ext cx="3962400" cy="49530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pPr marL="0" indent="0">
              <a:buFont typeface="Arial" charset="0"/>
              <a:buNone/>
              <a:defRPr/>
            </a:pPr>
            <a:r>
              <a:rPr lang="x-none" sz="2000" dirty="0" smtClean="0">
                <a:cs typeface="Arial" charset="0"/>
              </a:rPr>
              <a:t>दुकानदार के दृष्टिकोण से:</a:t>
            </a:r>
          </a:p>
          <a:p>
            <a:pPr marL="0" indent="0">
              <a:buFont typeface="Arial" charset="0"/>
              <a:buNone/>
              <a:defRPr/>
            </a:pPr>
            <a:r>
              <a:rPr lang="x-none" sz="2000" dirty="0" smtClean="0">
                <a:cs typeface="Arial" charset="0"/>
              </a:rPr>
              <a:t>प्रति साबुन बार पर लाभ, यदि वह 2 रु. छूट देता है</a:t>
            </a:r>
          </a:p>
          <a:p>
            <a:pPr marL="0" indent="0">
              <a:buFont typeface="Arial" charset="0"/>
              <a:buNone/>
              <a:defRPr/>
            </a:pPr>
            <a:r>
              <a:rPr lang="x-none" sz="2000" dirty="0" smtClean="0">
                <a:cs typeface="Arial" charset="0"/>
              </a:rPr>
              <a:t>= मूल्य — छूट = 12 —2 —9 = </a:t>
            </a:r>
            <a:r>
              <a:rPr lang="x-none" sz="2000" b="1" u="sng" dirty="0" smtClean="0">
                <a:cs typeface="Arial" charset="0"/>
              </a:rPr>
              <a:t>1</a:t>
            </a:r>
          </a:p>
          <a:p>
            <a:pPr marL="0" indent="0">
              <a:buFont typeface="Arial" charset="0"/>
              <a:buNone/>
              <a:defRPr/>
            </a:pPr>
            <a:endParaRPr lang="x-none" sz="2000" dirty="0" smtClean="0">
              <a:cs typeface="Arial" charset="0"/>
            </a:endParaRPr>
          </a:p>
          <a:p>
            <a:pPr marL="0" indent="0">
              <a:buFont typeface="Arial" charset="0"/>
              <a:buNone/>
              <a:defRPr/>
            </a:pPr>
            <a:r>
              <a:rPr lang="x-none" sz="2000" dirty="0" smtClean="0">
                <a:cs typeface="Arial" charset="0"/>
              </a:rPr>
              <a:t>प्रति साबुन बार पर लाभ, यदि वह 2 रु. एमआरपी का पाउस मुफ्त देता है</a:t>
            </a:r>
          </a:p>
          <a:p>
            <a:pPr marL="0" indent="0">
              <a:buFont typeface="Arial" charset="0"/>
              <a:buNone/>
              <a:defRPr/>
            </a:pPr>
            <a:r>
              <a:rPr lang="x-none" sz="2000" dirty="0" smtClean="0">
                <a:cs typeface="Arial" charset="0"/>
              </a:rPr>
              <a:t>= मूल्य — छूट = 12 — 9 — 1.6 = </a:t>
            </a:r>
            <a:r>
              <a:rPr lang="x-none" sz="2000" b="1" u="sng" dirty="0" smtClean="0">
                <a:cs typeface="Arial" charset="0"/>
              </a:rPr>
              <a:t>1.4</a:t>
            </a:r>
            <a:endParaRPr lang="en-US" sz="2000" b="1" u="sng" dirty="0">
              <a:cs typeface="Arial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381000" y="274638"/>
            <a:ext cx="3962400" cy="868362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2945" tIns="41473" rIns="82945" bIns="41473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eaLnBrk="1" hangingPunct="1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</a:pPr>
            <a:r>
              <a:rPr lang="en-US" sz="2400" dirty="0" smtClean="0">
                <a:latin typeface="Arial" charset="0"/>
                <a:cs typeface="Arial" charset="0"/>
              </a:rPr>
              <a:t>Discounts versus Free items (Continued)</a:t>
            </a:r>
            <a:endParaRPr lang="en-US" sz="24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81000" y="1295400"/>
            <a:ext cx="3962400" cy="49530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pPr marL="0" indent="0">
              <a:buFont typeface="Arial" charset="0"/>
              <a:buNone/>
              <a:defRPr/>
            </a:pPr>
            <a:r>
              <a:rPr lang="en-US" sz="2000" dirty="0" smtClean="0">
                <a:cs typeface="Arial" charset="0"/>
              </a:rPr>
              <a:t>From </a:t>
            </a:r>
            <a:r>
              <a:rPr lang="en-US" sz="2000" dirty="0">
                <a:cs typeface="Arial" charset="0"/>
              </a:rPr>
              <a:t>shopkeeper perspective:</a:t>
            </a:r>
          </a:p>
          <a:p>
            <a:pPr marL="0" indent="0">
              <a:buFont typeface="Arial" charset="0"/>
              <a:buNone/>
              <a:defRPr/>
            </a:pPr>
            <a:r>
              <a:rPr lang="en-US" sz="2000" dirty="0">
                <a:cs typeface="Arial" charset="0"/>
              </a:rPr>
              <a:t>Profit per bar of soap, if </a:t>
            </a:r>
            <a:r>
              <a:rPr lang="en-US" sz="2000" dirty="0" smtClean="0">
                <a:cs typeface="Arial" charset="0"/>
              </a:rPr>
              <a:t>she </a:t>
            </a:r>
            <a:r>
              <a:rPr lang="en-US" sz="2000" dirty="0">
                <a:cs typeface="Arial" charset="0"/>
              </a:rPr>
              <a:t>gives a discount of </a:t>
            </a:r>
            <a:r>
              <a:rPr lang="en-US" sz="2000" dirty="0" err="1">
                <a:cs typeface="Arial" charset="0"/>
              </a:rPr>
              <a:t>Rs</a:t>
            </a:r>
            <a:r>
              <a:rPr lang="en-US" sz="2000" dirty="0">
                <a:cs typeface="Arial" charset="0"/>
              </a:rPr>
              <a:t>. 2</a:t>
            </a:r>
          </a:p>
          <a:p>
            <a:pPr marL="0" indent="0">
              <a:buFont typeface="Arial" pitchFamily="34" charset="0"/>
              <a:buNone/>
              <a:defRPr/>
            </a:pPr>
            <a:r>
              <a:rPr lang="en-US" sz="2000" dirty="0">
                <a:cs typeface="Arial" charset="0"/>
              </a:rPr>
              <a:t>= Price – Cost = 12 – 2 – 9 = </a:t>
            </a:r>
            <a:r>
              <a:rPr lang="en-US" sz="2000" b="1" u="sng" dirty="0">
                <a:cs typeface="Arial" charset="0"/>
              </a:rPr>
              <a:t>1</a:t>
            </a:r>
          </a:p>
          <a:p>
            <a:pPr marL="0" indent="0">
              <a:buFont typeface="Arial" pitchFamily="34" charset="0"/>
              <a:buNone/>
              <a:defRPr/>
            </a:pPr>
            <a:endParaRPr lang="en-US" sz="2000" dirty="0">
              <a:cs typeface="Arial" charset="0"/>
            </a:endParaRPr>
          </a:p>
          <a:p>
            <a:pPr marL="0" indent="0">
              <a:buFont typeface="Arial" charset="0"/>
              <a:buNone/>
              <a:defRPr/>
            </a:pPr>
            <a:r>
              <a:rPr lang="en-US" sz="2000" dirty="0">
                <a:cs typeface="Arial" charset="0"/>
              </a:rPr>
              <a:t>Profit per bar of soap, if </a:t>
            </a:r>
            <a:r>
              <a:rPr lang="en-US" sz="2000" dirty="0" smtClean="0">
                <a:cs typeface="Arial" charset="0"/>
              </a:rPr>
              <a:t>she </a:t>
            </a:r>
            <a:r>
              <a:rPr lang="en-US" sz="2000" dirty="0">
                <a:cs typeface="Arial" charset="0"/>
              </a:rPr>
              <a:t>gives a free sachet with MRP of </a:t>
            </a:r>
            <a:r>
              <a:rPr lang="en-US" sz="2000" dirty="0" err="1">
                <a:cs typeface="Arial" charset="0"/>
              </a:rPr>
              <a:t>Rs</a:t>
            </a:r>
            <a:r>
              <a:rPr lang="en-US" sz="2000" dirty="0">
                <a:cs typeface="Arial" charset="0"/>
              </a:rPr>
              <a:t>. 2</a:t>
            </a:r>
          </a:p>
          <a:p>
            <a:pPr marL="0" indent="0">
              <a:buFont typeface="Arial" pitchFamily="34" charset="0"/>
              <a:buNone/>
              <a:defRPr/>
            </a:pPr>
            <a:r>
              <a:rPr lang="en-US" sz="2000" dirty="0">
                <a:cs typeface="Arial" charset="0"/>
              </a:rPr>
              <a:t>= Price – Cost = 12 – 9 – 1.6 = </a:t>
            </a:r>
            <a:r>
              <a:rPr lang="en-US" sz="2000" b="1" u="sng" dirty="0" smtClean="0">
                <a:cs typeface="Arial" charset="0"/>
              </a:rPr>
              <a:t>1.4</a:t>
            </a:r>
          </a:p>
          <a:p>
            <a:pPr marL="0" indent="0">
              <a:buFont typeface="Arial" pitchFamily="34" charset="0"/>
              <a:buNone/>
              <a:defRPr/>
            </a:pPr>
            <a:endParaRPr lang="en-US" sz="2000" dirty="0">
              <a:cs typeface="Arial" charset="0"/>
            </a:endParaRPr>
          </a:p>
          <a:p>
            <a:pPr marL="0" indent="0">
              <a:buFont typeface="Arial" pitchFamily="34" charset="0"/>
              <a:buNone/>
              <a:defRPr/>
            </a:pPr>
            <a:r>
              <a:rPr lang="en-US" sz="2000" dirty="0" smtClean="0">
                <a:cs typeface="Arial" charset="0"/>
              </a:rPr>
              <a:t>If she gives a free item, her profits is </a:t>
            </a:r>
            <a:r>
              <a:rPr lang="en-US" sz="2000" dirty="0" err="1" smtClean="0">
                <a:cs typeface="Arial" charset="0"/>
              </a:rPr>
              <a:t>Rs</a:t>
            </a:r>
            <a:r>
              <a:rPr lang="en-US" sz="2000" dirty="0" smtClean="0">
                <a:cs typeface="Arial" charset="0"/>
              </a:rPr>
              <a:t>. 1.4 per soap which is higher than the profit of </a:t>
            </a:r>
            <a:r>
              <a:rPr lang="en-US" sz="2000" dirty="0" err="1" smtClean="0">
                <a:cs typeface="Arial" charset="0"/>
              </a:rPr>
              <a:t>Rs</a:t>
            </a:r>
            <a:r>
              <a:rPr lang="en-US" sz="2000" dirty="0" smtClean="0">
                <a:cs typeface="Arial" charset="0"/>
              </a:rPr>
              <a:t>. 1 in case she gives a discount. Hence she should offer a free item.</a:t>
            </a:r>
            <a:endParaRPr lang="en-US" sz="2000" dirty="0">
              <a:cs typeface="Arial" charset="0"/>
            </a:endParaRPr>
          </a:p>
          <a:p>
            <a:pPr marL="0" indent="0">
              <a:buFont typeface="Arial" pitchFamily="34" charset="0"/>
              <a:buNone/>
              <a:defRPr/>
            </a:pPr>
            <a:endParaRPr lang="en-US" sz="2000" dirty="0">
              <a:cs typeface="Arial" charset="0"/>
            </a:endParaRPr>
          </a:p>
          <a:p>
            <a:pPr marL="0" indent="0">
              <a:buFont typeface="Arial" pitchFamily="34" charset="0"/>
              <a:buNone/>
              <a:defRPr/>
            </a:pPr>
            <a:endParaRPr lang="en-US" sz="2000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88093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429000" y="6356350"/>
            <a:ext cx="2133600" cy="365125"/>
          </a:xfrm>
          <a:ln>
            <a:miter lim="800000"/>
            <a:headEnd/>
            <a:tailEnd/>
          </a:ln>
        </p:spPr>
        <p:txBody>
          <a:bodyPr vert="horz" wrap="square" lIns="91440" tIns="45720" rIns="91440" bIns="0" numCol="1" rtlCol="0" anchor="b" anchorCtr="0" compatLnSpc="1">
            <a:prstTxWarp prst="textNoShape">
              <a:avLst/>
            </a:prstTxWarp>
          </a:bodyPr>
          <a:lstStyle/>
          <a:p>
            <a:pPr algn="ctr"/>
            <a:fld id="{FB44850F-3116-48F7-82C8-9BBDF92BCC96}" type="slidenum">
              <a:rPr lang="en-US" sz="1600" b="1">
                <a:solidFill>
                  <a:prstClr val="black"/>
                </a:solidFill>
              </a:rPr>
              <a:pPr algn="ctr"/>
              <a:t>31</a:t>
            </a:fld>
            <a:endParaRPr lang="en-US" sz="1600" b="1">
              <a:solidFill>
                <a:prstClr val="black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4648200" y="274638"/>
            <a:ext cx="3962400" cy="868362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2945" tIns="41473" rIns="82945" bIns="41473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eaLnBrk="1" hangingPunct="1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</a:pPr>
            <a:r>
              <a:rPr lang="x-none" sz="2400" dirty="0" smtClean="0">
                <a:latin typeface="Arial" charset="0"/>
                <a:cs typeface="Arial" charset="0"/>
              </a:rPr>
              <a:t>छूट और मुफ्त वस्तुएं: कितना दिया जाए</a:t>
            </a:r>
            <a:endParaRPr lang="en-US" sz="24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648200" y="1295400"/>
            <a:ext cx="3962400" cy="49530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pPr marL="324000" indent="-324000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x-none" sz="2000" dirty="0" smtClean="0">
                <a:cs typeface="Arial" charset="0"/>
              </a:rPr>
              <a:t>आदर्श रूप से, छूट या मुफ्त वस्तु ऐसी होनी चाहिए जिसे देने के बाद भी व्यापार को लाभ हो</a:t>
            </a:r>
          </a:p>
          <a:p>
            <a:pPr marL="635000" indent="-342900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x-none" sz="2000" dirty="0" smtClean="0">
                <a:cs typeface="Arial" charset="0"/>
              </a:rPr>
              <a:t>हालांकि, कई बार दुकानें लागत से कम में बेचती हैं</a:t>
            </a:r>
          </a:p>
          <a:p>
            <a:pPr marL="908050" indent="-323850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x-none" sz="2000" dirty="0" smtClean="0">
                <a:cs typeface="Arial" charset="0"/>
              </a:rPr>
              <a:t>उदाहरण के लिए, यदि सब्जियां खराब होने वाली हैं</a:t>
            </a:r>
          </a:p>
          <a:p>
            <a:pPr marL="908050" indent="-323850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x-none" sz="2000" dirty="0" smtClean="0">
                <a:cs typeface="Arial" charset="0"/>
              </a:rPr>
              <a:t>उदाहरण के लिए, यदि दुकान नए फैशन के लिए जगह बनाने हेतु पुरानी या फैशन से बाहर वस्तुएं बेचना चाहती हो</a:t>
            </a:r>
          </a:p>
          <a:p>
            <a:pPr marL="324000" indent="-324000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x-none" sz="2000" dirty="0" smtClean="0">
                <a:cs typeface="Arial" charset="0"/>
              </a:rPr>
              <a:t>नोट: व्यापार को छूट और मुफ्त वस्तुओं का एक दस्तावेज रखना चाहिए, यह भी एक लागत/खर्च है</a:t>
            </a:r>
            <a:endParaRPr lang="en-US" dirty="0">
              <a:cs typeface="Arial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457200" y="274638"/>
            <a:ext cx="3962400" cy="868362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2945" tIns="41473" rIns="82945" bIns="41473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eaLnBrk="1" hangingPunct="1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</a:pPr>
            <a:r>
              <a:rPr lang="en-US" sz="2400" dirty="0">
                <a:latin typeface="Arial" charset="0"/>
                <a:cs typeface="Arial" charset="0"/>
              </a:rPr>
              <a:t>Discounts and free items:  How much to give</a:t>
            </a:r>
            <a:endParaRPr lang="en-US" sz="24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Rectangle 8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57200" y="1295400"/>
            <a:ext cx="3962400" cy="49530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pPr marL="324000" indent="-324000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en-US" sz="2000" dirty="0">
                <a:cs typeface="Arial" charset="0"/>
              </a:rPr>
              <a:t>Ideally discount or free </a:t>
            </a:r>
            <a:r>
              <a:rPr lang="en-US" sz="2000" dirty="0" smtClean="0">
                <a:cs typeface="Arial" charset="0"/>
              </a:rPr>
              <a:t>items should </a:t>
            </a:r>
            <a:r>
              <a:rPr lang="en-US" sz="2000" dirty="0">
                <a:cs typeface="Arial" charset="0"/>
              </a:rPr>
              <a:t>be such that business still makes a profit</a:t>
            </a:r>
          </a:p>
          <a:p>
            <a:pPr marL="324000" lvl="2" indent="-324000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en-US" sz="2000" dirty="0" smtClean="0">
                <a:cs typeface="Arial" charset="0"/>
              </a:rPr>
              <a:t>But sometimes </a:t>
            </a:r>
            <a:r>
              <a:rPr lang="en-US" sz="2000" dirty="0">
                <a:cs typeface="Arial" charset="0"/>
              </a:rPr>
              <a:t>shops sell below </a:t>
            </a:r>
            <a:r>
              <a:rPr lang="en-US" sz="2000" dirty="0" smtClean="0">
                <a:cs typeface="Arial" charset="0"/>
              </a:rPr>
              <a:t>cost. For example:</a:t>
            </a:r>
            <a:endParaRPr lang="en-US" sz="2000" dirty="0">
              <a:cs typeface="Arial" charset="0"/>
            </a:endParaRPr>
          </a:p>
          <a:p>
            <a:pPr marL="1257300" lvl="4" indent="-342900">
              <a:spcBef>
                <a:spcPts val="0"/>
              </a:spcBef>
              <a:buFont typeface="+mj-lt"/>
              <a:buAutoNum type="arabicPeriod"/>
              <a:defRPr/>
            </a:pPr>
            <a:r>
              <a:rPr lang="en-US" dirty="0" smtClean="0">
                <a:cs typeface="Arial" charset="0"/>
              </a:rPr>
              <a:t>If </a:t>
            </a:r>
            <a:r>
              <a:rPr lang="en-US" dirty="0">
                <a:cs typeface="Arial" charset="0"/>
              </a:rPr>
              <a:t>vegetables are about to spoil</a:t>
            </a:r>
          </a:p>
          <a:p>
            <a:pPr marL="1257300" lvl="4" indent="-342900">
              <a:spcBef>
                <a:spcPts val="0"/>
              </a:spcBef>
              <a:buFont typeface="+mj-lt"/>
              <a:buAutoNum type="arabicPeriod"/>
              <a:defRPr/>
            </a:pPr>
            <a:r>
              <a:rPr lang="en-US" dirty="0" smtClean="0">
                <a:cs typeface="Arial" charset="0"/>
              </a:rPr>
              <a:t>If </a:t>
            </a:r>
            <a:r>
              <a:rPr lang="en-US" dirty="0">
                <a:cs typeface="Arial" charset="0"/>
              </a:rPr>
              <a:t>shop wants to sell old or out-of-fashion items to make space for new fashions</a:t>
            </a:r>
          </a:p>
          <a:p>
            <a:pPr marL="324000" indent="-324000">
              <a:spcBef>
                <a:spcPts val="0"/>
              </a:spcBef>
              <a:buFont typeface="Arial" pitchFamily="34" charset="0"/>
              <a:buChar char="•"/>
              <a:defRPr/>
            </a:pPr>
            <a:endParaRPr lang="en-US" dirty="0" smtClean="0">
              <a:cs typeface="Arial" charset="0"/>
            </a:endParaRPr>
          </a:p>
          <a:p>
            <a:pPr marL="324000" indent="-324000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en-US" dirty="0" smtClean="0">
                <a:cs typeface="Arial" charset="0"/>
              </a:rPr>
              <a:t>Note </a:t>
            </a:r>
            <a:r>
              <a:rPr lang="en-US" dirty="0">
                <a:cs typeface="Arial" charset="0"/>
              </a:rPr>
              <a:t>: The business should maintain a record of discounts and free items, it is a </a:t>
            </a:r>
            <a:r>
              <a:rPr lang="en-US" dirty="0" smtClean="0">
                <a:cs typeface="Arial" charset="0"/>
              </a:rPr>
              <a:t>cost for the business.</a:t>
            </a:r>
            <a:endParaRPr lang="en-US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21563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4" name="TextBox 5"/>
          <p:cNvSpPr txBox="1">
            <a:spLocks noChangeArrowheads="1"/>
          </p:cNvSpPr>
          <p:nvPr/>
        </p:nvSpPr>
        <p:spPr bwMode="auto">
          <a:xfrm>
            <a:off x="762000" y="525463"/>
            <a:ext cx="3505200" cy="70802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sz="4000" dirty="0">
                <a:latin typeface="Bradley Hand ITC" pitchFamily="66" charset="0"/>
              </a:rPr>
              <a:t>Key Points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33400" y="1600198"/>
            <a:ext cx="3733800" cy="4648201"/>
          </a:xfrm>
          <a:prstGeom prst="rect">
            <a:avLst/>
          </a:prstGeom>
          <a:noFill/>
        </p:spPr>
        <p:txBody>
          <a:bodyPr lIns="137160" anchor="ctr"/>
          <a:lstStyle/>
          <a:p>
            <a:pPr marL="355600" indent="-260350">
              <a:spcAft>
                <a:spcPts val="800"/>
              </a:spcAft>
              <a:buFont typeface="Arial" pitchFamily="34" charset="0"/>
              <a:buChar char="•"/>
              <a:defRPr/>
            </a:pPr>
            <a:r>
              <a:rPr lang="en-US" sz="2400" dirty="0">
                <a:latin typeface="+mj-lt"/>
              </a:rPr>
              <a:t>Discounts should be used for short periods of time, to avoid them becoming permanent</a:t>
            </a:r>
          </a:p>
          <a:p>
            <a:pPr marL="355600" indent="-260350">
              <a:spcAft>
                <a:spcPts val="800"/>
              </a:spcAft>
              <a:buFont typeface="Arial" pitchFamily="34" charset="0"/>
              <a:buChar char="•"/>
              <a:defRPr/>
            </a:pPr>
            <a:r>
              <a:rPr lang="en-US" sz="2400" dirty="0">
                <a:latin typeface="+mj-lt"/>
                <a:cs typeface="Arial" charset="0"/>
              </a:rPr>
              <a:t>Ideally discount or free amount should be such that business still makes a profit</a:t>
            </a:r>
          </a:p>
          <a:p>
            <a:pPr marL="355600" indent="-260350">
              <a:spcAft>
                <a:spcPts val="800"/>
              </a:spcAft>
              <a:buFont typeface="Arial" pitchFamily="34" charset="0"/>
              <a:buChar char="•"/>
              <a:defRPr/>
            </a:pPr>
            <a:r>
              <a:rPr lang="en-US" sz="2400" dirty="0">
                <a:latin typeface="+mj-lt"/>
              </a:rPr>
              <a:t>Generally it is better for a business to give free items instead of discounts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581400" y="6356350"/>
            <a:ext cx="2133600" cy="365125"/>
          </a:xfrm>
          <a:ln>
            <a:miter lim="800000"/>
            <a:headEnd/>
            <a:tailEnd/>
          </a:ln>
        </p:spPr>
        <p:txBody>
          <a:bodyPr vert="horz" wrap="square" lIns="91440" tIns="45720" rIns="91440" bIns="0" numCol="1" rtlCol="0" anchor="b" anchorCtr="0" compatLnSpc="1">
            <a:prstTxWarp prst="textNoShape">
              <a:avLst/>
            </a:prstTxWarp>
          </a:bodyPr>
          <a:lstStyle/>
          <a:p>
            <a:pPr algn="ctr"/>
            <a:fld id="{DFA9E1E5-CF38-4019-AC18-C398988AD621}" type="slidenum">
              <a:rPr lang="en-US" sz="1600" b="1">
                <a:solidFill>
                  <a:prstClr val="black"/>
                </a:solidFill>
              </a:rPr>
              <a:pPr algn="ctr"/>
              <a:t>32</a:t>
            </a:fld>
            <a:endParaRPr lang="en-US" sz="1600" b="1">
              <a:solidFill>
                <a:prstClr val="black"/>
              </a:solidFill>
            </a:endParaRPr>
          </a:p>
        </p:txBody>
      </p:sp>
      <p:sp>
        <p:nvSpPr>
          <p:cNvPr id="10" name="TextBox 5"/>
          <p:cNvSpPr txBox="1">
            <a:spLocks noChangeArrowheads="1"/>
          </p:cNvSpPr>
          <p:nvPr/>
        </p:nvSpPr>
        <p:spPr bwMode="auto">
          <a:xfrm>
            <a:off x="4953000" y="533400"/>
            <a:ext cx="3505200" cy="70802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x-none" sz="4000" dirty="0" smtClean="0">
                <a:latin typeface="Bradley Hand ITC" pitchFamily="66" charset="0"/>
              </a:rPr>
              <a:t>मुख्य बिंदु</a:t>
            </a:r>
            <a:endParaRPr lang="en-US" sz="4000" dirty="0">
              <a:latin typeface="Bradley Hand ITC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24400" y="1608135"/>
            <a:ext cx="3733800" cy="4648201"/>
          </a:xfrm>
          <a:prstGeom prst="rect">
            <a:avLst/>
          </a:prstGeom>
          <a:noFill/>
        </p:spPr>
        <p:txBody>
          <a:bodyPr lIns="137160" anchor="ctr"/>
          <a:lstStyle/>
          <a:p>
            <a:pPr marL="355600" indent="-260350">
              <a:spcAft>
                <a:spcPts val="800"/>
              </a:spcAft>
              <a:buFont typeface="Arial" pitchFamily="34" charset="0"/>
              <a:buChar char="•"/>
              <a:defRPr/>
            </a:pPr>
            <a:r>
              <a:rPr lang="x-none" sz="2400" dirty="0" smtClean="0">
                <a:latin typeface="+mj-lt"/>
              </a:rPr>
              <a:t>छूट का प्रयोग कुछ समय के लिए किया जाना चाहिए, ताकि वह स्थाई न हो सके</a:t>
            </a:r>
          </a:p>
          <a:p>
            <a:pPr marL="355600" indent="-260350">
              <a:spcAft>
                <a:spcPts val="800"/>
              </a:spcAft>
              <a:buFont typeface="Arial" pitchFamily="34" charset="0"/>
              <a:buChar char="•"/>
              <a:defRPr/>
            </a:pPr>
            <a:r>
              <a:rPr lang="x-none" sz="2400" dirty="0" smtClean="0">
                <a:latin typeface="+mj-lt"/>
              </a:rPr>
              <a:t>आदर्श रूप से, छूट या मुफ्त वस्तु ऐसी होनी चाहिए जिसे देने के बाद भी व्यापार को लाभ हो</a:t>
            </a:r>
          </a:p>
          <a:p>
            <a:pPr marL="355600" indent="-260350">
              <a:spcAft>
                <a:spcPts val="800"/>
              </a:spcAft>
              <a:buFont typeface="Arial" pitchFamily="34" charset="0"/>
              <a:buChar char="•"/>
              <a:defRPr/>
            </a:pPr>
            <a:r>
              <a:rPr lang="x-none" sz="2400" smtClean="0">
                <a:latin typeface="+mj-lt"/>
              </a:rPr>
              <a:t>आमतौर पर छूट के स्थान पर ज्यादा मात्रा में मुफ्त वस्तु देना बेहतर होता है</a:t>
            </a:r>
            <a:endParaRPr lang="x-none" sz="2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393301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4808" name="AutoShape 56"/>
          <p:cNvGraphicFramePr>
            <a:graphicFrameLocks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9172" name="think-cell Slide" r:id="rId7" imgW="0" imgH="0" progId="">
                  <p:embed/>
                </p:oleObj>
              </mc:Choice>
              <mc:Fallback>
                <p:oleObj name="think-cell Slide" r:id="rId7" imgW="0" imgH="0" progId="">
                  <p:embed/>
                  <p:pic>
                    <p:nvPicPr>
                      <p:cNvPr id="0" name="AutoShape 22"/>
                      <p:cNvPicPr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67" name="TextBox 4"/>
          <p:cNvSpPr txBox="1">
            <a:spLocks noChangeArrowheads="1"/>
          </p:cNvSpPr>
          <p:nvPr/>
        </p:nvSpPr>
        <p:spPr bwMode="auto">
          <a:xfrm>
            <a:off x="533400" y="76200"/>
            <a:ext cx="3810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3200" dirty="0">
                <a:latin typeface="+mn-lt"/>
                <a:cs typeface="+mn-cs"/>
              </a:rPr>
              <a:t>Terminology</a:t>
            </a:r>
          </a:p>
        </p:txBody>
      </p:sp>
      <p:sp>
        <p:nvSpPr>
          <p:cNvPr id="9" name="TextBox 4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28600" y="914400"/>
            <a:ext cx="4111487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377950" indent="-1377950">
              <a:defRPr/>
            </a:pPr>
            <a:r>
              <a:rPr lang="en-US" sz="2400" dirty="0">
                <a:latin typeface="+mn-lt"/>
                <a:cs typeface="+mn-cs"/>
              </a:rPr>
              <a:t>PRICE = 	Amount of money a customer has to pay for the product or </a:t>
            </a:r>
            <a:r>
              <a:rPr lang="en-US" sz="2400" dirty="0" smtClean="0">
                <a:latin typeface="+mn-lt"/>
                <a:cs typeface="+mn-cs"/>
              </a:rPr>
              <a:t>service which we are selling</a:t>
            </a:r>
            <a:endParaRPr lang="en-US" sz="2400" dirty="0">
              <a:latin typeface="+mn-lt"/>
              <a:cs typeface="+mn-cs"/>
            </a:endParaRPr>
          </a:p>
          <a:p>
            <a:pPr marL="1377950" indent="-1377950">
              <a:defRPr/>
            </a:pPr>
            <a:endParaRPr lang="en-US" sz="2400" dirty="0">
              <a:latin typeface="+mn-lt"/>
              <a:cs typeface="+mn-cs"/>
            </a:endParaRPr>
          </a:p>
          <a:p>
            <a:pPr marL="1377950" indent="-1377950">
              <a:defRPr/>
            </a:pPr>
            <a:r>
              <a:rPr lang="en-US" sz="2400" dirty="0">
                <a:latin typeface="+mn-lt"/>
                <a:cs typeface="+mn-cs"/>
              </a:rPr>
              <a:t>COST = 	Amount of money it takes to </a:t>
            </a:r>
            <a:r>
              <a:rPr lang="en-US" sz="2400" dirty="0" smtClean="0">
                <a:latin typeface="+mn-lt"/>
                <a:cs typeface="+mn-cs"/>
              </a:rPr>
              <a:t>buy or make the </a:t>
            </a:r>
            <a:r>
              <a:rPr lang="en-US" sz="2400" dirty="0">
                <a:latin typeface="+mn-lt"/>
                <a:cs typeface="+mn-cs"/>
              </a:rPr>
              <a:t>product or </a:t>
            </a:r>
            <a:r>
              <a:rPr lang="en-US" sz="2400" dirty="0" smtClean="0">
                <a:latin typeface="+mn-lt"/>
                <a:cs typeface="+mn-cs"/>
              </a:rPr>
              <a:t>service</a:t>
            </a:r>
            <a:endParaRPr lang="en-US" sz="2400" dirty="0">
              <a:latin typeface="+mn-lt"/>
              <a:cs typeface="+mn-cs"/>
            </a:endParaRPr>
          </a:p>
        </p:txBody>
      </p:sp>
      <p:sp>
        <p:nvSpPr>
          <p:cNvPr id="10" name="TextBox 4"/>
          <p:cNvSpPr txBox="1">
            <a:spLocks noChangeArrowheads="1"/>
          </p:cNvSpPr>
          <p:nvPr/>
        </p:nvSpPr>
        <p:spPr bwMode="auto">
          <a:xfrm>
            <a:off x="4724400" y="76200"/>
            <a:ext cx="3810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x-none" sz="3200" dirty="0" smtClean="0">
                <a:latin typeface="+mn-lt"/>
                <a:cs typeface="+mn-cs"/>
              </a:rPr>
              <a:t>शब्दावली </a:t>
            </a:r>
            <a:endParaRPr lang="en-US" sz="3200" dirty="0">
              <a:latin typeface="+mn-lt"/>
              <a:cs typeface="+mn-cs"/>
            </a:endParaRPr>
          </a:p>
        </p:txBody>
      </p:sp>
      <p:sp>
        <p:nvSpPr>
          <p:cNvPr id="11" name="TextBox 4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724400" y="914400"/>
            <a:ext cx="38100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377950" indent="-1377950">
              <a:defRPr/>
            </a:pPr>
            <a:r>
              <a:rPr lang="x-none" sz="2400" dirty="0" smtClean="0">
                <a:latin typeface="+mn-lt"/>
                <a:cs typeface="+mn-cs"/>
              </a:rPr>
              <a:t>मूल्य</a:t>
            </a:r>
            <a:r>
              <a:rPr lang="en-US" sz="2400" dirty="0" smtClean="0">
                <a:latin typeface="+mn-lt"/>
                <a:cs typeface="+mn-cs"/>
              </a:rPr>
              <a:t> </a:t>
            </a:r>
            <a:r>
              <a:rPr lang="en-US" sz="2400" dirty="0">
                <a:latin typeface="+mn-lt"/>
                <a:cs typeface="+mn-cs"/>
              </a:rPr>
              <a:t>= 	</a:t>
            </a:r>
            <a:r>
              <a:rPr lang="x-none" sz="2400" dirty="0" smtClean="0">
                <a:latin typeface="+mn-lt"/>
              </a:rPr>
              <a:t>वह धन जिसका भुगतान ग्राहक को किसी उत्पाद या सेवा के लिए करना ही है</a:t>
            </a:r>
            <a:endParaRPr lang="en-US" sz="2400" dirty="0">
              <a:latin typeface="+mn-lt"/>
              <a:cs typeface="+mn-cs"/>
            </a:endParaRPr>
          </a:p>
          <a:p>
            <a:pPr marL="1377950" indent="-1377950">
              <a:defRPr/>
            </a:pPr>
            <a:r>
              <a:rPr lang="x-none" sz="2400" dirty="0" smtClean="0">
                <a:latin typeface="+mn-lt"/>
                <a:cs typeface="+mn-cs"/>
              </a:rPr>
              <a:t>लागत</a:t>
            </a:r>
            <a:r>
              <a:rPr lang="en-US" sz="2400" dirty="0" smtClean="0">
                <a:latin typeface="+mn-lt"/>
                <a:cs typeface="+mn-cs"/>
              </a:rPr>
              <a:t> </a:t>
            </a:r>
            <a:r>
              <a:rPr lang="en-US" sz="2400" dirty="0">
                <a:latin typeface="+mn-lt"/>
                <a:cs typeface="+mn-cs"/>
              </a:rPr>
              <a:t>= 	</a:t>
            </a:r>
            <a:r>
              <a:rPr lang="x-none" sz="2400" dirty="0" smtClean="0">
                <a:latin typeface="+mn-lt"/>
              </a:rPr>
              <a:t> वह धन जो उत्पाद या सेवा का निर्माण करने में खर्च होता है</a:t>
            </a:r>
            <a:endParaRPr lang="en-US" sz="2400" dirty="0">
              <a:latin typeface="+mn-lt"/>
              <a:cs typeface="+mn-cs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429000" y="6356350"/>
            <a:ext cx="2133600" cy="365125"/>
          </a:xfrm>
          <a:ln>
            <a:miter lim="800000"/>
            <a:headEnd/>
            <a:tailEnd/>
          </a:ln>
        </p:spPr>
        <p:txBody>
          <a:bodyPr vert="horz" wrap="square" lIns="91440" tIns="45720" rIns="91440" bIns="0" numCol="1" rtlCol="0" anchor="b" anchorCtr="0" compatLnSpc="1">
            <a:prstTxWarp prst="textNoShape">
              <a:avLst/>
            </a:prstTxWarp>
          </a:bodyPr>
          <a:lstStyle/>
          <a:p>
            <a:pPr algn="ctr"/>
            <a:fld id="{83CC149B-B79F-664D-AC92-98A1064A860F}" type="slidenum">
              <a:rPr lang="en-US" sz="1600" b="1" smtClean="0">
                <a:solidFill>
                  <a:prstClr val="black"/>
                </a:solidFill>
              </a:rPr>
              <a:t>4</a:t>
            </a:fld>
            <a:endParaRPr lang="en-US" sz="1600" b="1" dirty="0">
              <a:solidFill>
                <a:prstClr val="black"/>
              </a:solidFill>
            </a:endParaRPr>
          </a:p>
        </p:txBody>
      </p:sp>
      <p:sp>
        <p:nvSpPr>
          <p:cNvPr id="8" name="TextBox 4"/>
          <p:cNvSpPr txBox="1">
            <a:spLocks noChangeArrowheads="1"/>
          </p:cNvSpPr>
          <p:nvPr/>
        </p:nvSpPr>
        <p:spPr bwMode="auto">
          <a:xfrm>
            <a:off x="172002" y="4983540"/>
            <a:ext cx="395605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dirty="0">
                <a:latin typeface="+mn-lt"/>
                <a:cs typeface="+mn-cs"/>
              </a:rPr>
              <a:t>All businesses have to decide the price at which to sell their products or </a:t>
            </a:r>
            <a:r>
              <a:rPr lang="en-US" sz="2400" dirty="0" smtClean="0">
                <a:latin typeface="+mn-lt"/>
                <a:cs typeface="+mn-cs"/>
              </a:rPr>
              <a:t>services. This is called “</a:t>
            </a:r>
            <a:r>
              <a:rPr lang="en-US" sz="2400" b="1" dirty="0" smtClean="0">
                <a:latin typeface="+mn-lt"/>
                <a:cs typeface="+mn-cs"/>
              </a:rPr>
              <a:t>pricing</a:t>
            </a:r>
            <a:r>
              <a:rPr lang="en-US" sz="2400" dirty="0" smtClean="0">
                <a:latin typeface="+mn-lt"/>
                <a:cs typeface="+mn-cs"/>
              </a:rPr>
              <a:t>”</a:t>
            </a:r>
            <a:endParaRPr lang="en-US" sz="2400" dirty="0">
              <a:latin typeface="+mn-lt"/>
              <a:cs typeface="+mn-cs"/>
            </a:endParaRPr>
          </a:p>
        </p:txBody>
      </p:sp>
      <p:sp>
        <p:nvSpPr>
          <p:cNvPr id="13" name="TextBox 4"/>
          <p:cNvSpPr txBox="1">
            <a:spLocks noChangeArrowheads="1"/>
          </p:cNvSpPr>
          <p:nvPr/>
        </p:nvSpPr>
        <p:spPr bwMode="auto">
          <a:xfrm>
            <a:off x="5105400" y="4808987"/>
            <a:ext cx="35814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x-none" sz="2400" dirty="0" smtClean="0">
                <a:latin typeface="+mn-lt"/>
              </a:rPr>
              <a:t>सभी व्यापारों को वह कीमत तय करनी होती है जिस पर वे अपने उत्पाद या सेवाएं बेचेंगे। इसे 'मूल्य निर्धारण' कहा जाता है।</a:t>
            </a:r>
            <a:endParaRPr lang="en-US" sz="2400" dirty="0"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779115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4808" name="AutoShape 56"/>
          <p:cNvGraphicFramePr>
            <a:graphicFrameLocks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0196" name="think-cell Slide" r:id="rId7" imgW="0" imgH="0" progId="">
                  <p:embed/>
                </p:oleObj>
              </mc:Choice>
              <mc:Fallback>
                <p:oleObj name="think-cell Slide" r:id="rId7" imgW="0" imgH="0" progId="">
                  <p:embed/>
                  <p:pic>
                    <p:nvPicPr>
                      <p:cNvPr id="0" name="AutoShape 22"/>
                      <p:cNvPicPr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67" name="TextBox 4"/>
          <p:cNvSpPr txBox="1">
            <a:spLocks noChangeArrowheads="1"/>
          </p:cNvSpPr>
          <p:nvPr/>
        </p:nvSpPr>
        <p:spPr bwMode="auto">
          <a:xfrm>
            <a:off x="533400" y="457200"/>
            <a:ext cx="3810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3200" dirty="0">
                <a:latin typeface="+mn-lt"/>
                <a:cs typeface="+mn-cs"/>
              </a:rPr>
              <a:t>Terminology</a:t>
            </a:r>
          </a:p>
        </p:txBody>
      </p:sp>
      <p:sp>
        <p:nvSpPr>
          <p:cNvPr id="9" name="TextBox 4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941513"/>
            <a:ext cx="78486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377950" indent="-1377950">
              <a:defRPr/>
            </a:pPr>
            <a:r>
              <a:rPr lang="en-US" sz="2400" dirty="0" smtClean="0">
                <a:latin typeface="+mj-lt"/>
              </a:rPr>
              <a:t>Profit  </a:t>
            </a:r>
            <a:r>
              <a:rPr lang="en-US" sz="2400" dirty="0">
                <a:latin typeface="+mj-lt"/>
              </a:rPr>
              <a:t>= </a:t>
            </a:r>
            <a:r>
              <a:rPr lang="en-US" sz="2400" dirty="0" smtClean="0">
                <a:latin typeface="+mj-lt"/>
              </a:rPr>
              <a:t> Revenues (Sales) – Total Costs</a:t>
            </a:r>
            <a:endParaRPr lang="en-US" sz="2400" dirty="0">
              <a:latin typeface="+mj-lt"/>
            </a:endParaRPr>
          </a:p>
          <a:p>
            <a:pPr marL="1377950" indent="-1377950">
              <a:defRPr/>
            </a:pPr>
            <a:endParaRPr lang="en-US" sz="2400" dirty="0">
              <a:latin typeface="+mj-lt"/>
            </a:endParaRPr>
          </a:p>
          <a:p>
            <a:pPr marL="1377950" indent="-1377950">
              <a:defRPr/>
            </a:pPr>
            <a:r>
              <a:rPr lang="en-GB" sz="2400" dirty="0" smtClean="0">
                <a:latin typeface="+mj-lt"/>
              </a:rPr>
              <a:t>Revenue </a:t>
            </a:r>
            <a:r>
              <a:rPr lang="en-GB" sz="2400" dirty="0">
                <a:latin typeface="+mj-lt"/>
              </a:rPr>
              <a:t>is </a:t>
            </a:r>
            <a:r>
              <a:rPr lang="en-GB" sz="2400" dirty="0" smtClean="0">
                <a:latin typeface="+mj-lt"/>
              </a:rPr>
              <a:t>the money </a:t>
            </a:r>
            <a:r>
              <a:rPr lang="en-GB" sz="2400" dirty="0">
                <a:latin typeface="+mj-lt"/>
              </a:rPr>
              <a:t>earned by the business by selling its products or services</a:t>
            </a:r>
            <a:endParaRPr lang="en-GB" sz="2400" b="1" u="sng" dirty="0">
              <a:latin typeface="+mj-lt"/>
            </a:endParaRPr>
          </a:p>
          <a:p>
            <a:pPr marL="1377950" indent="-1377950">
              <a:defRPr/>
            </a:pPr>
            <a:endParaRPr lang="en-US" sz="2400" dirty="0" smtClean="0">
              <a:latin typeface="+mj-lt"/>
            </a:endParaRPr>
          </a:p>
          <a:p>
            <a:pPr marL="1377950" indent="-1377950">
              <a:defRPr/>
            </a:pPr>
            <a:endParaRPr lang="en-US" sz="2400" dirty="0">
              <a:latin typeface="+mj-l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867400" y="378828"/>
            <a:ext cx="14750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x-none" sz="2800" dirty="0" smtClean="0"/>
              <a:t>शब्दावली</a:t>
            </a:r>
            <a:endParaRPr lang="en-US" sz="2800" dirty="0"/>
          </a:p>
        </p:txBody>
      </p:sp>
      <p:sp>
        <p:nvSpPr>
          <p:cNvPr id="10" name="TextBox 4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4168676"/>
            <a:ext cx="78486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377950" indent="-1377950">
              <a:defRPr/>
            </a:pPr>
            <a:endParaRPr lang="x-none" sz="2400" dirty="0" smtClean="0">
              <a:latin typeface="+mj-lt"/>
            </a:endParaRPr>
          </a:p>
          <a:p>
            <a:pPr marL="1377950" indent="-1377950">
              <a:defRPr/>
            </a:pPr>
            <a:r>
              <a:rPr lang="x-none" sz="2400" dirty="0" smtClean="0">
                <a:latin typeface="+mj-lt"/>
              </a:rPr>
              <a:t>लाभ = आय (बिक्री) — कुछ लागत</a:t>
            </a:r>
          </a:p>
          <a:p>
            <a:pPr marL="1377950" indent="-1377950">
              <a:defRPr/>
            </a:pPr>
            <a:endParaRPr lang="x-none" sz="2400" dirty="0" smtClean="0">
              <a:latin typeface="+mj-lt"/>
            </a:endParaRPr>
          </a:p>
          <a:p>
            <a:pPr marL="1377950" indent="-1377950">
              <a:defRPr/>
            </a:pPr>
            <a:r>
              <a:rPr lang="x-none" sz="2400" dirty="0" smtClean="0">
                <a:latin typeface="+mj-lt"/>
              </a:rPr>
              <a:t>आय वह धन होता है जो व्यापार अपने उत्पाद या सेवाएं बेचकर कमाता है</a:t>
            </a:r>
            <a:endParaRPr lang="en-US" sz="2400" dirty="0">
              <a:latin typeface="+mj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429000" y="6356350"/>
            <a:ext cx="2133600" cy="365125"/>
          </a:xfrm>
          <a:ln>
            <a:miter lim="800000"/>
            <a:headEnd/>
            <a:tailEnd/>
          </a:ln>
        </p:spPr>
        <p:txBody>
          <a:bodyPr vert="horz" wrap="square" lIns="91440" tIns="45720" rIns="91440" bIns="0" numCol="1" rtlCol="0" anchor="b" anchorCtr="0" compatLnSpc="1">
            <a:prstTxWarp prst="textNoShape">
              <a:avLst/>
            </a:prstTxWarp>
          </a:bodyPr>
          <a:lstStyle/>
          <a:p>
            <a:pPr algn="ctr"/>
            <a:fld id="{F1420F96-9E71-A24E-8C68-9A51E176FA00}" type="slidenum">
              <a:rPr lang="en-US" sz="1600" b="1" smtClean="0">
                <a:solidFill>
                  <a:prstClr val="black"/>
                </a:solidFill>
              </a:rPr>
              <a:t>5</a:t>
            </a:fld>
            <a:endParaRPr lang="en-US" sz="16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47363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3124200" y="6356350"/>
            <a:ext cx="2895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fld id="{F3B6D15D-5E2B-4026-B75C-22CFB76785BF}" type="slidenum">
              <a:rPr lang="en-US" sz="1600" b="1" smtClean="0"/>
              <a:pPr algn="ctr" eaLnBrk="1" hangingPunct="1"/>
              <a:t>6</a:t>
            </a:fld>
            <a:endParaRPr lang="en-US" sz="1600" b="1" dirty="0" smtClean="0"/>
          </a:p>
        </p:txBody>
      </p:sp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228600" y="1214438"/>
            <a:ext cx="4319588" cy="35861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2945" tIns="41473" rIns="82945" bIns="41473"/>
          <a:lstStyle/>
          <a:p>
            <a:pPr marL="200025" indent="-200025" fontAlgn="auto">
              <a:spcBef>
                <a:spcPts val="0"/>
              </a:spcBef>
              <a:spcAft>
                <a:spcPts val="1200"/>
              </a:spcAft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sz="2000" dirty="0">
              <a:solidFill>
                <a:srgbClr val="000000"/>
              </a:solidFill>
              <a:latin typeface="+mj-lt"/>
              <a:cs typeface="+mn-cs"/>
            </a:endParaRPr>
          </a:p>
          <a:p>
            <a:pPr marL="200025" indent="-200025" fontAlgn="auto">
              <a:spcBef>
                <a:spcPts val="0"/>
              </a:spcBef>
              <a:spcAft>
                <a:spcPts val="0"/>
              </a:spcAft>
              <a:buSzPct val="10000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dirty="0">
              <a:solidFill>
                <a:srgbClr val="000000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10248" name="Text Box 17"/>
          <p:cNvSpPr txBox="1">
            <a:spLocks noChangeArrowheads="1"/>
          </p:cNvSpPr>
          <p:nvPr/>
        </p:nvSpPr>
        <p:spPr bwMode="auto">
          <a:xfrm>
            <a:off x="-76200" y="1524000"/>
            <a:ext cx="414338" cy="33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42452" rIns="81639" bIns="42452">
            <a:spAutoFit/>
          </a:bodyPr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ts val="1025"/>
              </a:spcBef>
            </a:pPr>
            <a:r>
              <a:rPr lang="en-GB" sz="1600" b="1" dirty="0">
                <a:solidFill>
                  <a:srgbClr val="000000"/>
                </a:solidFill>
                <a:latin typeface="Wingdings" pitchFamily="2" charset="2"/>
                <a:cs typeface="Times New Roman" pitchFamily="18" charset="0"/>
                <a:sym typeface="Wingdings" pitchFamily="2" charset="2"/>
              </a:rPr>
              <a:t></a:t>
            </a:r>
            <a:endParaRPr lang="en-GB" sz="1600" b="1" dirty="0">
              <a:solidFill>
                <a:srgbClr val="000000"/>
              </a:solidFill>
              <a:latin typeface="Wingdings" pitchFamily="2" charset="2"/>
              <a:cs typeface="Times New Roman" pitchFamily="18" charset="0"/>
            </a:endParaRPr>
          </a:p>
        </p:txBody>
      </p:sp>
      <p:sp>
        <p:nvSpPr>
          <p:cNvPr id="10249" name="Text Box 17"/>
          <p:cNvSpPr txBox="1">
            <a:spLocks noChangeArrowheads="1"/>
          </p:cNvSpPr>
          <p:nvPr/>
        </p:nvSpPr>
        <p:spPr bwMode="auto">
          <a:xfrm>
            <a:off x="-57150" y="1198563"/>
            <a:ext cx="414338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42452" rIns="81639" bIns="42452">
            <a:spAutoFit/>
          </a:bodyPr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ts val="1025"/>
              </a:spcBef>
            </a:pPr>
            <a:r>
              <a:rPr lang="en-GB" sz="1400" b="1" dirty="0">
                <a:solidFill>
                  <a:srgbClr val="00B050"/>
                </a:solidFill>
                <a:latin typeface="Wingdings" pitchFamily="2" charset="2"/>
                <a:cs typeface="Times New Roman" pitchFamily="18" charset="0"/>
              </a:rPr>
              <a:t></a:t>
            </a:r>
          </a:p>
        </p:txBody>
      </p:sp>
      <p:sp>
        <p:nvSpPr>
          <p:cNvPr id="10" name="Text Box 1"/>
          <p:cNvSpPr txBox="1">
            <a:spLocks noChangeArrowheads="1"/>
          </p:cNvSpPr>
          <p:nvPr/>
        </p:nvSpPr>
        <p:spPr bwMode="auto">
          <a:xfrm>
            <a:off x="381000" y="152400"/>
            <a:ext cx="40386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GB" sz="2400" dirty="0"/>
              <a:t>Agenda</a:t>
            </a: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381000" y="1066800"/>
            <a:ext cx="4038600" cy="52578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457200" indent="-457200">
              <a:spcAft>
                <a:spcPts val="800"/>
              </a:spcAft>
              <a:buFont typeface="+mj-lt"/>
              <a:buAutoNum type="arabicPeriod"/>
            </a:pPr>
            <a:r>
              <a:rPr lang="en-AU" sz="2000" dirty="0"/>
              <a:t>Definition of terms used</a:t>
            </a:r>
            <a:endParaRPr lang="en-US" sz="2000" dirty="0"/>
          </a:p>
          <a:p>
            <a:pPr marL="457200" indent="-457200">
              <a:spcAft>
                <a:spcPts val="800"/>
              </a:spcAft>
              <a:buFont typeface="+mj-lt"/>
              <a:buAutoNum type="arabicPeriod"/>
            </a:pPr>
            <a:r>
              <a:rPr lang="en-AU" sz="2000" dirty="0"/>
              <a:t>Steps in pricing</a:t>
            </a:r>
            <a:endParaRPr lang="en-US" sz="2000" dirty="0"/>
          </a:p>
          <a:p>
            <a:pPr marL="457200" indent="-457200">
              <a:spcAft>
                <a:spcPts val="800"/>
              </a:spcAft>
              <a:buFont typeface="+mj-lt"/>
              <a:buAutoNum type="arabicPeriod"/>
            </a:pPr>
            <a:r>
              <a:rPr lang="en-AU" sz="2000" dirty="0"/>
              <a:t>Verifying the price</a:t>
            </a:r>
            <a:endParaRPr lang="en-US" sz="2000" dirty="0"/>
          </a:p>
          <a:p>
            <a:pPr marL="457200" indent="-457200">
              <a:spcAft>
                <a:spcPts val="800"/>
              </a:spcAft>
              <a:buFont typeface="+mj-lt"/>
              <a:buAutoNum type="arabicPeriod"/>
            </a:pPr>
            <a:r>
              <a:rPr lang="en-AU" sz="2000" dirty="0" smtClean="0"/>
              <a:t>Discounts</a:t>
            </a:r>
            <a:endParaRPr lang="en-US" sz="2000" dirty="0"/>
          </a:p>
        </p:txBody>
      </p:sp>
      <p:sp>
        <p:nvSpPr>
          <p:cNvPr id="13" name="Text Box 1"/>
          <p:cNvSpPr txBox="1">
            <a:spLocks noChangeArrowheads="1"/>
          </p:cNvSpPr>
          <p:nvPr/>
        </p:nvSpPr>
        <p:spPr bwMode="auto">
          <a:xfrm>
            <a:off x="4686401" y="152400"/>
            <a:ext cx="40386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x-none" sz="2400" dirty="0" smtClean="0"/>
              <a:t>लक्ष्य</a:t>
            </a:r>
            <a:endParaRPr lang="en-GB" sz="2400" dirty="0"/>
          </a:p>
        </p:txBody>
      </p:sp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4686401" y="1066800"/>
            <a:ext cx="4038600" cy="52578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457200" lvl="1" indent="-457200" eaLnBrk="1" hangingPunct="1">
              <a:lnSpc>
                <a:spcPct val="150000"/>
              </a:lnSpc>
              <a:buSzPct val="100000"/>
              <a:buFont typeface="+mj-lt"/>
              <a:buAutoNum type="arabicPeriod"/>
              <a:defRPr/>
            </a:pPr>
            <a:endParaRPr lang="en-US" sz="2400" dirty="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6018037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TextBox 7"/>
          <p:cNvSpPr txBox="1">
            <a:spLocks noChangeArrowheads="1"/>
          </p:cNvSpPr>
          <p:nvPr/>
        </p:nvSpPr>
        <p:spPr bwMode="auto">
          <a:xfrm>
            <a:off x="190500" y="1560512"/>
            <a:ext cx="4229100" cy="363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ts val="600"/>
              </a:spcBef>
              <a:defRPr/>
            </a:pPr>
            <a:r>
              <a:rPr lang="en-US" sz="2000" dirty="0"/>
              <a:t>While setting </a:t>
            </a:r>
            <a:r>
              <a:rPr lang="en-US" sz="2000" dirty="0" smtClean="0"/>
              <a:t>price for its products or services, </a:t>
            </a:r>
            <a:r>
              <a:rPr lang="en-US" sz="2000" dirty="0"/>
              <a:t>businesses need to consider three things </a:t>
            </a:r>
            <a:r>
              <a:rPr lang="en-US" sz="2000" dirty="0" smtClean="0"/>
              <a:t>:</a:t>
            </a:r>
          </a:p>
          <a:p>
            <a:pPr>
              <a:spcBef>
                <a:spcPts val="600"/>
              </a:spcBef>
              <a:defRPr/>
            </a:pPr>
            <a:endParaRPr lang="en-US" sz="2000" dirty="0"/>
          </a:p>
          <a:p>
            <a:pPr marL="457200" indent="-457200">
              <a:spcBef>
                <a:spcPts val="600"/>
              </a:spcBef>
              <a:buFont typeface="+mj-lt"/>
              <a:buAutoNum type="arabicPeriod"/>
              <a:defRPr/>
            </a:pPr>
            <a:r>
              <a:rPr lang="en-US" sz="2000" dirty="0"/>
              <a:t>Competitor prices</a:t>
            </a:r>
          </a:p>
          <a:p>
            <a:pPr marL="457200" indent="-457200">
              <a:spcBef>
                <a:spcPts val="600"/>
              </a:spcBef>
              <a:buFont typeface="+mj-lt"/>
              <a:buAutoNum type="arabicPeriod"/>
              <a:defRPr/>
            </a:pPr>
            <a:r>
              <a:rPr lang="en-US" sz="2000" dirty="0"/>
              <a:t>Affordability (for customer)</a:t>
            </a:r>
          </a:p>
          <a:p>
            <a:pPr marL="457200" indent="-457200">
              <a:spcBef>
                <a:spcPts val="600"/>
              </a:spcBef>
              <a:buFont typeface="+mj-lt"/>
              <a:buAutoNum type="arabicPeriod"/>
              <a:defRPr/>
            </a:pPr>
            <a:r>
              <a:rPr lang="en-US" sz="2000" dirty="0"/>
              <a:t>Target Profit (for business)</a:t>
            </a:r>
          </a:p>
          <a:p>
            <a:pPr>
              <a:spcBef>
                <a:spcPts val="600"/>
              </a:spcBef>
              <a:defRPr/>
            </a:pPr>
            <a:endParaRPr lang="en-US" sz="2000" dirty="0" smtClean="0"/>
          </a:p>
          <a:p>
            <a:pPr>
              <a:spcBef>
                <a:spcPts val="600"/>
              </a:spcBef>
              <a:defRPr/>
            </a:pPr>
            <a:r>
              <a:rPr lang="en-US" sz="2000" dirty="0" smtClean="0"/>
              <a:t>In </a:t>
            </a:r>
            <a:r>
              <a:rPr lang="en-US" sz="2000" dirty="0"/>
              <a:t>this session, we will learn the steps for setting prices</a:t>
            </a:r>
            <a:endParaRPr lang="en-US" dirty="0"/>
          </a:p>
        </p:txBody>
      </p:sp>
      <p:pic>
        <p:nvPicPr>
          <p:cNvPr id="2" name="Picture 6" descr="C:\Documents and Settings\richa_govil\My Documents\My Pictures\Microsoft Clip Organizer\j0434411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03700" y="762000"/>
            <a:ext cx="812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7"/>
          <p:cNvSpPr txBox="1">
            <a:spLocks noChangeArrowheads="1"/>
          </p:cNvSpPr>
          <p:nvPr/>
        </p:nvSpPr>
        <p:spPr bwMode="auto">
          <a:xfrm>
            <a:off x="4381500" y="1596767"/>
            <a:ext cx="4229100" cy="289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ts val="600"/>
              </a:spcBef>
              <a:defRPr/>
            </a:pPr>
            <a:r>
              <a:rPr lang="x-none" dirty="0" smtClean="0"/>
              <a:t>मूल्य निर्धारित करते समय, व्यापारों को तीन बातों पर विचार करने की जरूरत होती है:</a:t>
            </a:r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  <a:defRPr/>
            </a:pPr>
            <a:r>
              <a:rPr lang="x-none" dirty="0" smtClean="0"/>
              <a:t>प्रतिद्वंद्वियों का मूल्य</a:t>
            </a:r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  <a:defRPr/>
            </a:pPr>
            <a:r>
              <a:rPr lang="x-none" dirty="0" smtClean="0"/>
              <a:t>वहनीय/खरीदने के लिए किफ़ायती मूल्य (ग्राहकों के लिए)</a:t>
            </a:r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  <a:defRPr/>
            </a:pPr>
            <a:r>
              <a:rPr lang="x-none" dirty="0" smtClean="0"/>
              <a:t>निर्धारित लाभ (व्यापार के लिए)</a:t>
            </a:r>
          </a:p>
          <a:p>
            <a:pPr>
              <a:spcBef>
                <a:spcPts val="600"/>
              </a:spcBef>
              <a:defRPr/>
            </a:pPr>
            <a:r>
              <a:rPr lang="x-none" dirty="0" smtClean="0"/>
              <a:t>इस सत्र में, हम मूल्य निर्धारित करने के चरणों को सीखेंगे।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3124200" y="6356350"/>
            <a:ext cx="2895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fld id="{F3B6D15D-5E2B-4026-B75C-22CFB76785BF}" type="slidenum">
              <a:rPr lang="en-US" sz="1600" b="1" smtClean="0"/>
              <a:pPr algn="ctr" eaLnBrk="1" hangingPunct="1"/>
              <a:t>7</a:t>
            </a:fld>
            <a:endParaRPr lang="en-US" sz="1600" b="1" dirty="0" smtClean="0"/>
          </a:p>
        </p:txBody>
      </p:sp>
    </p:spTree>
    <p:extLst>
      <p:ext uri="{BB962C8B-B14F-4D97-AF65-F5344CB8AC3E}">
        <p14:creationId xmlns:p14="http://schemas.microsoft.com/office/powerpoint/2010/main" val="25825346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581400" y="6400800"/>
            <a:ext cx="2133600" cy="365125"/>
          </a:xfrm>
        </p:spPr>
        <p:txBody>
          <a:bodyPr/>
          <a:lstStyle/>
          <a:p>
            <a:pPr>
              <a:defRPr/>
            </a:pPr>
            <a:fld id="{43E20BCE-774D-487B-BCFC-B9EAEAA997DA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12" name="Text Box 1"/>
          <p:cNvSpPr txBox="1">
            <a:spLocks noChangeArrowheads="1"/>
          </p:cNvSpPr>
          <p:nvPr/>
        </p:nvSpPr>
        <p:spPr bwMode="auto">
          <a:xfrm>
            <a:off x="4648200" y="152400"/>
            <a:ext cx="42672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mr-IN" sz="24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3" name="Text Box 2"/>
          <p:cNvSpPr txBox="1">
            <a:spLocks noChangeArrowheads="1"/>
          </p:cNvSpPr>
          <p:nvPr/>
        </p:nvSpPr>
        <p:spPr bwMode="auto">
          <a:xfrm>
            <a:off x="4648200" y="1035050"/>
            <a:ext cx="4267200" cy="490855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342900" indent="-3429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ts val="600"/>
              </a:spcBef>
              <a:buFont typeface="+mj-lt"/>
              <a:buAutoNum type="arabicPeriod"/>
            </a:pPr>
            <a:endParaRPr lang="en-US" sz="1400" dirty="0">
              <a:cs typeface="Arial" panose="020B0604020202020204" pitchFamily="34" charset="0"/>
            </a:endParaRPr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4610100" y="6096000"/>
            <a:ext cx="4305300" cy="685800"/>
          </a:xfrm>
          <a:prstGeom prst="rect">
            <a:avLst/>
          </a:prstGeom>
          <a:solidFill>
            <a:srgbClr val="FF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lvl="1"/>
            <a:r>
              <a:rPr lang="x-none" altLang="en-US" sz="1400" dirty="0" smtClean="0">
                <a:latin typeface="Garamond" panose="02020404030301010803" pitchFamily="18" charset="0"/>
              </a:rPr>
              <a:t>फिर, जांचसूची/चेक—लिस्ट का प्रयोग करके यह जांच लें कि जो मूल्य आपने निर्धारित किया है वह उपयुक्त और मुमकिन है</a:t>
            </a:r>
            <a:endParaRPr lang="en-IN" altLang="en-US" sz="1400" dirty="0">
              <a:latin typeface="Garamond" panose="02020404030301010803" pitchFamily="18" charset="0"/>
            </a:endParaRPr>
          </a:p>
        </p:txBody>
      </p:sp>
      <p:sp>
        <p:nvSpPr>
          <p:cNvPr id="15" name="Text Box 1"/>
          <p:cNvSpPr txBox="1">
            <a:spLocks noChangeArrowheads="1"/>
          </p:cNvSpPr>
          <p:nvPr/>
        </p:nvSpPr>
        <p:spPr bwMode="auto">
          <a:xfrm>
            <a:off x="228600" y="152400"/>
            <a:ext cx="42672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/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dirty="0" smtClean="0">
                <a:solidFill>
                  <a:prstClr val="black"/>
                </a:solidFill>
              </a:rPr>
              <a:t>What is involved in pricing products and services?</a:t>
            </a:r>
            <a:endParaRPr lang="mr-IN" sz="24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6" name="Text Box 2"/>
          <p:cNvSpPr txBox="1">
            <a:spLocks noChangeArrowheads="1"/>
          </p:cNvSpPr>
          <p:nvPr/>
        </p:nvSpPr>
        <p:spPr bwMode="auto">
          <a:xfrm>
            <a:off x="228600" y="1035050"/>
            <a:ext cx="4267200" cy="490855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342900" indent="-3429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ts val="600"/>
              </a:spcBef>
              <a:buFont typeface="+mj-lt"/>
              <a:buAutoNum type="arabicPeriod"/>
            </a:pPr>
            <a:r>
              <a:rPr lang="en-US" dirty="0" smtClean="0">
                <a:cs typeface="Arial" panose="020B0604020202020204" pitchFamily="34" charset="0"/>
              </a:rPr>
              <a:t>Find out prices </a:t>
            </a:r>
            <a:r>
              <a:rPr lang="en-US" dirty="0">
                <a:cs typeface="Arial" panose="020B0604020202020204" pitchFamily="34" charset="0"/>
              </a:rPr>
              <a:t>of similar products (or services) which are typically bought by </a:t>
            </a:r>
            <a:r>
              <a:rPr lang="en-US" dirty="0" smtClean="0">
                <a:cs typeface="Arial" panose="020B0604020202020204" pitchFamily="34" charset="0"/>
              </a:rPr>
              <a:t>our </a:t>
            </a:r>
            <a:r>
              <a:rPr lang="en-US" dirty="0">
                <a:cs typeface="Arial" panose="020B0604020202020204" pitchFamily="34" charset="0"/>
              </a:rPr>
              <a:t>target customers</a:t>
            </a:r>
          </a:p>
          <a:p>
            <a:pPr>
              <a:spcBef>
                <a:spcPts val="600"/>
              </a:spcBef>
              <a:buFont typeface="+mj-lt"/>
              <a:buAutoNum type="arabicPeriod"/>
            </a:pPr>
            <a:r>
              <a:rPr lang="en-US" dirty="0">
                <a:cs typeface="Arial" panose="020B0604020202020204" pitchFamily="34" charset="0"/>
              </a:rPr>
              <a:t>Check </a:t>
            </a:r>
            <a:r>
              <a:rPr lang="en-US" dirty="0" smtClean="0">
                <a:cs typeface="Arial" panose="020B0604020202020204" pitchFamily="34" charset="0"/>
              </a:rPr>
              <a:t>if </a:t>
            </a:r>
            <a:r>
              <a:rPr lang="en-US" dirty="0">
                <a:cs typeface="Arial" panose="020B0604020202020204" pitchFamily="34" charset="0"/>
              </a:rPr>
              <a:t>target customers consider </a:t>
            </a:r>
            <a:r>
              <a:rPr lang="en-US" dirty="0" smtClean="0">
                <a:cs typeface="Arial" panose="020B0604020202020204" pitchFamily="34" charset="0"/>
              </a:rPr>
              <a:t>our </a:t>
            </a:r>
            <a:r>
              <a:rPr lang="en-US" dirty="0">
                <a:cs typeface="Arial" panose="020B0604020202020204" pitchFamily="34" charset="0"/>
              </a:rPr>
              <a:t>product (or service) to be better, same or worse than competitors’</a:t>
            </a:r>
          </a:p>
          <a:p>
            <a:pPr>
              <a:spcBef>
                <a:spcPts val="600"/>
              </a:spcBef>
              <a:buFont typeface="+mj-lt"/>
              <a:buAutoNum type="arabicPeriod"/>
            </a:pPr>
            <a:r>
              <a:rPr lang="en-US" dirty="0">
                <a:cs typeface="Arial" panose="020B0604020202020204" pitchFamily="34" charset="0"/>
              </a:rPr>
              <a:t>Select a price for </a:t>
            </a:r>
            <a:r>
              <a:rPr lang="en-US" dirty="0" smtClean="0">
                <a:cs typeface="Arial" panose="020B0604020202020204" pitchFamily="34" charset="0"/>
              </a:rPr>
              <a:t>our </a:t>
            </a:r>
            <a:r>
              <a:rPr lang="en-US" dirty="0">
                <a:cs typeface="Arial" panose="020B0604020202020204" pitchFamily="34" charset="0"/>
              </a:rPr>
              <a:t>product </a:t>
            </a:r>
            <a:r>
              <a:rPr lang="en-US" dirty="0" smtClean="0">
                <a:cs typeface="Arial" panose="020B0604020202020204" pitchFamily="34" charset="0"/>
              </a:rPr>
              <a:t>(or service) relative </a:t>
            </a:r>
            <a:r>
              <a:rPr lang="en-US" dirty="0">
                <a:cs typeface="Arial" panose="020B0604020202020204" pitchFamily="34" charset="0"/>
              </a:rPr>
              <a:t>to </a:t>
            </a:r>
            <a:r>
              <a:rPr lang="en-US" dirty="0" smtClean="0">
                <a:cs typeface="Arial" panose="020B0604020202020204" pitchFamily="34" charset="0"/>
              </a:rPr>
              <a:t>competitor’s product (or service):</a:t>
            </a:r>
            <a:endParaRPr lang="en-US" dirty="0">
              <a:cs typeface="Arial" panose="020B0604020202020204" pitchFamily="34" charset="0"/>
            </a:endParaRPr>
          </a:p>
          <a:p>
            <a:pPr marL="860425" lvl="1" indent="-342900">
              <a:spcBef>
                <a:spcPts val="600"/>
              </a:spcBef>
              <a:buFont typeface="+mj-lt"/>
              <a:buAutoNum type="arabicPeriod"/>
            </a:pPr>
            <a:r>
              <a:rPr lang="en-US" sz="1600" dirty="0">
                <a:cs typeface="Arial" panose="020B0604020202020204" pitchFamily="34" charset="0"/>
              </a:rPr>
              <a:t>Higher than competition if customers believe your product/service is </a:t>
            </a:r>
            <a:r>
              <a:rPr lang="en-US" sz="1600" dirty="0" smtClean="0">
                <a:cs typeface="Arial" panose="020B0604020202020204" pitchFamily="34" charset="0"/>
              </a:rPr>
              <a:t>better </a:t>
            </a:r>
            <a:r>
              <a:rPr lang="en-US" sz="1600" b="1" dirty="0" smtClean="0">
                <a:cs typeface="Arial" panose="020B0604020202020204" pitchFamily="34" charset="0"/>
              </a:rPr>
              <a:t>or</a:t>
            </a:r>
            <a:endParaRPr lang="en-US" sz="1600" b="1" dirty="0">
              <a:cs typeface="Arial" panose="020B0604020202020204" pitchFamily="34" charset="0"/>
            </a:endParaRPr>
          </a:p>
          <a:p>
            <a:pPr marL="860425" lvl="1" indent="-342900">
              <a:spcBef>
                <a:spcPts val="600"/>
              </a:spcBef>
              <a:buFont typeface="+mj-lt"/>
              <a:buAutoNum type="arabicPeriod"/>
            </a:pPr>
            <a:r>
              <a:rPr lang="en-US" sz="1600" dirty="0">
                <a:cs typeface="Arial" panose="020B0604020202020204" pitchFamily="34" charset="0"/>
              </a:rPr>
              <a:t>Lower than competition if customers believe your product/service is </a:t>
            </a:r>
            <a:r>
              <a:rPr lang="en-US" sz="1600" dirty="0" smtClean="0">
                <a:cs typeface="Arial" panose="020B0604020202020204" pitchFamily="34" charset="0"/>
              </a:rPr>
              <a:t>worse </a:t>
            </a:r>
            <a:r>
              <a:rPr lang="en-US" sz="1600" b="1" dirty="0" smtClean="0">
                <a:cs typeface="Arial" panose="020B0604020202020204" pitchFamily="34" charset="0"/>
              </a:rPr>
              <a:t>or</a:t>
            </a:r>
            <a:endParaRPr lang="en-US" sz="1600" b="1" dirty="0">
              <a:cs typeface="Arial" panose="020B0604020202020204" pitchFamily="34" charset="0"/>
            </a:endParaRPr>
          </a:p>
          <a:p>
            <a:pPr marL="860425" lvl="1" indent="-342900">
              <a:spcBef>
                <a:spcPts val="600"/>
              </a:spcBef>
              <a:buFont typeface="+mj-lt"/>
              <a:buAutoNum type="arabicPeriod"/>
            </a:pPr>
            <a:r>
              <a:rPr lang="en-US" sz="1600" dirty="0">
                <a:cs typeface="Arial" panose="020B0604020202020204" pitchFamily="34" charset="0"/>
              </a:rPr>
              <a:t>Equal to competition if customers believe it’s the </a:t>
            </a:r>
            <a:r>
              <a:rPr lang="en-US" sz="1600" dirty="0" smtClean="0">
                <a:cs typeface="Arial" panose="020B0604020202020204" pitchFamily="34" charset="0"/>
              </a:rPr>
              <a:t>same</a:t>
            </a:r>
            <a:endParaRPr lang="en-US" sz="1600" dirty="0">
              <a:cs typeface="Arial" panose="020B0604020202020204" pitchFamily="34" charset="0"/>
            </a:endParaRPr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190500" y="6096000"/>
            <a:ext cx="4305300" cy="685800"/>
          </a:xfrm>
          <a:prstGeom prst="rect">
            <a:avLst/>
          </a:prstGeom>
          <a:solidFill>
            <a:srgbClr val="FF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lvl="1"/>
            <a:r>
              <a:rPr lang="en-IN" altLang="en-US" sz="1800" dirty="0">
                <a:latin typeface="Garamond" panose="02020404030301010803" pitchFamily="18" charset="0"/>
              </a:rPr>
              <a:t>Then, verify that the price you’ve set is appropriate and viable by using the check-list</a:t>
            </a:r>
          </a:p>
        </p:txBody>
      </p:sp>
      <p:sp>
        <p:nvSpPr>
          <p:cNvPr id="18" name="Slide Number Placeholder 3"/>
          <p:cNvSpPr txBox="1">
            <a:spLocks/>
          </p:cNvSpPr>
          <p:nvPr/>
        </p:nvSpPr>
        <p:spPr>
          <a:xfrm>
            <a:off x="3429000" y="6356350"/>
            <a:ext cx="2133600" cy="36512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0" numCol="1" rtlCol="0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/>
            <a:fld id="{7561B77F-24A2-8242-9CD6-257E774A1A8D}" type="slidenum">
              <a:rPr lang="en-US" sz="1600" b="1" smtClean="0">
                <a:solidFill>
                  <a:prstClr val="black"/>
                </a:solidFill>
              </a:rPr>
              <a:t>8</a:t>
            </a:fld>
            <a:endParaRPr lang="en-US" sz="16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74031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0" name="Picture 3" descr="C:\Documents and Settings\athreya\Local Settings\Temporary Internet Files\Content.IE5\C7K6S5D2\MC900013392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633828">
            <a:off x="3741738" y="303213"/>
            <a:ext cx="927100" cy="68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1"/>
          <p:cNvSpPr txBox="1">
            <a:spLocks noChangeArrowheads="1"/>
          </p:cNvSpPr>
          <p:nvPr/>
        </p:nvSpPr>
        <p:spPr bwMode="auto">
          <a:xfrm>
            <a:off x="4648200" y="152400"/>
            <a:ext cx="42672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x-none" sz="2400" dirty="0" smtClean="0">
                <a:solidFill>
                  <a:srgbClr val="000000"/>
                </a:solidFill>
                <a:cs typeface="Arial" pitchFamily="34" charset="0"/>
              </a:rPr>
              <a:t>उदाहरण- नीम साबुन</a:t>
            </a:r>
            <a:endParaRPr lang="mr-IN" sz="24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4648200" y="1035050"/>
            <a:ext cx="4267200" cy="414655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342900" indent="-3429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buFont typeface="Arial" pitchFamily="34" charset="0"/>
              <a:buChar char="•"/>
              <a:defRPr/>
            </a:pPr>
            <a:endParaRPr lang="x-none" sz="2000" dirty="0" smtClean="0"/>
          </a:p>
          <a:p>
            <a:pPr>
              <a:buFont typeface="Arial" pitchFamily="34" charset="0"/>
              <a:buChar char="•"/>
              <a:defRPr/>
            </a:pPr>
            <a:r>
              <a:rPr lang="x-none" sz="2000" dirty="0" smtClean="0"/>
              <a:t>अंजलि ने एक छोटा व्यापार ​आरंभ किया है जो नीम साबुन बनाता है</a:t>
            </a:r>
          </a:p>
          <a:p>
            <a:pPr>
              <a:buFont typeface="Arial" pitchFamily="34" charset="0"/>
              <a:buChar char="•"/>
              <a:defRPr/>
            </a:pPr>
            <a:endParaRPr lang="x-none" sz="2000" dirty="0" smtClean="0"/>
          </a:p>
          <a:p>
            <a:pPr>
              <a:buFont typeface="Arial" pitchFamily="34" charset="0"/>
              <a:buChar char="•"/>
              <a:defRPr/>
            </a:pPr>
            <a:r>
              <a:rPr lang="x-none" sz="2000" dirty="0" smtClean="0"/>
              <a:t>वह नहीं जानती कि नीम के साबुन को किस कीमत पर बेचा जाए?</a:t>
            </a:r>
          </a:p>
          <a:p>
            <a:pPr>
              <a:buFont typeface="Arial" pitchFamily="34" charset="0"/>
              <a:buChar char="•"/>
              <a:defRPr/>
            </a:pPr>
            <a:endParaRPr lang="x-none" sz="2000" dirty="0" smtClean="0"/>
          </a:p>
          <a:p>
            <a:pPr>
              <a:buFont typeface="Arial" pitchFamily="34" charset="0"/>
              <a:buChar char="•"/>
              <a:defRPr/>
            </a:pPr>
            <a:r>
              <a:rPr lang="x-none" sz="2000" dirty="0" smtClean="0"/>
              <a:t>प्रश्न: अंजलि को क्या करना चाहिए?</a:t>
            </a:r>
            <a:endParaRPr lang="en-GB" sz="2200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4648200" y="5226050"/>
            <a:ext cx="4267200" cy="1555750"/>
          </a:xfrm>
          <a:prstGeom prst="rect">
            <a:avLst/>
          </a:prstGeom>
          <a:solidFill>
            <a:srgbClr val="FF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indent="0">
              <a:spcBef>
                <a:spcPts val="600"/>
              </a:spcBef>
              <a:buNone/>
              <a:defRPr/>
            </a:pPr>
            <a:r>
              <a:rPr lang="x-none" sz="2000" b="1" dirty="0" smtClean="0">
                <a:latin typeface="Garamond" panose="02020404030301010803" pitchFamily="18" charset="0"/>
              </a:rPr>
              <a:t>मूल्य निर्धारित करने के चरण:</a:t>
            </a:r>
            <a:r>
              <a:rPr lang="en-US" sz="2000" b="1" dirty="0" smtClean="0">
                <a:latin typeface="Garamond" panose="02020404030301010803" pitchFamily="18" charset="0"/>
              </a:rPr>
              <a:t> </a:t>
            </a:r>
            <a:endParaRPr lang="en-US" sz="2000" b="1" dirty="0">
              <a:latin typeface="Garamond" panose="02020404030301010803" pitchFamily="18" charset="0"/>
            </a:endParaRPr>
          </a:p>
          <a:p>
            <a:pPr>
              <a:spcBef>
                <a:spcPts val="600"/>
              </a:spcBef>
              <a:buFont typeface="+mj-lt"/>
              <a:buAutoNum type="arabicPeriod"/>
              <a:defRPr/>
            </a:pPr>
            <a:r>
              <a:rPr lang="x-none" sz="2000" dirty="0" smtClean="0">
                <a:latin typeface="Garamond" panose="02020404030301010803" pitchFamily="18" charset="0"/>
              </a:rPr>
              <a:t>मिलते- जुलते उत्पादों (या सेवाओं) का मूल्य पता करना जो कि आपके लक्ष्य ग्राहकों द्वारा सामान्य तौर पर खरीदे जाते हैं</a:t>
            </a:r>
          </a:p>
          <a:p>
            <a:pPr>
              <a:spcBef>
                <a:spcPts val="600"/>
              </a:spcBef>
              <a:buFont typeface="+mj-lt"/>
              <a:buAutoNum type="arabicPeriod"/>
              <a:defRPr/>
            </a:pPr>
            <a:endParaRPr lang="en-US" sz="2000" dirty="0">
              <a:latin typeface="Garamond" panose="02020404030301010803" pitchFamily="18" charset="0"/>
            </a:endParaRPr>
          </a:p>
        </p:txBody>
      </p:sp>
      <p:sp>
        <p:nvSpPr>
          <p:cNvPr id="13" name="Text Box 1"/>
          <p:cNvSpPr txBox="1">
            <a:spLocks noChangeArrowheads="1"/>
          </p:cNvSpPr>
          <p:nvPr/>
        </p:nvSpPr>
        <p:spPr bwMode="auto">
          <a:xfrm>
            <a:off x="228600" y="152400"/>
            <a:ext cx="42672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2400" dirty="0">
                <a:latin typeface="Arial" charset="0"/>
                <a:cs typeface="Arial" charset="0"/>
              </a:rPr>
              <a:t>Example: Neem Soaps</a:t>
            </a:r>
            <a:endParaRPr lang="mr-IN" sz="24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228600" y="1035050"/>
            <a:ext cx="4267200" cy="414655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342900" indent="-3429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buFont typeface="Arial" pitchFamily="34" charset="0"/>
              <a:buChar char="•"/>
              <a:defRPr/>
            </a:pPr>
            <a:r>
              <a:rPr lang="en-US" sz="2000" dirty="0"/>
              <a:t>Anjali owns a small business which makes neem soaps </a:t>
            </a:r>
          </a:p>
          <a:p>
            <a:pPr>
              <a:buFont typeface="Arial" pitchFamily="34" charset="0"/>
              <a:buChar char="•"/>
              <a:defRPr/>
            </a:pPr>
            <a:endParaRPr lang="en-US" sz="2000" dirty="0"/>
          </a:p>
          <a:p>
            <a:pPr>
              <a:buFont typeface="Arial" pitchFamily="34" charset="0"/>
              <a:buChar char="•"/>
              <a:defRPr/>
            </a:pPr>
            <a:r>
              <a:rPr lang="en-US" sz="2000" dirty="0"/>
              <a:t>She does not know what price to sell the neem soaps for?</a:t>
            </a:r>
          </a:p>
          <a:p>
            <a:pPr>
              <a:buFont typeface="Arial" pitchFamily="34" charset="0"/>
              <a:buChar char="•"/>
              <a:defRPr/>
            </a:pPr>
            <a:endParaRPr lang="en-US" sz="2000" dirty="0"/>
          </a:p>
          <a:p>
            <a:pPr>
              <a:buFont typeface="Arial" pitchFamily="34" charset="0"/>
              <a:buChar char="•"/>
              <a:defRPr/>
            </a:pPr>
            <a:r>
              <a:rPr lang="en-US" sz="2000" dirty="0"/>
              <a:t>Question: What should Anjali do?</a:t>
            </a:r>
          </a:p>
          <a:p>
            <a:pPr lvl="1">
              <a:buFont typeface="Arial" pitchFamily="34" charset="0"/>
              <a:buChar char="–"/>
              <a:defRPr/>
            </a:pPr>
            <a:endParaRPr lang="en-US" dirty="0"/>
          </a:p>
          <a:p>
            <a:pPr>
              <a:buFont typeface="Arial" pitchFamily="34" charset="0"/>
              <a:buChar char="•"/>
              <a:defRPr/>
            </a:pPr>
            <a:endParaRPr lang="en-GB" sz="2200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228600" y="5226050"/>
            <a:ext cx="4267200" cy="1555750"/>
          </a:xfrm>
          <a:prstGeom prst="rect">
            <a:avLst/>
          </a:prstGeom>
          <a:solidFill>
            <a:srgbClr val="FF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indent="0">
              <a:spcBef>
                <a:spcPts val="600"/>
              </a:spcBef>
              <a:buNone/>
              <a:defRPr/>
            </a:pPr>
            <a:r>
              <a:rPr lang="en-US" sz="2000" b="1" dirty="0">
                <a:latin typeface="Garamond" panose="02020404030301010803" pitchFamily="18" charset="0"/>
              </a:rPr>
              <a:t>Steps for setting Price : </a:t>
            </a:r>
          </a:p>
          <a:p>
            <a:pPr>
              <a:spcBef>
                <a:spcPts val="600"/>
              </a:spcBef>
              <a:buFont typeface="+mj-lt"/>
              <a:buAutoNum type="arabicPeriod"/>
              <a:defRPr/>
            </a:pPr>
            <a:r>
              <a:rPr lang="en-US" sz="2000" dirty="0" smtClean="0">
                <a:latin typeface="Garamond" panose="02020404030301010803" pitchFamily="18" charset="0"/>
              </a:rPr>
              <a:t>Find out prices </a:t>
            </a:r>
            <a:r>
              <a:rPr lang="en-US" sz="2000" dirty="0">
                <a:latin typeface="Garamond" panose="02020404030301010803" pitchFamily="18" charset="0"/>
              </a:rPr>
              <a:t>of similar products (or services) which are typically bought by your target </a:t>
            </a:r>
            <a:r>
              <a:rPr lang="en-US" sz="2000" dirty="0" smtClean="0">
                <a:latin typeface="Garamond" panose="02020404030301010803" pitchFamily="18" charset="0"/>
              </a:rPr>
              <a:t>customers</a:t>
            </a:r>
            <a:endParaRPr lang="en-US" sz="2000" dirty="0">
              <a:latin typeface="Garamond" panose="02020404030301010803" pitchFamily="18" charset="0"/>
            </a:endParaRPr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429000" y="6356350"/>
            <a:ext cx="2133600" cy="365125"/>
          </a:xfrm>
          <a:ln>
            <a:miter lim="800000"/>
            <a:headEnd/>
            <a:tailEnd/>
          </a:ln>
        </p:spPr>
        <p:txBody>
          <a:bodyPr vert="horz" wrap="square" lIns="91440" tIns="45720" rIns="91440" bIns="0" numCol="1" rtlCol="0" anchor="b" anchorCtr="0" compatLnSpc="1">
            <a:prstTxWarp prst="textNoShape">
              <a:avLst/>
            </a:prstTxWarp>
          </a:bodyPr>
          <a:lstStyle/>
          <a:p>
            <a:pPr algn="ctr"/>
            <a:fld id="{CD2FA05E-AB4E-444A-820D-0522857ACF95}" type="slidenum">
              <a:rPr lang="en-US" sz="1600" b="1" smtClean="0">
                <a:solidFill>
                  <a:prstClr val="black"/>
                </a:solidFill>
              </a:rPr>
              <a:t>9</a:t>
            </a:fld>
            <a:endParaRPr lang="en-US" sz="16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38979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5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mo32zviyU.nBF7rGnZG1Q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mo32zviyU.nBF7rGnZG1Q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mo32zviyU.nBF7rGnZG1Q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mo32zviyU.nBF7rGnZG1Q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mo32zviyU.nBF7rGnZG1Q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mo32zviyU.nBF7rGnZG1Q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mo32zviyU.nBF7rGnZG1Q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mo32zviyU.nBF7rGnZG1Q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mo32zviyU.nBF7rGnZG1Q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mo32zviyU.nBF7rGnZG1Q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PSScgotIkucTFcJ5Ck4tg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mo32zviyU.nBF7rGnZG1Q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EXiTVR5NkeG.m25vhfP9Q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EXiTVR5NkeG.m25vhfP9Q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EXiTVR5NkeG.m25vhfP9Q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EXiTVR5NkeG.m25vhfP9Q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EXiTVR5NkeG.m25vhfP9Q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EXiTVR5NkeG.m25vhfP9Q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EXiTVR5NkeG.m25vhfP9Q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EXiTVR5NkeG.m25vhfP9Q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EXiTVR5NkeG.m25vhfP9Q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PSScgotIkucTFcJ5Ck4tg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EXiTVR5NkeG.m25vhfP9Q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PSScgotIkucTFcJ5Ck4tg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PSScgotIkucTFcJ5Ck4tg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mo32zviyU.nBF7rGnZG1Q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mo32zviyU.nBF7rGnZG1Q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mo32zviyU.nBF7rGnZG1Q"/>
</p:tagLst>
</file>

<file path=ppt/theme/theme1.xml><?xml version="1.0" encoding="utf-8"?>
<a:theme xmlns:a="http://schemas.openxmlformats.org/drawingml/2006/main" name="3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18197</TotalTime>
  <Words>4096</Words>
  <Application>Microsoft Macintosh PowerPoint</Application>
  <PresentationFormat>On-screen Show (4:3)</PresentationFormat>
  <Paragraphs>517</Paragraphs>
  <Slides>32</Slides>
  <Notes>27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5" baseType="lpstr">
      <vt:lpstr>33_Office Theme</vt:lpstr>
      <vt:lpstr>34_Office Theme</vt:lpstr>
      <vt:lpstr>think-cell Slide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Remember the steps? – We have completed the first one</vt:lpstr>
      <vt:lpstr>2. Compare quality from customer perspective  </vt:lpstr>
      <vt:lpstr>PowerPoint Presentation</vt:lpstr>
      <vt:lpstr>3. Set a price</vt:lpstr>
      <vt:lpstr>PowerPoint Presentation</vt:lpstr>
      <vt:lpstr>PowerPoint Presentation</vt:lpstr>
      <vt:lpstr>Checklist for verifying pricing</vt:lpstr>
      <vt:lpstr>Checking Affordability – through retailers</vt:lpstr>
      <vt:lpstr>Checking Affordability – from customers</vt:lpstr>
      <vt:lpstr>Checking Profitability</vt:lpstr>
      <vt:lpstr>What if for the set price, profits are not enough?</vt:lpstr>
      <vt:lpstr>Reduce costs to increase profits</vt:lpstr>
      <vt:lpstr>Increasing price to increase profits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lucky</dc:creator>
  <cp:lastModifiedBy>Kurian George</cp:lastModifiedBy>
  <cp:revision>595</cp:revision>
  <cp:lastPrinted>2016-01-13T04:01:47Z</cp:lastPrinted>
  <dcterms:created xsi:type="dcterms:W3CDTF">2011-03-10T04:24:51Z</dcterms:created>
  <dcterms:modified xsi:type="dcterms:W3CDTF">2017-06-01T09:17:21Z</dcterms:modified>
</cp:coreProperties>
</file>